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Default Extension="avi" ContentType="video/avi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7" r:id="rId6"/>
    <p:sldId id="258" r:id="rId7"/>
    <p:sldId id="259" r:id="rId8"/>
    <p:sldId id="260" r:id="rId9"/>
    <p:sldId id="261" r:id="rId10"/>
    <p:sldId id="267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1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76237-8076-49A0-ABB4-9D3BC8E732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6E83-D336-49B0-AD22-FF03EEA242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37A24-5A65-4C8A-8251-108349D1F7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6B1147D-303A-4CB0-8AB4-E288F2DAB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C2CD91-BB94-426B-8C13-5C31BA636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8E60CF-F340-4EC1-81E2-FD8AA9A57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FBDB000-3874-41AB-BFFC-C80709317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531C4B0-EEBF-41E2-AB21-5CDD67BBF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3830FF8-2BA0-4611-8D7A-1C95E1038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514FA24-77E1-489F-A810-2943BE1DD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EAAD399-6797-4A79-9FC2-A166E9FD3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5FE76-8905-4A6D-8688-C82FB1AEA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FC668306-77D3-48A5-99B1-D5AA8CEE7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2DD5842-0C59-440E-9F19-0642DFC8D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61913"/>
            <a:ext cx="2054225" cy="61801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61913"/>
            <a:ext cx="6010275" cy="6180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0D2D11EC-F242-4485-B328-35B45AFCE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8177A-7B55-40F7-A012-6A015B7F25AC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789437-0969-4F87-9789-4F249222E096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5DC97-63CC-44F0-99A7-1A6FE0CC2DBB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3C9AA6-968D-4AD2-A835-67E901C2AD44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40846B-FE53-41CF-8FC6-CA6AF60C01C8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0F4239-84F1-4993-B318-9FE18204C618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0-F077-4F71-AAAA-6EC92F9A2488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2206E-33D1-4E8D-8281-E0ABCC916C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3065A1-3D8B-4B01-9D9F-74ED36989748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5BBF9AB-C98B-47C2-A064-A3F8136F5671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33053-0A01-4C40-BC82-F1958FEE8A6D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A7B049-3A1C-4E2A-BA7B-AA9A66BF3603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8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067EE-1E6B-4469-919C-FD9C7CBF0A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515" y="1151930"/>
            <a:ext cx="1839516" cy="31789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969" y="1151930"/>
            <a:ext cx="5411391" cy="31789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80205-5E42-4831-A1D5-497EA603FB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4616-60EA-4932-B8CA-96B55BFDBE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53422-AF5E-4806-BED2-95B7790DF5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4A35-D9A1-4B4F-992B-E7CA16E9DA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F286B-4BBA-4D85-B61F-534BF9496C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0D71-9628-4723-982C-03951AEBA9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E4408-D8D9-4A39-9EBB-3E9BBD7236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FC36-7B4A-4952-B3E0-C9A808FE3C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FCFC2-E093-4D61-B5DC-DDB06B5527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E395-E1D2-448A-952E-61C5D786CF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AED9-2556-4EB4-B640-2A0EE1B4DA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A19FE-C907-4934-9D1B-26EF98CF5B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05E5-4BB2-4076-9864-87034F0E0FE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21D8-BC86-4DB6-B75A-72926495E2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DC9B-1293-47C3-94F2-31B5EDF1F0C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9B73-88E0-41FC-9565-75F17D2ADC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B0C0-E103-4F9C-AC8F-1258C9DB68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1B82-2D3B-4AFB-8FE0-EBD85FDEC4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1651B-006B-4D2C-A7DF-4E1DD5604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74B9-53E4-41A9-ADB6-862CED6DDA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A5AF-5210-41D7-8AA4-B97BEBE5FE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58AA-0507-426B-AF17-1E34560006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3896-6DC5-48E5-A6CF-2CE73B4A2C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4B847-29FB-4C45-8319-FED2A8CDEB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4E03-48EB-4AA7-9B05-F8E66BD95B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7C97-8D30-47FF-BD82-5E6D3E83E1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49CD3-45EE-4AF3-B37A-3C76587A50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613D2-0A80-4401-9737-A7E52AAFB4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48DE9-5184-4279-BEE5-1FA5D2680A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60463" y="-61913"/>
            <a:ext cx="6291262" cy="1244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6813"/>
            <a:ext cx="212725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7375" y="6246813"/>
            <a:ext cx="289560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77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b="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AF789F-83B4-45E7-BE54-9D429018FF86}" type="slidenum">
              <a:rPr lang="en-US" sz="140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0913"/>
            <a:ext cx="9142413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2pPr>
      <a:lvl3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3pPr>
      <a:lvl4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4pPr>
      <a:lvl5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1BB6A8D-7E37-4C12-A00B-974FDC87C06D}" type="datetime1">
              <a:rPr lang="en-US" smtClean="0">
                <a:solidFill>
                  <a:srgbClr val="D6ECFF"/>
                </a:solidFill>
              </a:rPr>
              <a:pPr/>
              <a:t>10/22/2012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969" y="3536156"/>
            <a:ext cx="7358063" cy="7947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2969" y="1151930"/>
            <a:ext cx="7358063" cy="23217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5717" tIns="35717" rIns="35717" bIns="3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B3744A3-B635-48ED-9346-3AAB7A064B9D}" type="datetime1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10/22/2012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NL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F02F45D-166D-411C-A6F0-F29FDA6592CC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avi"/><Relationship Id="rId2" Type="http://schemas.openxmlformats.org/officeDocument/2006/relationships/slideLayout" Target="../slideLayouts/slideLayout23.xml"/><Relationship Id="rId1" Type="http://schemas.openxmlformats.org/officeDocument/2006/relationships/video" Target="../media/media1.avi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1.xml"/><Relationship Id="rId1" Type="http://schemas.openxmlformats.org/officeDocument/2006/relationships/video" Target="file:///C:\Users\webbd\Documents\webb%20main%20computer\Documents\Meetings\In-situ%20Symp%20APL12\10809_STEREO_Integration_H264_1280x720_30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09600" y="114300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New STEREO/SECCHI Processing for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Heliospheric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Transients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743200"/>
            <a:ext cx="7772400" cy="1676400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David 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F.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Webb</a:t>
            </a:r>
            <a:endParaRPr lang="en-US" sz="2800" b="1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ISR, Boston College, MA, USA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david.webb@bc.edu</a:t>
            </a:r>
          </a:p>
          <a:p>
            <a:pPr fontAlgn="auto">
              <a:spcAft>
                <a:spcPts val="0"/>
              </a:spcAft>
              <a:defRPr/>
            </a:pPr>
            <a:endParaRPr lang="en-US" sz="1600" b="1" i="1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1447800" y="6186488"/>
            <a:ext cx="678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4495800" y="4790182"/>
            <a:ext cx="449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 b="1" dirty="0" smtClean="0">
                <a:solidFill>
                  <a:srgbClr val="800000"/>
                </a:solidFill>
              </a:rPr>
              <a:t>New England Space Science Consortium meeting</a:t>
            </a:r>
            <a:endParaRPr lang="en-US" sz="1600" b="1" dirty="0">
              <a:solidFill>
                <a:srgbClr val="800000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en-US" sz="1600" b="1" dirty="0" smtClean="0">
                <a:solidFill>
                  <a:srgbClr val="800000"/>
                </a:solidFill>
              </a:rPr>
              <a:t>UNH, NH</a:t>
            </a:r>
            <a:endParaRPr lang="en-US" sz="1600" b="1" dirty="0">
              <a:solidFill>
                <a:srgbClr val="800000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en-US" sz="1600" b="1" dirty="0" smtClean="0">
                <a:solidFill>
                  <a:srgbClr val="800000"/>
                </a:solidFill>
              </a:rPr>
              <a:t>24 October </a:t>
            </a:r>
            <a:r>
              <a:rPr lang="en-US" sz="1600" b="1" dirty="0">
                <a:solidFill>
                  <a:srgbClr val="800000"/>
                </a:solidFill>
              </a:rPr>
              <a:t>2012</a:t>
            </a:r>
          </a:p>
        </p:txBody>
      </p:sp>
      <p:pic>
        <p:nvPicPr>
          <p:cNvPr id="2054" name="Picture 9" descr="isr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767540"/>
            <a:ext cx="3870592" cy="178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15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81439" y="2057400"/>
            <a:ext cx="5811412" cy="4648200"/>
            <a:chOff x="0" y="0"/>
            <a:chExt cx="5001" cy="4000"/>
          </a:xfrm>
        </p:grpSpPr>
        <p:sp>
          <p:nvSpPr>
            <p:cNvPr id="12" name="Rectangle 2"/>
            <p:cNvSpPr>
              <a:spLocks/>
            </p:cNvSpPr>
            <p:nvPr/>
          </p:nvSpPr>
          <p:spPr bwMode="auto">
            <a:xfrm>
              <a:off x="0" y="0"/>
              <a:ext cx="5001" cy="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" y="55"/>
              <a:ext cx="4797" cy="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33"/>
          <p:cNvSpPr>
            <a:spLocks/>
          </p:cNvSpPr>
          <p:nvPr/>
        </p:nvSpPr>
        <p:spPr bwMode="auto">
          <a:xfrm rot="19600280">
            <a:off x="2064724" y="3844705"/>
            <a:ext cx="3234061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Accretion in 1 AU:</a:t>
            </a:r>
          </a:p>
          <a:p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from 20 </a:t>
            </a:r>
            <a:r>
              <a:rPr lang="en-US" sz="2000" b="1" dirty="0" err="1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Tg</a:t>
            </a:r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 to 80 </a:t>
            </a:r>
            <a:r>
              <a:rPr lang="en-US" sz="2000" b="1" dirty="0" err="1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Tg</a:t>
            </a:r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 (4X!)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086928" y="838200"/>
            <a:ext cx="6057072" cy="762000"/>
            <a:chOff x="0" y="0"/>
            <a:chExt cx="5432" cy="552"/>
          </a:xfrm>
        </p:grpSpPr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432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6"/>
            <p:cNvSpPr>
              <a:spLocks/>
            </p:cNvSpPr>
            <p:nvPr/>
          </p:nvSpPr>
          <p:spPr bwMode="auto">
            <a:xfrm>
              <a:off x="4408" y="20"/>
              <a:ext cx="720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7"/>
            <p:cNvSpPr>
              <a:spLocks/>
            </p:cNvSpPr>
            <p:nvPr/>
          </p:nvSpPr>
          <p:spPr bwMode="auto">
            <a:xfrm>
              <a:off x="4562" y="100"/>
              <a:ext cx="259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800" i="1">
                  <a:solidFill>
                    <a:prstClr val="white"/>
                  </a:solidFill>
                  <a:latin typeface="Times New Roman" charset="0"/>
                  <a:cs typeface="Times New Roman" charset="0"/>
                  <a:sym typeface="Times New Roman" charset="0"/>
                </a:rPr>
                <a:t>S</a:t>
              </a:r>
              <a:r>
                <a:rPr lang="en-US" sz="2800" baseline="32000">
                  <a:solidFill>
                    <a:prstClr val="white"/>
                  </a:solidFill>
                  <a:latin typeface="Times New Roman" charset="0"/>
                  <a:cs typeface="Times New Roman" charset="0"/>
                  <a:sym typeface="Times New Roman" charset="0"/>
                </a:rPr>
                <a:t>2</a:t>
              </a:r>
            </a:p>
          </p:txBody>
        </p:sp>
        <p:sp>
          <p:nvSpPr>
            <p:cNvPr id="20" name="Rectangle 8"/>
            <p:cNvSpPr>
              <a:spLocks/>
            </p:cNvSpPr>
            <p:nvPr/>
          </p:nvSpPr>
          <p:spPr bwMode="auto">
            <a:xfrm>
              <a:off x="5032" y="12"/>
              <a:ext cx="336" cy="3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953000" y="1371600"/>
            <a:ext cx="5334000" cy="3429000"/>
            <a:chOff x="0" y="0"/>
            <a:chExt cx="5600" cy="3064"/>
          </a:xfrm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2280" y="0"/>
              <a:ext cx="3320" cy="848"/>
              <a:chOff x="0" y="0"/>
              <a:chExt cx="3320" cy="848"/>
            </a:xfrm>
          </p:grpSpPr>
          <p:sp>
            <p:nvSpPr>
              <p:cNvPr id="43" name="Rectangle 10"/>
              <p:cNvSpPr>
                <a:spLocks/>
              </p:cNvSpPr>
              <p:nvPr/>
            </p:nvSpPr>
            <p:spPr bwMode="auto">
              <a:xfrm>
                <a:off x="0" y="568"/>
                <a:ext cx="3320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r>
                  <a:rPr lang="en-US" sz="2300" dirty="0">
                    <a:solidFill>
                      <a:srgbClr val="00B0F0"/>
                    </a:solidFill>
                    <a:latin typeface="Arial Narrow" charset="0"/>
                    <a:ea typeface="Arial Narrow" charset="0"/>
                    <a:cs typeface="Arial Narrow" charset="0"/>
                    <a:sym typeface="Arial Narrow" charset="0"/>
                  </a:rPr>
                  <a:t>Distance to feature</a:t>
                </a:r>
              </a:p>
            </p:txBody>
          </p:sp>
          <p:sp>
            <p:nvSpPr>
              <p:cNvPr id="44" name="Line 11"/>
              <p:cNvSpPr>
                <a:spLocks noChangeShapeType="1"/>
              </p:cNvSpPr>
              <p:nvPr/>
            </p:nvSpPr>
            <p:spPr bwMode="auto">
              <a:xfrm flipH="1">
                <a:off x="216" y="0"/>
                <a:ext cx="424" cy="568"/>
              </a:xfrm>
              <a:prstGeom prst="line">
                <a:avLst/>
              </a:prstGeom>
              <a:ln w="31750">
                <a:solidFill>
                  <a:srgbClr val="00B0F0"/>
                </a:solidFill>
                <a:headEnd type="stealth" w="med" len="med"/>
                <a:tailEnd type="non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en-US">
                  <a:solidFill>
                    <a:srgbClr val="00B0F0"/>
                  </a:solidFill>
                </a:endParaRPr>
              </a:p>
            </p:txBody>
          </p:sp>
        </p:grp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0" y="88"/>
              <a:ext cx="5040" cy="2976"/>
              <a:chOff x="0" y="0"/>
              <a:chExt cx="5040" cy="2976"/>
            </a:xfrm>
          </p:grpSpPr>
          <p:grpSp>
            <p:nvGrpSpPr>
              <p:cNvPr id="8" name="Group 15"/>
              <p:cNvGrpSpPr>
                <a:grpSpLocks/>
              </p:cNvGrpSpPr>
              <p:nvPr/>
            </p:nvGrpSpPr>
            <p:grpSpPr bwMode="auto">
              <a:xfrm>
                <a:off x="0" y="16"/>
                <a:ext cx="3823" cy="2960"/>
                <a:chOff x="0" y="0"/>
                <a:chExt cx="3823" cy="2960"/>
              </a:xfrm>
            </p:grpSpPr>
            <p:sp>
              <p:nvSpPr>
                <p:cNvPr id="41" name="Rectangle 13"/>
                <p:cNvSpPr>
                  <a:spLocks/>
                </p:cNvSpPr>
                <p:nvPr/>
              </p:nvSpPr>
              <p:spPr bwMode="auto">
                <a:xfrm>
                  <a:off x="503" y="2680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Average mass per electron (proton mass * 1.1)</a:t>
                  </a:r>
                </a:p>
              </p:txBody>
            </p:sp>
            <p:sp>
              <p:nvSpPr>
                <p:cNvPr id="42" name="Line 1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03" cy="2508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264" y="32"/>
                <a:ext cx="3848" cy="2632"/>
                <a:chOff x="0" y="0"/>
                <a:chExt cx="3848" cy="2632"/>
              </a:xfrm>
            </p:grpSpPr>
            <p:sp>
              <p:nvSpPr>
                <p:cNvPr id="39" name="Rectangle 16"/>
                <p:cNvSpPr>
                  <a:spLocks/>
                </p:cNvSpPr>
                <p:nvPr/>
              </p:nvSpPr>
              <p:spPr bwMode="auto">
                <a:xfrm>
                  <a:off x="528" y="2352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Feature brightness</a:t>
                  </a:r>
                </a:p>
              </p:txBody>
            </p:sp>
            <p:sp>
              <p:nvSpPr>
                <p:cNvPr id="40" name="Line 1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32" cy="2352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0" name="Group 21"/>
              <p:cNvGrpSpPr>
                <a:grpSpLocks/>
              </p:cNvGrpSpPr>
              <p:nvPr/>
            </p:nvGrpSpPr>
            <p:grpSpPr bwMode="auto">
              <a:xfrm>
                <a:off x="560" y="32"/>
                <a:ext cx="3760" cy="2263"/>
                <a:chOff x="0" y="0"/>
                <a:chExt cx="3760" cy="2263"/>
              </a:xfrm>
            </p:grpSpPr>
            <p:sp>
              <p:nvSpPr>
                <p:cNvPr id="37" name="Rectangle 19"/>
                <p:cNvSpPr>
                  <a:spLocks/>
                </p:cNvSpPr>
                <p:nvPr/>
              </p:nvSpPr>
              <p:spPr bwMode="auto">
                <a:xfrm>
                  <a:off x="440" y="1983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Solar solid angle from feature’s vantage</a:t>
                  </a:r>
                </a:p>
              </p:txBody>
            </p:sp>
            <p:sp>
              <p:nvSpPr>
                <p:cNvPr id="38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440" cy="1904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1" name="Group 24"/>
              <p:cNvGrpSpPr>
                <a:grpSpLocks/>
              </p:cNvGrpSpPr>
              <p:nvPr/>
            </p:nvGrpSpPr>
            <p:grpSpPr bwMode="auto">
              <a:xfrm>
                <a:off x="1128" y="24"/>
                <a:ext cx="3600" cy="1912"/>
                <a:chOff x="0" y="0"/>
                <a:chExt cx="3600" cy="1912"/>
              </a:xfrm>
            </p:grpSpPr>
            <p:sp>
              <p:nvSpPr>
                <p:cNvPr id="35" name="Rectangle 22"/>
                <p:cNvSpPr>
                  <a:spLocks/>
                </p:cNvSpPr>
                <p:nvPr/>
              </p:nvSpPr>
              <p:spPr bwMode="auto">
                <a:xfrm>
                  <a:off x="280" y="1632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Thomson cross section</a:t>
                  </a:r>
                </a:p>
              </p:txBody>
            </p:sp>
            <p:sp>
              <p:nvSpPr>
                <p:cNvPr id="36" name="Line 2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96" cy="1655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3" name="Group 27"/>
              <p:cNvGrpSpPr>
                <a:grpSpLocks/>
              </p:cNvGrpSpPr>
              <p:nvPr/>
            </p:nvGrpSpPr>
            <p:grpSpPr bwMode="auto">
              <a:xfrm>
                <a:off x="1440" y="24"/>
                <a:ext cx="3320" cy="1496"/>
                <a:chOff x="-168" y="0"/>
                <a:chExt cx="3320" cy="1496"/>
              </a:xfrm>
            </p:grpSpPr>
            <p:sp>
              <p:nvSpPr>
                <p:cNvPr id="33" name="Rectangle 25"/>
                <p:cNvSpPr>
                  <a:spLocks/>
                </p:cNvSpPr>
                <p:nvPr/>
              </p:nvSpPr>
              <p:spPr bwMode="auto">
                <a:xfrm>
                  <a:off x="-168" y="1216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Thomson geometric factor</a:t>
                  </a:r>
                </a:p>
              </p:txBody>
            </p:sp>
            <p:sp>
              <p:nvSpPr>
                <p:cNvPr id="3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96" y="0"/>
                  <a:ext cx="0" cy="1215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6" name="Group 30"/>
              <p:cNvGrpSpPr>
                <a:grpSpLocks/>
              </p:cNvGrpSpPr>
              <p:nvPr/>
            </p:nvGrpSpPr>
            <p:grpSpPr bwMode="auto">
              <a:xfrm>
                <a:off x="1720" y="0"/>
                <a:ext cx="3320" cy="1104"/>
                <a:chOff x="-216" y="0"/>
                <a:chExt cx="3320" cy="1104"/>
              </a:xfrm>
            </p:grpSpPr>
            <p:sp>
              <p:nvSpPr>
                <p:cNvPr id="31" name="Rectangle 28"/>
                <p:cNvSpPr>
                  <a:spLocks/>
                </p:cNvSpPr>
                <p:nvPr/>
              </p:nvSpPr>
              <p:spPr bwMode="auto">
                <a:xfrm>
                  <a:off x="-216" y="824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Apparent size of feature</a:t>
                  </a:r>
                </a:p>
              </p:txBody>
            </p:sp>
            <p:sp>
              <p:nvSpPr>
                <p:cNvPr id="32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80" y="0"/>
                  <a:ext cx="480" cy="824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</p:grpSp>
      </p:grpSp>
      <p:sp>
        <p:nvSpPr>
          <p:cNvPr id="45" name="TextBox 44"/>
          <p:cNvSpPr txBox="1"/>
          <p:nvPr/>
        </p:nvSpPr>
        <p:spPr>
          <a:xfrm>
            <a:off x="2606286" y="0"/>
            <a:ext cx="394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Analysis of DE  in Solar Wind</a:t>
            </a:r>
          </a:p>
        </p:txBody>
      </p:sp>
    </p:spTree>
    <p:extLst>
      <p:ext uri="{BB962C8B-B14F-4D97-AF65-F5344CB8AC3E}">
        <p14:creationId xmlns:p14="http://schemas.microsoft.com/office/powerpoint/2010/main" xmlns="" val="53215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9771776" presetClass="entr" presetSubtype="6259178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isr_logo.png"/>
          <p:cNvPicPr>
            <a:picLocks noChangeAspect="1"/>
          </p:cNvPicPr>
          <p:nvPr/>
        </p:nvPicPr>
        <p:blipFill>
          <a:blip r:embed="rId2" cstate="print"/>
          <a:srcRect t="9041" r="-4317" b="30000"/>
          <a:stretch>
            <a:fillRect/>
          </a:stretch>
        </p:blipFill>
        <p:spPr bwMode="auto">
          <a:xfrm>
            <a:off x="414338" y="271463"/>
            <a:ext cx="1905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514350" y="854075"/>
            <a:ext cx="8077200" cy="63500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50000">
                <a:srgbClr val="D29600"/>
              </a:gs>
              <a:gs pos="100000">
                <a:srgbClr val="8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4350" y="944563"/>
            <a:ext cx="8077200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762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743200" y="76200"/>
            <a:ext cx="359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CONCLUSIONS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1143000"/>
            <a:ext cx="883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CMEs carry magnetic flux &amp;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helicity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into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heliosphere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but flux buildup not observed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Evidence of current sheets and disconnection (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Concave-Outward structure,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rays) observed in lower atmosphere and corona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Rays/CSs in at least 10% of all WL CMEs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But are they frequent enough to balance flux?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Some CS parameters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measured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but we need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full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description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 new STEREO data set CME structures and DE features now easily visible and common, even at solar minimum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STEREO DE accretes 4X its initial mass over 1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</a:t>
            </a:r>
          </a:p>
          <a:p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has entrained flux = 2 X 10</a:t>
            </a:r>
            <a:r>
              <a:rPr lang="en-US" b="1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Mx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~ 1 month est. yields rate of 1/day and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discon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rate = 6 X 10</a:t>
            </a:r>
            <a:r>
              <a:rPr lang="en-US" b="1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Mx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/yr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 At 1 AU amounts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about 10% of observed rate of change of open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   field at 1 AU (</a:t>
            </a:r>
            <a:r>
              <a:rPr lang="en-US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Schwadron</a:t>
            </a:r>
            <a:r>
              <a:rPr lang="en-US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et al., </a:t>
            </a:r>
            <a:r>
              <a:rPr lang="en-US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ApJ</a:t>
            </a:r>
            <a:r>
              <a:rPr lang="en-US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, 2010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)</a:t>
            </a:r>
          </a:p>
          <a:p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Thus this mechanism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is important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to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heliospheric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flux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balance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isr_logo.png"/>
          <p:cNvPicPr>
            <a:picLocks noChangeAspect="1"/>
          </p:cNvPicPr>
          <p:nvPr/>
        </p:nvPicPr>
        <p:blipFill>
          <a:blip r:embed="rId2" cstate="print"/>
          <a:srcRect t="9041" r="-4317" b="30000"/>
          <a:stretch>
            <a:fillRect/>
          </a:stretch>
        </p:blipFill>
        <p:spPr bwMode="auto">
          <a:xfrm>
            <a:off x="414338" y="271463"/>
            <a:ext cx="1905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514350" y="854075"/>
            <a:ext cx="8077200" cy="63500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50000">
                <a:srgbClr val="D29600"/>
              </a:gs>
              <a:gs pos="100000">
                <a:srgbClr val="8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4350" y="944563"/>
            <a:ext cx="8077200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762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8600" y="990600"/>
            <a:ext cx="88392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1500">
              <a:buFont typeface="Arial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Coronal mass ejections (CMEs) involve  expulsion of significant amounts of mass and magnetic flux into heliosphere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Implies continuous buildup of the net interplanetary magnetic flux (IMF)</a:t>
            </a:r>
          </a:p>
          <a:p>
            <a:pPr defTabSz="571500"/>
            <a:endParaRPr lang="en-US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>
              <a:buFont typeface="Arial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But over time IMF varies with solar cycle, open flux varies ~50%.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So a buildup is not observed</a:t>
            </a:r>
          </a:p>
          <a:p>
            <a:pPr lvl="1"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Thus, reconnection/disconnection of the flux near Sun seems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required but observing evidence of it in heliosphere has been illusive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/>
            <a:endParaRPr lang="en-US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>
              <a:buFont typeface="Arial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Field line reconnection in wake of CMEs is a fundamental aspect of some magnetically driven eruptive flare/CME models.  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Such a “standard” model features a growing hot loop arcade beneath a rising X-type 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neutral point connected to the retreating CME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Recent versions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rising CME &amp; hot arcade connected by stretched current sheet (CS)</a:t>
            </a:r>
          </a:p>
          <a:p>
            <a:pPr defTabSz="571500"/>
            <a:endParaRPr lang="en-US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>
              <a:buFont typeface="Arial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Candidate disconnection events &amp; CSs identified observationally: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In lower atmosphere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hot arcades with cusps,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looptop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HXR sources, XUV rays, inflows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and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downflows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In corona near Sun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in WL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as narrow rays trailing outward-moving CMEs and in UV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spectra as narrow bright, hot features</a:t>
            </a:r>
          </a:p>
          <a:p>
            <a:pPr defTabSz="57150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In inner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heliosphere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(STEREO) as U-shaped loops and voids</a:t>
            </a:r>
          </a:p>
          <a:p>
            <a:pPr defTabSz="571500"/>
            <a:endParaRPr lang="en-US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1" defTabSz="571500">
              <a:buFont typeface="Arial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2-D and 3-D models developed involving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Petschek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reconnection, MHD of CME evolution, numerical reconnection, and steady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bursty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reconnection in CS (will not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discuss)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28600" y="5638800"/>
            <a:ext cx="533400" cy="228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152400"/>
            <a:ext cx="5359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OUTLINE - BACKGROUND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60399"/>
            <a:ext cx="7678737" cy="1244601"/>
          </a:xfrm>
        </p:spPr>
        <p:txBody>
          <a:bodyPr/>
          <a:lstStyle/>
          <a:p>
            <a:r>
              <a:rPr lang="en-US" sz="3200" b="1" dirty="0" smtClean="0">
                <a:solidFill>
                  <a:srgbClr val="993300"/>
                </a:solidFill>
              </a:rPr>
              <a:t>New Results from STEREO SECCHI Imagers on CMEs, Magnetic Clouds &amp; Disconnection Events in the Heliosphere</a:t>
            </a:r>
            <a:endParaRPr lang="en-US" sz="3200" b="1" dirty="0">
              <a:solidFill>
                <a:srgbClr val="993300"/>
              </a:solidFill>
            </a:endParaRPr>
          </a:p>
        </p:txBody>
      </p:sp>
      <p:pic>
        <p:nvPicPr>
          <p:cNvPr id="4" name="Picture 18" descr="stereo_orbits_tim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478691"/>
            <a:ext cx="5111496" cy="3845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white"/>
                </a:solidFill>
              </a:rPr>
              <a:t>STEREO </a:t>
            </a:r>
            <a:r>
              <a:rPr lang="en-US" sz="2000" dirty="0" err="1">
                <a:solidFill>
                  <a:prstClr val="white"/>
                </a:solidFill>
              </a:rPr>
              <a:t>Heliospheric</a:t>
            </a:r>
            <a:r>
              <a:rPr lang="en-US" sz="2000" dirty="0">
                <a:solidFill>
                  <a:prstClr val="white"/>
                </a:solidFill>
              </a:rPr>
              <a:t> </a:t>
            </a:r>
            <a:r>
              <a:rPr lang="en-US" sz="2000" dirty="0" smtClean="0">
                <a:solidFill>
                  <a:prstClr val="white"/>
                </a:solidFill>
              </a:rPr>
              <a:t>Imagers</a:t>
            </a:r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4600" y="304800"/>
            <a:ext cx="411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Improvements in Data Processing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39200" y="64886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4600" y="3200400"/>
            <a:ext cx="411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HI-2A</a:t>
            </a:r>
          </a:p>
        </p:txBody>
      </p:sp>
      <p:pic>
        <p:nvPicPr>
          <p:cNvPr id="8" name="2panel-hi2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85801" y="1219200"/>
            <a:ext cx="7772399" cy="384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8100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9465" y="1179835"/>
            <a:ext cx="9516815" cy="3111996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205384" y="165200"/>
            <a:ext cx="8768953" cy="60721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700" b="1" dirty="0">
                <a:solidFill>
                  <a:srgbClr val="C00000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The Difficulty of </a:t>
            </a:r>
            <a:r>
              <a:rPr lang="en-US" sz="3700" b="1" dirty="0" err="1">
                <a:solidFill>
                  <a:srgbClr val="C00000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Heliospheric</a:t>
            </a:r>
            <a:r>
              <a:rPr lang="en-US" sz="3700" b="1" dirty="0">
                <a:solidFill>
                  <a:srgbClr val="C00000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 Imaging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152400" y="4960441"/>
            <a:ext cx="9296400" cy="696516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• Thomson-scattered light at 45° </a:t>
            </a: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Wingdings" pitchFamily="2" charset="2"/>
              </a:rPr>
              <a:t></a:t>
            </a: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1000 times fainter than background.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• </a:t>
            </a:r>
            <a:r>
              <a:rPr lang="en-US" sz="2200" dirty="0" err="1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Starfield</a:t>
            </a: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identification and removal is a very challenging task.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Successful new processing technique: </a:t>
            </a:r>
            <a:r>
              <a:rPr lang="en-US" sz="2200" dirty="0" err="1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DeForest</a:t>
            </a: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et al., </a:t>
            </a:r>
            <a:r>
              <a:rPr lang="en-US" sz="2200" dirty="0" err="1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ApJ</a:t>
            </a:r>
            <a:r>
              <a:rPr lang="en-US" sz="2200" dirty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, 2012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809_STEREO_Integration_H264_1280x720_3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04800" y="685800"/>
            <a:ext cx="975360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228600"/>
            <a:ext cx="512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  <a:latin typeface="Corbel"/>
              </a:rPr>
              <a:t>SECCHI – </a:t>
            </a:r>
            <a:r>
              <a:rPr lang="en-US" dirty="0" smtClean="0">
                <a:solidFill>
                  <a:prstClr val="white"/>
                </a:solidFill>
                <a:latin typeface="Corbel"/>
              </a:rPr>
              <a:t>2011-12 New Processing </a:t>
            </a:r>
            <a:r>
              <a:rPr lang="en-US" dirty="0" smtClean="0">
                <a:solidFill>
                  <a:schemeClr val="bg1"/>
                </a:solidFill>
                <a:latin typeface="Corbel"/>
              </a:rPr>
              <a:t>Technique</a:t>
            </a:r>
            <a:r>
              <a:rPr lang="en-US" dirty="0" smtClean="0">
                <a:solidFill>
                  <a:schemeClr val="bg1"/>
                </a:solidFill>
              </a:rPr>
              <a:t> (SWRI)</a:t>
            </a:r>
            <a:endParaRPr lang="en-US" dirty="0" smtClean="0">
              <a:solidFill>
                <a:schemeClr val="bg1"/>
              </a:solidFill>
              <a:latin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9400" y="3059668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074" name="Picture 2" descr="C:\Users\Public\Documents\Talks\2011\SPD Meeting\cor2-fluxrop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2600" y="1435100"/>
            <a:ext cx="4851400" cy="496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ublic\Documents\Talks\2011\SPD Meeting\hi2-fluxrop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30300"/>
            <a:ext cx="3416300" cy="511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15000" y="10668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COR-2A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10668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HI-2A</a:t>
            </a:r>
          </a:p>
        </p:txBody>
      </p:sp>
      <p:sp>
        <p:nvSpPr>
          <p:cNvPr id="4" name="Oval 3"/>
          <p:cNvSpPr/>
          <p:nvPr/>
        </p:nvSpPr>
        <p:spPr>
          <a:xfrm rot="19901629">
            <a:off x="5424863" y="2751523"/>
            <a:ext cx="1606767" cy="1752600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168434" y="2429691"/>
            <a:ext cx="692332" cy="1593669"/>
          </a:xfrm>
          <a:custGeom>
            <a:avLst/>
            <a:gdLst>
              <a:gd name="connsiteX0" fmla="*/ 378823 w 692332"/>
              <a:gd name="connsiteY0" fmla="*/ 1593669 h 1593669"/>
              <a:gd name="connsiteX1" fmla="*/ 352697 w 692332"/>
              <a:gd name="connsiteY1" fmla="*/ 992778 h 1593669"/>
              <a:gd name="connsiteX2" fmla="*/ 235132 w 692332"/>
              <a:gd name="connsiteY2" fmla="*/ 522515 h 1593669"/>
              <a:gd name="connsiteX3" fmla="*/ 0 w 692332"/>
              <a:gd name="connsiteY3" fmla="*/ 0 h 1593669"/>
              <a:gd name="connsiteX4" fmla="*/ 457200 w 692332"/>
              <a:gd name="connsiteY4" fmla="*/ 261258 h 1593669"/>
              <a:gd name="connsiteX5" fmla="*/ 692332 w 692332"/>
              <a:gd name="connsiteY5" fmla="*/ 862149 h 1593669"/>
              <a:gd name="connsiteX6" fmla="*/ 666206 w 692332"/>
              <a:gd name="connsiteY6" fmla="*/ 1449978 h 1593669"/>
              <a:gd name="connsiteX7" fmla="*/ 431075 w 692332"/>
              <a:gd name="connsiteY7" fmla="*/ 1593669 h 159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332" h="1593669">
                <a:moveTo>
                  <a:pt x="378823" y="1593669"/>
                </a:moveTo>
                <a:lnTo>
                  <a:pt x="352697" y="992778"/>
                </a:lnTo>
                <a:lnTo>
                  <a:pt x="235132" y="522515"/>
                </a:lnTo>
                <a:lnTo>
                  <a:pt x="0" y="0"/>
                </a:lnTo>
                <a:lnTo>
                  <a:pt x="457200" y="261258"/>
                </a:lnTo>
                <a:lnTo>
                  <a:pt x="692332" y="862149"/>
                </a:lnTo>
                <a:lnTo>
                  <a:pt x="666206" y="1449978"/>
                </a:lnTo>
                <a:lnTo>
                  <a:pt x="431075" y="1593669"/>
                </a:lnTo>
              </a:path>
            </a:pathLst>
          </a:cu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70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Track CME Flux Rope in </a:t>
            </a:r>
            <a:r>
              <a:rPr lang="en-US" sz="2400" b="1" dirty="0" err="1">
                <a:solidFill>
                  <a:prstClr val="white"/>
                </a:solidFill>
              </a:rPr>
              <a:t>Heliosphere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58100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rgbClr val="D6ECFF">
                    <a:lumMod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t>Howard &amp; </a:t>
            </a:r>
            <a:r>
              <a:rPr lang="en-US" sz="1200" i="1" dirty="0" err="1">
                <a:solidFill>
                  <a:srgbClr val="D6ECFF">
                    <a:lumMod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t>DeForest</a:t>
            </a:r>
            <a:r>
              <a:rPr lang="en-US" sz="1200" i="1" dirty="0">
                <a:solidFill>
                  <a:srgbClr val="D6ECFF">
                    <a:lumMod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i="1" dirty="0" err="1">
                <a:solidFill>
                  <a:srgbClr val="D6ECFF">
                    <a:lumMod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t>ApJ</a:t>
            </a:r>
            <a:r>
              <a:rPr lang="en-US" sz="1200" i="1" dirty="0">
                <a:solidFill>
                  <a:srgbClr val="D6ECFF">
                    <a:lumMod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t>,  2012</a:t>
            </a:r>
          </a:p>
        </p:txBody>
      </p:sp>
    </p:spTree>
    <p:extLst>
      <p:ext uri="{BB962C8B-B14F-4D97-AF65-F5344CB8AC3E}">
        <p14:creationId xmlns:p14="http://schemas.microsoft.com/office/powerpoint/2010/main" xmlns="" val="1425753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Forestt DC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7087" y="166116"/>
            <a:ext cx="4624578" cy="65394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" y="693003"/>
            <a:ext cx="198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Disconnection event of 18 Dec. 2008.</a:t>
            </a:r>
          </a:p>
          <a:p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Formation &amp; evolution of U-loop.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0400" y="56388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DeForest</a:t>
            </a:r>
            <a:r>
              <a:rPr lang="en-US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Howard &amp; </a:t>
            </a:r>
            <a:r>
              <a:rPr lang="en-US" sz="16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McComas</a:t>
            </a:r>
            <a:r>
              <a:rPr lang="en-US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ApJ</a:t>
            </a:r>
            <a:r>
              <a:rPr lang="en-US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533400"/>
            <a:ext cx="8153400" cy="6324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013" y="137160"/>
            <a:ext cx="7802880" cy="672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Analysis of DE  in Solar Wind</a:t>
            </a:r>
          </a:p>
        </p:txBody>
      </p:sp>
    </p:spTree>
    <p:extLst>
      <p:ext uri="{BB962C8B-B14F-4D97-AF65-F5344CB8AC3E}">
        <p14:creationId xmlns:p14="http://schemas.microsoft.com/office/powerpoint/2010/main" xmlns="" val="53215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263</Words>
  <Application>Microsoft Office PowerPoint</Application>
  <PresentationFormat>On-screen Show (4:3)</PresentationFormat>
  <Paragraphs>79</Paragraphs>
  <Slides>11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1_Office Theme</vt:lpstr>
      <vt:lpstr>2_Office Theme</vt:lpstr>
      <vt:lpstr>Metro</vt:lpstr>
      <vt:lpstr>Title &amp; Subtitle</vt:lpstr>
      <vt:lpstr>7_Office Theme</vt:lpstr>
      <vt:lpstr>New STEREO/SECCHI Processing for Heliospheric Transients </vt:lpstr>
      <vt:lpstr>Slide 2</vt:lpstr>
      <vt:lpstr>New Results from STEREO SECCHI Imagers on CMEs, Magnetic Clouds &amp; Disconnection Events in the Heliosphere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Boston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Evidence of Post-CME  Current Sheets – Mostly White Light  </dc:title>
  <dc:creator>WEBBD</dc:creator>
  <cp:lastModifiedBy>Davd Webb</cp:lastModifiedBy>
  <cp:revision>8</cp:revision>
  <dcterms:created xsi:type="dcterms:W3CDTF">2012-09-20T19:38:21Z</dcterms:created>
  <dcterms:modified xsi:type="dcterms:W3CDTF">2012-10-22T16:59:06Z</dcterms:modified>
</cp:coreProperties>
</file>