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5.xml" ContentType="application/vnd.openxmlformats-officedocument.presentationml.slideLayout+xml"/>
  <Override PartName="/docProps/app.xml" ContentType="application/vnd.openxmlformats-officedocument.extended-properties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s/slide22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theme/theme3.xml" ContentType="application/vnd.openxmlformats-officedocument.theme+xml"/>
  <Override PartName="/ppt/slides/slide23.xml" ContentType="application/vnd.openxmlformats-officedocument.presentationml.slide+xml"/>
  <Default Extension="pdf" ContentType="application/pdf"/>
  <Override PartName="/ppt/slides/slide1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8" r:id="rId2"/>
    <p:sldId id="262" r:id="rId3"/>
    <p:sldId id="285" r:id="rId4"/>
    <p:sldId id="402" r:id="rId5"/>
    <p:sldId id="292" r:id="rId6"/>
    <p:sldId id="294" r:id="rId7"/>
    <p:sldId id="331" r:id="rId8"/>
    <p:sldId id="386" r:id="rId9"/>
    <p:sldId id="344" r:id="rId10"/>
    <p:sldId id="312" r:id="rId11"/>
    <p:sldId id="350" r:id="rId12"/>
    <p:sldId id="313" r:id="rId13"/>
    <p:sldId id="317" r:id="rId14"/>
    <p:sldId id="325" r:id="rId15"/>
    <p:sldId id="365" r:id="rId16"/>
    <p:sldId id="385" r:id="rId17"/>
    <p:sldId id="388" r:id="rId18"/>
    <p:sldId id="390" r:id="rId19"/>
    <p:sldId id="272" r:id="rId20"/>
    <p:sldId id="387" r:id="rId21"/>
    <p:sldId id="393" r:id="rId22"/>
    <p:sldId id="316" r:id="rId23"/>
    <p:sldId id="291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 prnWhat="handouts4" frameSlides="1"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356" autoAdjust="0"/>
  </p:normalViewPr>
  <p:slideViewPr>
    <p:cSldViewPr snapToGrid="0">
      <p:cViewPr varScale="1">
        <p:scale>
          <a:sx n="116" d="100"/>
          <a:sy n="116" d="100"/>
        </p:scale>
        <p:origin x="-67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handoutMaster" Target="handoutMasters/handoutMaster1.xml"/><Relationship Id="rId27" Type="http://schemas.openxmlformats.org/officeDocument/2006/relationships/printerSettings" Target="printerSettings/printerSettings1.bin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33A1EE-052E-3A42-BE36-C43CC1AE8528}" type="datetime1">
              <a:rPr lang="en-US" smtClean="0"/>
              <a:pPr/>
              <a:t>10/24/12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A42E46-D1A2-4547-944F-11A036E59D8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407EF3-88DA-4B4C-9DC0-80F96B7231D6}" type="datetime1">
              <a:rPr lang="en-US" smtClean="0"/>
              <a:pPr/>
              <a:t>10/24/12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2E0967-8DC1-FB4C-B3B7-5199B6DB7E4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2E0967-8DC1-FB4C-B3B7-5199B6DB7E49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srgbClr val="FF0000"/>
                </a:solidFill>
              </a:rPr>
              <a:t>I did validation, but don’t have time to talk about it now!!!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2E0967-8DC1-FB4C-B3B7-5199B6DB7E49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2E0967-8DC1-FB4C-B3B7-5199B6DB7E49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 smtClean="0"/>
              <a:t>-Lower speeds along Line 2</a:t>
            </a:r>
          </a:p>
          <a:p>
            <a:r>
              <a:rPr lang="en-US" sz="1200" dirty="0" smtClean="0"/>
              <a:t>-Enhancements up to 3 orders of magnitude</a:t>
            </a:r>
          </a:p>
          <a:p>
            <a:r>
              <a:rPr lang="en-US" sz="1200" dirty="0" smtClean="0"/>
              <a:t>-Acceleration most efficient around ~20 </a:t>
            </a:r>
            <a:r>
              <a:rPr lang="en-US" sz="1200" dirty="0" err="1" smtClean="0"/>
              <a:t>MeV</a:t>
            </a:r>
            <a:endParaRPr lang="en-US" sz="1200" dirty="0" smtClean="0"/>
          </a:p>
          <a:p>
            <a:r>
              <a:rPr lang="en-US" sz="1200" dirty="0" smtClean="0"/>
              <a:t>-More gradual enhancement of fluxes, slower increase to higher energies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2E0967-8DC1-FB4C-B3B7-5199B6DB7E49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8/24/12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2B20B-9A45-3341-BB32-4BDE953B4D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8/24/12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2B20B-9A45-3341-BB32-4BDE953B4D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8/24/12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2B20B-9A45-3341-BB32-4BDE953B4D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8/24/12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2B20B-9A45-3341-BB32-4BDE953B4D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8/24/12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2B20B-9A45-3341-BB32-4BDE953B4D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8/24/12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2B20B-9A45-3341-BB32-4BDE953B4D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8/24/12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2B20B-9A45-3341-BB32-4BDE953B4D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8/24/12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2B20B-9A45-3341-BB32-4BDE953B4D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8/24/12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2B20B-9A45-3341-BB32-4BDE953B4D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8/24/12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2B20B-9A45-3341-BB32-4BDE953B4D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8/24/12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2B20B-9A45-3341-BB32-4BDE953B4D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8/24/12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82B20B-9A45-3341-BB32-4BDE953B4D6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df"/><Relationship Id="rId3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df"/><Relationship Id="rId3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df"/><Relationship Id="rId4" Type="http://schemas.openxmlformats.org/officeDocument/2006/relationships/image" Target="../media/image18.png"/><Relationship Id="rId5" Type="http://schemas.openxmlformats.org/officeDocument/2006/relationships/image" Target="../media/image19.pdf"/><Relationship Id="rId6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df"/><Relationship Id="rId3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3.png"/><Relationship Id="rId1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df"/><Relationship Id="rId3" Type="http://schemas.openxmlformats.org/officeDocument/2006/relationships/image" Target="../media/image25.png"/><Relationship Id="rId4" Type="http://schemas.openxmlformats.org/officeDocument/2006/relationships/image" Target="../media/image26.pdf"/><Relationship Id="rId5" Type="http://schemas.openxmlformats.org/officeDocument/2006/relationships/image" Target="../media/image27.png"/><Relationship Id="rId6" Type="http://schemas.openxmlformats.org/officeDocument/2006/relationships/image" Target="../media/image28.pdf"/><Relationship Id="rId7" Type="http://schemas.openxmlformats.org/officeDocument/2006/relationships/image" Target="../media/image29.png"/><Relationship Id="rId8" Type="http://schemas.openxmlformats.org/officeDocument/2006/relationships/image" Target="../media/image30.pdf"/><Relationship Id="rId9" Type="http://schemas.openxmlformats.org/officeDocument/2006/relationships/image" Target="../media/image31.png"/><Relationship Id="rId10" Type="http://schemas.openxmlformats.org/officeDocument/2006/relationships/image" Target="../media/image32.pd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4" Type="http://schemas.openxmlformats.org/officeDocument/2006/relationships/image" Target="../media/image37.pdf"/><Relationship Id="rId5" Type="http://schemas.openxmlformats.org/officeDocument/2006/relationships/image" Target="../media/image38.png"/><Relationship Id="rId6" Type="http://schemas.openxmlformats.org/officeDocument/2006/relationships/image" Target="../media/image39.pdf"/><Relationship Id="rId7" Type="http://schemas.openxmlformats.org/officeDocument/2006/relationships/image" Target="../media/image40.png"/><Relationship Id="rId8" Type="http://schemas.openxmlformats.org/officeDocument/2006/relationships/image" Target="../media/image41.pdf"/><Relationship Id="rId9" Type="http://schemas.openxmlformats.org/officeDocument/2006/relationships/image" Target="../media/image42.png"/><Relationship Id="rId10" Type="http://schemas.openxmlformats.org/officeDocument/2006/relationships/image" Target="../media/image43.pdf"/><Relationship Id="rId11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d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pdf"/><Relationship Id="rId3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8.pdf"/><Relationship Id="rId3" Type="http://schemas.openxmlformats.org/officeDocument/2006/relationships/image" Target="../media/image49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df"/><Relationship Id="rId3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0215" y="2206083"/>
            <a:ext cx="8229600" cy="434763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2800" dirty="0" smtClean="0">
                <a:solidFill>
                  <a:srgbClr val="FAC090"/>
                </a:solidFill>
                <a:latin typeface="Arial"/>
                <a:cs typeface="Arial"/>
              </a:rPr>
              <a:t>Modeling Coronal </a:t>
            </a:r>
            <a:r>
              <a:rPr lang="en-US" sz="2800" dirty="0" smtClean="0">
                <a:solidFill>
                  <a:srgbClr val="FAC090"/>
                </a:solidFill>
                <a:latin typeface="Arial"/>
                <a:cs typeface="Arial"/>
              </a:rPr>
              <a:t>Acceleration</a:t>
            </a:r>
            <a:r>
              <a:rPr lang="en-US" sz="2800" dirty="0" smtClean="0">
                <a:solidFill>
                  <a:srgbClr val="FAC090"/>
                </a:solidFill>
                <a:latin typeface="Arial"/>
                <a:cs typeface="Arial"/>
              </a:rPr>
              <a:t> of </a:t>
            </a:r>
          </a:p>
          <a:p>
            <a:pPr algn="ctr">
              <a:buNone/>
            </a:pPr>
            <a:r>
              <a:rPr lang="en-US" sz="2800" dirty="0" smtClean="0">
                <a:solidFill>
                  <a:srgbClr val="FAC090"/>
                </a:solidFill>
                <a:latin typeface="Arial"/>
                <a:cs typeface="Arial"/>
              </a:rPr>
              <a:t>Solar </a:t>
            </a:r>
            <a:r>
              <a:rPr lang="en-US" sz="2800" dirty="0" smtClean="0">
                <a:solidFill>
                  <a:srgbClr val="FAC090"/>
                </a:solidFill>
                <a:latin typeface="Arial"/>
                <a:cs typeface="Arial"/>
              </a:rPr>
              <a:t>Energetic Protons</a:t>
            </a:r>
          </a:p>
          <a:p>
            <a:pPr algn="ctr">
              <a:buNone/>
            </a:pPr>
            <a:r>
              <a:rPr lang="en-US" sz="2000" dirty="0" smtClean="0">
                <a:solidFill>
                  <a:srgbClr val="FAC090"/>
                </a:solidFill>
                <a:latin typeface="Arial"/>
                <a:cs typeface="Arial"/>
              </a:rPr>
              <a:t>K. A. </a:t>
            </a:r>
            <a:r>
              <a:rPr lang="en-US" sz="2000" dirty="0" err="1" smtClean="0">
                <a:solidFill>
                  <a:srgbClr val="FAC090"/>
                </a:solidFill>
                <a:latin typeface="Arial"/>
                <a:cs typeface="Arial"/>
              </a:rPr>
              <a:t>Kozarev</a:t>
            </a:r>
            <a:r>
              <a:rPr lang="en-US" sz="2000" dirty="0" smtClean="0">
                <a:solidFill>
                  <a:srgbClr val="FAC090"/>
                </a:solidFill>
                <a:latin typeface="Arial"/>
                <a:cs typeface="Arial"/>
              </a:rPr>
              <a:t>, R. M. Evans, N. A. </a:t>
            </a:r>
            <a:r>
              <a:rPr lang="en-US" sz="2000" dirty="0" err="1" smtClean="0">
                <a:solidFill>
                  <a:srgbClr val="FAC090"/>
                </a:solidFill>
                <a:latin typeface="Arial"/>
                <a:cs typeface="Arial"/>
              </a:rPr>
              <a:t>Schwadron</a:t>
            </a:r>
            <a:r>
              <a:rPr lang="en-US" sz="2000" dirty="0" smtClean="0">
                <a:solidFill>
                  <a:srgbClr val="FAC090"/>
                </a:solidFill>
                <a:latin typeface="Arial"/>
                <a:cs typeface="Arial"/>
              </a:rPr>
              <a:t>, </a:t>
            </a:r>
          </a:p>
          <a:p>
            <a:pPr algn="ctr">
              <a:buNone/>
            </a:pPr>
            <a:r>
              <a:rPr lang="en-US" sz="2000" dirty="0" smtClean="0">
                <a:solidFill>
                  <a:srgbClr val="FAC090"/>
                </a:solidFill>
                <a:latin typeface="Arial"/>
                <a:cs typeface="Arial"/>
              </a:rPr>
              <a:t>M. A. </a:t>
            </a:r>
            <a:r>
              <a:rPr lang="en-US" sz="2000" dirty="0" err="1" smtClean="0">
                <a:solidFill>
                  <a:srgbClr val="FAC090"/>
                </a:solidFill>
                <a:latin typeface="Arial"/>
                <a:cs typeface="Arial"/>
              </a:rPr>
              <a:t>Dayeh</a:t>
            </a:r>
            <a:r>
              <a:rPr lang="en-US" sz="2000" dirty="0" smtClean="0">
                <a:solidFill>
                  <a:srgbClr val="FAC090"/>
                </a:solidFill>
                <a:latin typeface="Arial"/>
                <a:cs typeface="Arial"/>
              </a:rPr>
              <a:t>, M. </a:t>
            </a:r>
            <a:r>
              <a:rPr lang="en-US" sz="2000" dirty="0" err="1" smtClean="0">
                <a:solidFill>
                  <a:srgbClr val="FAC090"/>
                </a:solidFill>
                <a:latin typeface="Arial"/>
                <a:cs typeface="Arial"/>
              </a:rPr>
              <a:t>Opher</a:t>
            </a:r>
            <a:r>
              <a:rPr lang="en-US" sz="2000" dirty="0" smtClean="0">
                <a:solidFill>
                  <a:srgbClr val="FAC090"/>
                </a:solidFill>
                <a:latin typeface="Arial"/>
                <a:cs typeface="Arial"/>
              </a:rPr>
              <a:t>, K. E. </a:t>
            </a:r>
            <a:r>
              <a:rPr lang="en-US" sz="2000" dirty="0" err="1" smtClean="0">
                <a:solidFill>
                  <a:srgbClr val="FAC090"/>
                </a:solidFill>
                <a:latin typeface="Arial"/>
                <a:cs typeface="Arial"/>
              </a:rPr>
              <a:t>Korreck</a:t>
            </a:r>
            <a:endParaRPr lang="en-US" sz="2000" dirty="0" smtClean="0">
              <a:solidFill>
                <a:srgbClr val="FAC090"/>
              </a:solidFill>
              <a:latin typeface="Arial"/>
              <a:cs typeface="Arial"/>
            </a:endParaRPr>
          </a:p>
          <a:p>
            <a:pPr algn="ctr">
              <a:buNone/>
            </a:pPr>
            <a:endParaRPr lang="en-US" sz="2000" dirty="0" smtClean="0">
              <a:solidFill>
                <a:srgbClr val="FAC090"/>
              </a:solidFill>
              <a:latin typeface="Arial"/>
              <a:cs typeface="Arial"/>
            </a:endParaRPr>
          </a:p>
          <a:p>
            <a:pPr algn="ctr">
              <a:buNone/>
            </a:pPr>
            <a:endParaRPr lang="en-US" sz="2000" dirty="0" smtClean="0">
              <a:solidFill>
                <a:srgbClr val="FAC090"/>
              </a:solidFill>
              <a:latin typeface="Arial"/>
              <a:cs typeface="Arial"/>
            </a:endParaRPr>
          </a:p>
          <a:p>
            <a:pPr algn="ctr">
              <a:buNone/>
            </a:pPr>
            <a:endParaRPr lang="en-US" sz="2000" dirty="0" smtClean="0">
              <a:solidFill>
                <a:srgbClr val="FAC090"/>
              </a:solidFill>
              <a:latin typeface="Arial"/>
              <a:cs typeface="Arial"/>
            </a:endParaRPr>
          </a:p>
          <a:p>
            <a:pPr algn="ctr">
              <a:buNone/>
            </a:pPr>
            <a:endParaRPr lang="en-US" sz="2000" dirty="0" smtClean="0">
              <a:solidFill>
                <a:srgbClr val="FAC090"/>
              </a:solidFill>
              <a:latin typeface="Arial"/>
              <a:cs typeface="Arial"/>
            </a:endParaRPr>
          </a:p>
          <a:p>
            <a:pPr algn="ctr">
              <a:buNone/>
            </a:pPr>
            <a:endParaRPr lang="en-US" sz="2000" dirty="0" smtClean="0">
              <a:solidFill>
                <a:srgbClr val="FAC090"/>
              </a:solidFill>
              <a:latin typeface="Arial"/>
              <a:cs typeface="Arial"/>
            </a:endParaRPr>
          </a:p>
          <a:p>
            <a:pPr algn="ctr">
              <a:buNone/>
            </a:pPr>
            <a:endParaRPr lang="en-US" sz="2000" dirty="0" smtClean="0">
              <a:solidFill>
                <a:srgbClr val="FAC090"/>
              </a:solidFill>
              <a:latin typeface="Arial"/>
              <a:cs typeface="Arial"/>
            </a:endParaRPr>
          </a:p>
          <a:p>
            <a:pPr algn="ctr">
              <a:buNone/>
            </a:pPr>
            <a:r>
              <a:rPr lang="en-US" sz="2000" dirty="0" smtClean="0">
                <a:solidFill>
                  <a:srgbClr val="FAC090"/>
                </a:solidFill>
                <a:latin typeface="Arial"/>
                <a:cs typeface="Arial"/>
              </a:rPr>
              <a:t>NESSC Meeting, 10/24/2012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/>
          <a:srcRect t="83408" r="46457"/>
          <a:stretch>
            <a:fillRect/>
          </a:stretch>
        </p:blipFill>
        <p:spPr bwMode="auto">
          <a:xfrm>
            <a:off x="7894786" y="107378"/>
            <a:ext cx="1146026" cy="503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2B20B-9A45-3341-BB32-4BDE953B4D63}" type="slidenum">
              <a:rPr lang="en-US" sz="1800" smtClean="0">
                <a:solidFill>
                  <a:schemeClr val="tx1"/>
                </a:solidFill>
              </a:rPr>
              <a:pPr/>
              <a:t>1</a:t>
            </a:fld>
            <a:endParaRPr lang="en-US" sz="1800" dirty="0">
              <a:solidFill>
                <a:schemeClr val="tx1"/>
              </a:solidFill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5869" y="55627"/>
            <a:ext cx="664865" cy="664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hd_sep_along_201_inner-eps-converted-to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05828" y="1039279"/>
            <a:ext cx="6105939" cy="571958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254991" y="1344192"/>
            <a:ext cx="279164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  <a:buFontTx/>
              <a:buChar char="-"/>
            </a:pPr>
            <a:r>
              <a:rPr lang="en-US" dirty="0" smtClean="0">
                <a:solidFill>
                  <a:srgbClr val="FAC090"/>
                </a:solidFill>
                <a:latin typeface="Arial"/>
                <a:cs typeface="Arial"/>
              </a:rPr>
              <a:t>Significant increase of </a:t>
            </a:r>
            <a:r>
              <a:rPr lang="en-US" dirty="0" err="1" smtClean="0">
                <a:solidFill>
                  <a:srgbClr val="FAC090"/>
                </a:solidFill>
                <a:latin typeface="Arial"/>
                <a:cs typeface="Arial"/>
              </a:rPr>
              <a:t>f</a:t>
            </a:r>
            <a:r>
              <a:rPr lang="en-US" dirty="0" smtClean="0">
                <a:solidFill>
                  <a:srgbClr val="FAC090"/>
                </a:solidFill>
                <a:latin typeface="Arial"/>
                <a:cs typeface="Arial"/>
              </a:rPr>
              <a:t> enhancement after min 40 (steps 4-8)</a:t>
            </a:r>
          </a:p>
          <a:p>
            <a:pPr>
              <a:spcAft>
                <a:spcPts val="1800"/>
              </a:spcAft>
              <a:buFontTx/>
              <a:buChar char="-"/>
            </a:pPr>
            <a:r>
              <a:rPr lang="en-US" dirty="0" smtClean="0">
                <a:solidFill>
                  <a:srgbClr val="FAC090"/>
                </a:solidFill>
                <a:latin typeface="Arial"/>
                <a:cs typeface="Arial"/>
              </a:rPr>
              <a:t>Largest enhancements in sheath behind shock</a:t>
            </a:r>
            <a:endParaRPr lang="en-US" dirty="0" smtClean="0">
              <a:solidFill>
                <a:srgbClr val="FAC090"/>
              </a:solidFill>
              <a:latin typeface="Arial"/>
              <a:cs typeface="Arial"/>
            </a:endParaRPr>
          </a:p>
          <a:p>
            <a:pPr>
              <a:spcAft>
                <a:spcPts val="1800"/>
              </a:spcAft>
              <a:buFontTx/>
              <a:buChar char="-"/>
            </a:pPr>
            <a:r>
              <a:rPr lang="en-US" dirty="0" smtClean="0">
                <a:solidFill>
                  <a:srgbClr val="FAC090"/>
                </a:solidFill>
                <a:latin typeface="Arial"/>
                <a:cs typeface="Arial"/>
              </a:rPr>
              <a:t>About </a:t>
            </a:r>
            <a:r>
              <a:rPr lang="en-US" dirty="0" smtClean="0">
                <a:solidFill>
                  <a:srgbClr val="FAC090"/>
                </a:solidFill>
                <a:latin typeface="Arial"/>
                <a:cs typeface="Arial"/>
              </a:rPr>
              <a:t>4 orders of magnitude </a:t>
            </a:r>
            <a:r>
              <a:rPr lang="en-US" dirty="0" err="1" smtClean="0">
                <a:solidFill>
                  <a:srgbClr val="FAC090"/>
                </a:solidFill>
                <a:latin typeface="Arial"/>
                <a:cs typeface="Arial"/>
              </a:rPr>
              <a:t>f</a:t>
            </a:r>
            <a:r>
              <a:rPr lang="en-US" dirty="0" smtClean="0">
                <a:solidFill>
                  <a:srgbClr val="FAC090"/>
                </a:solidFill>
                <a:latin typeface="Arial"/>
                <a:cs typeface="Arial"/>
              </a:rPr>
              <a:t> enhancement at largest energies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084798" y="952390"/>
            <a:ext cx="2608744" cy="369332"/>
          </a:xfrm>
          <a:prstGeom prst="rect">
            <a:avLst/>
          </a:prstGeom>
          <a:solidFill>
            <a:srgbClr val="FFFFFF"/>
          </a:solidFill>
        </p:spPr>
        <p:txBody>
          <a:bodyPr wrap="none">
            <a:spAutoFit/>
          </a:bodyPr>
          <a:lstStyle/>
          <a:p>
            <a:pPr>
              <a:spcAft>
                <a:spcPts val="1800"/>
              </a:spcAft>
            </a:pPr>
            <a:r>
              <a:rPr lang="en-US" b="1" dirty="0" smtClean="0">
                <a:solidFill>
                  <a:srgbClr val="FF0000"/>
                </a:solidFill>
                <a:latin typeface="Arial"/>
                <a:cs typeface="Arial"/>
              </a:rPr>
              <a:t>Line 1 INNER REGION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2B20B-9A45-3341-BB32-4BDE953B4D63}" type="slidenum">
              <a:rPr lang="en-US" sz="1800" smtClean="0">
                <a:solidFill>
                  <a:schemeClr val="tx1"/>
                </a:solidFill>
              </a:rPr>
              <a:pPr/>
              <a:t>10</a:t>
            </a:fld>
            <a:endParaRPr lang="en-US"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hd_sep_along_201_outer-eps-converted-to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05829" y="1033525"/>
            <a:ext cx="6107421" cy="574361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235195" y="1715961"/>
            <a:ext cx="2908804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dirty="0" smtClean="0">
                <a:solidFill>
                  <a:srgbClr val="FAC090"/>
                </a:solidFill>
                <a:latin typeface="Arial"/>
                <a:cs typeface="Arial"/>
              </a:rPr>
              <a:t>-Efficient acceleration continues</a:t>
            </a:r>
          </a:p>
          <a:p>
            <a:pPr>
              <a:spcAft>
                <a:spcPts val="1200"/>
              </a:spcAft>
            </a:pPr>
            <a:r>
              <a:rPr lang="en-US" dirty="0" smtClean="0">
                <a:solidFill>
                  <a:srgbClr val="FAC090"/>
                </a:solidFill>
                <a:latin typeface="Arial"/>
                <a:cs typeface="Arial"/>
              </a:rPr>
              <a:t>-</a:t>
            </a:r>
            <a:r>
              <a:rPr lang="en-US" dirty="0" err="1" smtClean="0">
                <a:solidFill>
                  <a:srgbClr val="FAC090"/>
                </a:solidFill>
                <a:latin typeface="Arial"/>
                <a:cs typeface="Arial"/>
              </a:rPr>
              <a:t>f</a:t>
            </a:r>
            <a:r>
              <a:rPr lang="en-US" dirty="0" smtClean="0">
                <a:solidFill>
                  <a:srgbClr val="FAC090"/>
                </a:solidFill>
                <a:latin typeface="Arial"/>
                <a:cs typeface="Arial"/>
              </a:rPr>
              <a:t> enhancement up to 6 orders of magnitude</a:t>
            </a:r>
          </a:p>
          <a:p>
            <a:pPr>
              <a:spcAft>
                <a:spcPts val="1200"/>
              </a:spcAft>
            </a:pPr>
            <a:r>
              <a:rPr lang="en-US" dirty="0" smtClean="0">
                <a:solidFill>
                  <a:srgbClr val="FAC090"/>
                </a:solidFill>
                <a:latin typeface="Arial"/>
                <a:cs typeface="Arial"/>
              </a:rPr>
              <a:t>-More enhancement behind the shock due to compressive acceleration</a:t>
            </a:r>
          </a:p>
          <a:p>
            <a:pPr>
              <a:spcAft>
                <a:spcPts val="1200"/>
              </a:spcAft>
            </a:pPr>
            <a:r>
              <a:rPr lang="en-US" dirty="0" smtClean="0">
                <a:solidFill>
                  <a:srgbClr val="FAC090"/>
                </a:solidFill>
                <a:latin typeface="Arial"/>
                <a:cs typeface="Arial"/>
              </a:rPr>
              <a:t>-PUC becomes wider</a:t>
            </a:r>
          </a:p>
        </p:txBody>
      </p:sp>
      <p:sp>
        <p:nvSpPr>
          <p:cNvPr id="9" name="Rectangle 8"/>
          <p:cNvSpPr/>
          <p:nvPr/>
        </p:nvSpPr>
        <p:spPr>
          <a:xfrm>
            <a:off x="2079742" y="923945"/>
            <a:ext cx="2698463" cy="369332"/>
          </a:xfrm>
          <a:prstGeom prst="rect">
            <a:avLst/>
          </a:prstGeom>
          <a:solidFill>
            <a:srgbClr val="FFFFFF"/>
          </a:solidFill>
        </p:spPr>
        <p:txBody>
          <a:bodyPr wrap="none">
            <a:spAutoFit/>
          </a:bodyPr>
          <a:lstStyle/>
          <a:p>
            <a:pPr>
              <a:spcAft>
                <a:spcPts val="1800"/>
              </a:spcAft>
            </a:pPr>
            <a:r>
              <a:rPr lang="en-US" b="1" dirty="0" smtClean="0">
                <a:solidFill>
                  <a:srgbClr val="FF0000"/>
                </a:solidFill>
                <a:latin typeface="Arial"/>
                <a:cs typeface="Arial"/>
              </a:rPr>
              <a:t>Line 1 OUTER REGION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2B20B-9A45-3341-BB32-4BDE953B4D63}" type="slidenum">
              <a:rPr lang="en-US" sz="1800" smtClean="0">
                <a:solidFill>
                  <a:schemeClr val="tx1"/>
                </a:solidFill>
              </a:rPr>
              <a:pPr/>
              <a:t>11</a:t>
            </a:fld>
            <a:endParaRPr lang="en-US"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hd_sep_along_214_inner-eps-converted-to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97688" y="1428146"/>
            <a:ext cx="4471977" cy="5326443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6" name="Picture 5" descr="mhd_sep_along_214_outer-eps-converted-to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5"/>
              <a:stretch>
                <a:fillRect/>
              </a:stretch>
            </p:blipFill>
          </mc:Choice>
          <mc:Fallback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4732348" y="1456686"/>
            <a:ext cx="4329363" cy="5300566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10" name="TextBox 9"/>
          <p:cNvSpPr txBox="1"/>
          <p:nvPr/>
        </p:nvSpPr>
        <p:spPr>
          <a:xfrm>
            <a:off x="1329996" y="1294770"/>
            <a:ext cx="2608744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Arial"/>
                <a:cs typeface="Arial"/>
              </a:rPr>
              <a:t>Line 2 INNER REGION</a:t>
            </a:r>
            <a:endParaRPr lang="en-US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70372" y="1311922"/>
            <a:ext cx="2698463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Arial"/>
                <a:cs typeface="Arial"/>
              </a:rPr>
              <a:t>Line 2 OUTER REGION</a:t>
            </a:r>
            <a:endParaRPr lang="en-US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C282B20B-9A45-3341-BB32-4BDE953B4D63}" type="slidenum">
              <a:rPr lang="en-US" sz="1800" smtClean="0">
                <a:solidFill>
                  <a:schemeClr val="tx1"/>
                </a:solidFill>
              </a:rPr>
              <a:pPr/>
              <a:t>12</a:t>
            </a:fld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64897" y="809388"/>
            <a:ext cx="42896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AC090"/>
                </a:solidFill>
                <a:latin typeface="Arial"/>
                <a:cs typeface="Arial"/>
              </a:rPr>
              <a:t>Gradual acceleration along Line 2</a:t>
            </a:r>
            <a:endParaRPr lang="en-US" sz="2000" b="1" dirty="0">
              <a:solidFill>
                <a:srgbClr val="FAC09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450341" y="813115"/>
            <a:ext cx="66679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AC090"/>
                </a:solidFill>
                <a:latin typeface="Arial"/>
                <a:cs typeface="Arial"/>
              </a:rPr>
              <a:t>Propagating protons from coronal simulation to 1 AU</a:t>
            </a:r>
          </a:p>
          <a:p>
            <a:r>
              <a:rPr lang="en-US" dirty="0" smtClean="0">
                <a:solidFill>
                  <a:srgbClr val="FAC090"/>
                </a:solidFill>
                <a:latin typeface="Arial"/>
                <a:cs typeface="Arial"/>
              </a:rPr>
              <a:t>-Used steady state solar wind model</a:t>
            </a:r>
          </a:p>
          <a:p>
            <a:r>
              <a:rPr lang="en-US" dirty="0" smtClean="0">
                <a:solidFill>
                  <a:srgbClr val="FAC090"/>
                </a:solidFill>
                <a:latin typeface="Arial"/>
                <a:cs typeface="Arial"/>
              </a:rPr>
              <a:t>-Compared output to 2 hr flux averages from SOHO/ERNE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6461" y="5264081"/>
            <a:ext cx="65672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AC090"/>
                </a:solidFill>
                <a:latin typeface="Arial"/>
                <a:cs typeface="Arial"/>
              </a:rPr>
              <a:t>Results:</a:t>
            </a:r>
          </a:p>
          <a:p>
            <a:r>
              <a:rPr lang="en-US" sz="2000" dirty="0" smtClean="0">
                <a:solidFill>
                  <a:srgbClr val="FAC090"/>
                </a:solidFill>
                <a:latin typeface="Arial"/>
                <a:cs typeface="Arial"/>
              </a:rPr>
              <a:t>-Variation in coronal fluxes retained</a:t>
            </a:r>
          </a:p>
          <a:p>
            <a:r>
              <a:rPr lang="en-US" sz="2000" dirty="0" smtClean="0">
                <a:solidFill>
                  <a:srgbClr val="FAC090"/>
                </a:solidFill>
                <a:latin typeface="Arial"/>
                <a:cs typeface="Arial"/>
              </a:rPr>
              <a:t>-Reasonable agreement to in situ observations!</a:t>
            </a:r>
          </a:p>
          <a:p>
            <a:r>
              <a:rPr lang="en-US" sz="2000" dirty="0" smtClean="0">
                <a:solidFill>
                  <a:srgbClr val="FAC090"/>
                </a:solidFill>
                <a:latin typeface="Arial"/>
                <a:cs typeface="Arial"/>
              </a:rPr>
              <a:t>-Next, extend BATSRUS/EPREM </a:t>
            </a:r>
            <a:r>
              <a:rPr lang="en-US" sz="2000" dirty="0" err="1" smtClean="0">
                <a:solidFill>
                  <a:srgbClr val="FAC090"/>
                </a:solidFill>
                <a:latin typeface="Arial"/>
                <a:cs typeface="Arial"/>
              </a:rPr>
              <a:t>sim</a:t>
            </a:r>
            <a:r>
              <a:rPr lang="en-US" sz="2000" dirty="0" smtClean="0">
                <a:solidFill>
                  <a:srgbClr val="FAC090"/>
                </a:solidFill>
                <a:latin typeface="Arial"/>
                <a:cs typeface="Arial"/>
              </a:rPr>
              <a:t> to 1 AU</a:t>
            </a:r>
          </a:p>
        </p:txBody>
      </p:sp>
      <p:sp>
        <p:nvSpPr>
          <p:cNvPr id="32" name="Slide Number Placeholder 3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2B20B-9A45-3341-BB32-4BDE953B4D63}" type="slidenum">
              <a:rPr lang="en-US" sz="1800" smtClean="0">
                <a:solidFill>
                  <a:schemeClr val="tx1"/>
                </a:solidFill>
              </a:rPr>
              <a:pPr/>
              <a:t>13</a:t>
            </a:fld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15251" y="2036660"/>
            <a:ext cx="10695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Arial"/>
                <a:cs typeface="Arial"/>
              </a:rPr>
              <a:t>23 </a:t>
            </a:r>
            <a:r>
              <a:rPr lang="en-US" sz="2000" b="1" dirty="0" err="1" smtClean="0">
                <a:latin typeface="Arial"/>
                <a:cs typeface="Arial"/>
              </a:rPr>
              <a:t>MeV</a:t>
            </a:r>
            <a:endParaRPr lang="en-US" sz="2000" b="1" dirty="0">
              <a:latin typeface="Arial"/>
              <a:cs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426568" y="2017431"/>
            <a:ext cx="12824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Arial"/>
                <a:cs typeface="Arial"/>
              </a:rPr>
              <a:t>18.7 </a:t>
            </a:r>
            <a:r>
              <a:rPr lang="en-US" sz="2000" b="1" dirty="0" err="1" smtClean="0">
                <a:latin typeface="Arial"/>
                <a:cs typeface="Arial"/>
              </a:rPr>
              <a:t>MeV</a:t>
            </a:r>
            <a:endParaRPr lang="en-US" sz="2000" b="1" dirty="0">
              <a:latin typeface="Arial"/>
              <a:cs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16987" y="4196990"/>
            <a:ext cx="16599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/>
                <a:cs typeface="Arial"/>
              </a:rPr>
              <a:t>Observations</a:t>
            </a:r>
            <a:endParaRPr lang="en-US" b="1" dirty="0">
              <a:latin typeface="Arial"/>
              <a:cs typeface="Arial"/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 rot="10800000">
            <a:off x="1723597" y="4064749"/>
            <a:ext cx="549153" cy="194508"/>
          </a:xfrm>
          <a:prstGeom prst="straightConnector1">
            <a:avLst/>
          </a:prstGeom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Picture 18" descr="mfp_line_compari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28" y="1937646"/>
            <a:ext cx="9011714" cy="29395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240405" y="1595713"/>
            <a:ext cx="862084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2000" b="1" dirty="0" smtClean="0">
                <a:solidFill>
                  <a:srgbClr val="FAC090"/>
                </a:solidFill>
                <a:latin typeface="Arial"/>
                <a:cs typeface="Arial"/>
              </a:rPr>
              <a:t>Conclusions</a:t>
            </a:r>
          </a:p>
          <a:p>
            <a:pPr>
              <a:spcAft>
                <a:spcPts val="1200"/>
              </a:spcAft>
              <a:buFont typeface="Arial"/>
              <a:buChar char="•"/>
            </a:pPr>
            <a:endParaRPr lang="en-US" sz="2000" dirty="0" smtClean="0">
              <a:solidFill>
                <a:srgbClr val="FAC090"/>
              </a:solidFill>
              <a:latin typeface="Arial"/>
              <a:cs typeface="Arial"/>
            </a:endParaRPr>
          </a:p>
          <a:p>
            <a:pPr>
              <a:spcAft>
                <a:spcPts val="12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AC090"/>
                </a:solidFill>
                <a:latin typeface="Arial"/>
                <a:cs typeface="Arial"/>
              </a:rPr>
              <a:t> First detailed modeling study of CME proton acceleration in solar corona</a:t>
            </a:r>
          </a:p>
          <a:p>
            <a:pPr>
              <a:spcAft>
                <a:spcPts val="12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AC090"/>
                </a:solidFill>
                <a:latin typeface="Arial"/>
                <a:cs typeface="Arial"/>
              </a:rPr>
              <a:t> Shape and dynamics of CME governed by coronal </a:t>
            </a:r>
            <a:r>
              <a:rPr lang="en-US" sz="2000" dirty="0" smtClean="0">
                <a:solidFill>
                  <a:srgbClr val="FAC090"/>
                </a:solidFill>
                <a:latin typeface="Arial"/>
                <a:cs typeface="Arial"/>
              </a:rPr>
              <a:t>conditions</a:t>
            </a:r>
          </a:p>
          <a:p>
            <a:pPr>
              <a:spcAft>
                <a:spcPts val="12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AC090"/>
                </a:solidFill>
                <a:latin typeface="Arial"/>
                <a:cs typeface="Arial"/>
              </a:rPr>
              <a:t> Different acceleration on field lines on varying CME </a:t>
            </a:r>
            <a:r>
              <a:rPr lang="en-US" sz="2000" dirty="0" smtClean="0">
                <a:solidFill>
                  <a:srgbClr val="FAC090"/>
                </a:solidFill>
                <a:latin typeface="Arial"/>
                <a:cs typeface="Arial"/>
              </a:rPr>
              <a:t>dynamics</a:t>
            </a:r>
            <a:endParaRPr lang="en-US" sz="2000" dirty="0" smtClean="0">
              <a:solidFill>
                <a:srgbClr val="FAC090"/>
              </a:solidFill>
              <a:latin typeface="Arial"/>
              <a:cs typeface="Arial"/>
            </a:endParaRPr>
          </a:p>
          <a:p>
            <a:pPr>
              <a:spcAft>
                <a:spcPts val="12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AC090"/>
                </a:solidFill>
                <a:latin typeface="Arial"/>
                <a:cs typeface="Arial"/>
              </a:rPr>
              <a:t> Found strong </a:t>
            </a:r>
            <a:r>
              <a:rPr lang="en-US" sz="2000" dirty="0" smtClean="0">
                <a:solidFill>
                  <a:srgbClr val="FAC090"/>
                </a:solidFill>
                <a:latin typeface="Arial"/>
                <a:cs typeface="Arial"/>
              </a:rPr>
              <a:t>acceleration</a:t>
            </a:r>
            <a:r>
              <a:rPr lang="en-US" sz="2000" dirty="0" smtClean="0">
                <a:solidFill>
                  <a:srgbClr val="FAC090"/>
                </a:solidFill>
                <a:latin typeface="Arial"/>
                <a:cs typeface="Arial"/>
              </a:rPr>
              <a:t> </a:t>
            </a:r>
            <a:r>
              <a:rPr lang="en-US" sz="2000" dirty="0" smtClean="0">
                <a:solidFill>
                  <a:srgbClr val="FAC090"/>
                </a:solidFill>
                <a:latin typeface="Arial"/>
                <a:cs typeface="Arial"/>
              </a:rPr>
              <a:t>in CME PUC region</a:t>
            </a:r>
            <a:endParaRPr lang="en-US" sz="2000" dirty="0" smtClean="0">
              <a:solidFill>
                <a:srgbClr val="FAC090"/>
              </a:solidFill>
              <a:latin typeface="Arial"/>
              <a:cs typeface="Arial"/>
            </a:endParaRPr>
          </a:p>
          <a:p>
            <a:pPr>
              <a:spcAft>
                <a:spcPts val="12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AC090"/>
                </a:solidFill>
                <a:latin typeface="Arial"/>
                <a:cs typeface="Arial"/>
              </a:rPr>
              <a:t> F</a:t>
            </a:r>
            <a:r>
              <a:rPr lang="en-US" sz="2000" dirty="0" smtClean="0">
                <a:solidFill>
                  <a:srgbClr val="FAC090"/>
                </a:solidFill>
                <a:latin typeface="Arial"/>
                <a:cs typeface="Arial"/>
              </a:rPr>
              <a:t>luxes </a:t>
            </a:r>
            <a:r>
              <a:rPr lang="en-US" sz="2000" dirty="0" smtClean="0">
                <a:solidFill>
                  <a:srgbClr val="FAC090"/>
                </a:solidFill>
                <a:latin typeface="Arial"/>
                <a:cs typeface="Arial"/>
              </a:rPr>
              <a:t>near 1 AU</a:t>
            </a:r>
            <a:r>
              <a:rPr lang="en-US" sz="2000" dirty="0" smtClean="0">
                <a:solidFill>
                  <a:srgbClr val="FAC090"/>
                </a:solidFill>
                <a:latin typeface="Arial"/>
                <a:cs typeface="Arial"/>
              </a:rPr>
              <a:t> approach observations</a:t>
            </a:r>
            <a:endParaRPr lang="en-US" sz="2000" dirty="0" smtClean="0">
              <a:solidFill>
                <a:srgbClr val="FAC090"/>
              </a:solidFill>
              <a:latin typeface="Arial"/>
              <a:cs typeface="Arial"/>
            </a:endParaRPr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2B20B-9A45-3341-BB32-4BDE953B4D63}" type="slidenum">
              <a:rPr lang="en-US" sz="1800" smtClean="0">
                <a:solidFill>
                  <a:schemeClr val="tx1"/>
                </a:solidFill>
              </a:rPr>
              <a:pPr/>
              <a:t>14</a:t>
            </a:fld>
            <a:endParaRPr lang="en-US"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2489" y="2449701"/>
            <a:ext cx="3964139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AC090"/>
                </a:solidFill>
                <a:latin typeface="Arial"/>
                <a:cs typeface="Arial"/>
              </a:rPr>
              <a:t>Thank You!</a:t>
            </a:r>
            <a:endParaRPr lang="en-US" dirty="0">
              <a:solidFill>
                <a:srgbClr val="FAC090"/>
              </a:solidFill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2B20B-9A45-3341-BB32-4BDE953B4D63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2B20B-9A45-3341-BB32-4BDE953B4D63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590800"/>
            <a:ext cx="8229600" cy="1143000"/>
          </a:xfrm>
        </p:spPr>
        <p:txBody>
          <a:bodyPr>
            <a:normAutofit/>
          </a:bodyPr>
          <a:lstStyle/>
          <a:p>
            <a:r>
              <a:rPr lang="en-US" sz="5400" dirty="0" smtClean="0">
                <a:solidFill>
                  <a:srgbClr val="FAC090"/>
                </a:solidFill>
              </a:rPr>
              <a:t>Extra Slides</a:t>
            </a:r>
            <a:endParaRPr lang="en-US" sz="5400" dirty="0">
              <a:solidFill>
                <a:srgbClr val="FAC09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oronal_fluxes_fluences-eps-converted-to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85349" y="1014950"/>
            <a:ext cx="7795409" cy="535152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914400"/>
          </a:xfrm>
        </p:spPr>
        <p:txBody>
          <a:bodyPr/>
          <a:lstStyle/>
          <a:p>
            <a:r>
              <a:rPr lang="en-US" dirty="0" smtClean="0">
                <a:solidFill>
                  <a:srgbClr val="FAC090"/>
                </a:solidFill>
              </a:rPr>
              <a:t>Fluxes at 8 </a:t>
            </a:r>
            <a:r>
              <a:rPr lang="en-US" dirty="0" err="1" smtClean="0">
                <a:solidFill>
                  <a:srgbClr val="FAC090"/>
                </a:solidFill>
              </a:rPr>
              <a:t>R</a:t>
            </a:r>
            <a:r>
              <a:rPr lang="en-US" baseline="-25000" dirty="0" err="1" smtClean="0">
                <a:solidFill>
                  <a:srgbClr val="FAC090"/>
                </a:solidFill>
              </a:rPr>
              <a:t>s</a:t>
            </a:r>
            <a:endParaRPr lang="en-US" baseline="-25000" dirty="0">
              <a:solidFill>
                <a:srgbClr val="FAC090"/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2B20B-9A45-3341-BB32-4BDE953B4D63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460184" y="3870321"/>
            <a:ext cx="1219200" cy="618978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5" name="Picture 24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460188" y="2963812"/>
            <a:ext cx="2409568" cy="762000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21" name="Rectangle 20"/>
          <p:cNvSpPr/>
          <p:nvPr/>
        </p:nvSpPr>
        <p:spPr>
          <a:xfrm>
            <a:off x="4292600" y="4907358"/>
            <a:ext cx="182880" cy="274320"/>
          </a:xfrm>
          <a:prstGeom prst="rect">
            <a:avLst/>
          </a:prstGeom>
          <a:solidFill>
            <a:srgbClr val="FFFFFF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6197600" y="5059758"/>
            <a:ext cx="292608" cy="274320"/>
          </a:xfrm>
          <a:prstGeom prst="rect">
            <a:avLst/>
          </a:prstGeom>
          <a:solidFill>
            <a:srgbClr val="FFFFFF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3926541" y="4879776"/>
            <a:ext cx="3073400" cy="644058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5" name="TextBox 4"/>
          <p:cNvSpPr txBox="1"/>
          <p:nvPr/>
        </p:nvSpPr>
        <p:spPr>
          <a:xfrm>
            <a:off x="152400" y="1663948"/>
            <a:ext cx="30671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AC090"/>
                </a:solidFill>
              </a:rPr>
              <a:t>Parallel Transport equation</a:t>
            </a:r>
            <a:endParaRPr lang="en-US" sz="2000" b="1" dirty="0">
              <a:solidFill>
                <a:srgbClr val="FAC09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4903896"/>
            <a:ext cx="37622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AC090"/>
                </a:solidFill>
              </a:rPr>
              <a:t>Perpendicular Transport equation</a:t>
            </a:r>
            <a:endParaRPr lang="en-US" sz="2000" b="1" dirty="0">
              <a:solidFill>
                <a:srgbClr val="FAC09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8"/>
              <a:stretch>
                <a:fillRect/>
              </a:stretch>
            </p:blipFill>
          </mc:Choice>
          <mc:Fallback>
            <p:blipFill>
              <a:blip r:embed="rId9"/>
              <a:stretch>
                <a:fillRect/>
              </a:stretch>
            </p:blipFill>
          </mc:Fallback>
        </mc:AlternateContent>
        <p:spPr>
          <a:xfrm>
            <a:off x="776759" y="5807124"/>
            <a:ext cx="1989221" cy="812800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9" name="Picture 8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10"/>
              <a:stretch>
                <a:fillRect/>
              </a:stretch>
            </p:blipFill>
          </mc:Choice>
          <mc:Fallback>
            <p:blipFill>
              <a:blip r:embed="rId11"/>
              <a:stretch>
                <a:fillRect/>
              </a:stretch>
            </p:blipFill>
          </mc:Fallback>
        </mc:AlternateContent>
        <p:spPr>
          <a:xfrm>
            <a:off x="3118821" y="5975010"/>
            <a:ext cx="3091410" cy="455927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27" name="TextBox 26"/>
          <p:cNvSpPr txBox="1"/>
          <p:nvPr/>
        </p:nvSpPr>
        <p:spPr>
          <a:xfrm>
            <a:off x="1591781" y="373010"/>
            <a:ext cx="60864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AC090"/>
                </a:solidFill>
                <a:latin typeface="Arial"/>
                <a:cs typeface="Arial"/>
              </a:rPr>
              <a:t>EPREM Transport Equations</a:t>
            </a:r>
            <a:endParaRPr lang="en-US" sz="3600" dirty="0">
              <a:solidFill>
                <a:srgbClr val="FAC090"/>
              </a:solidFill>
              <a:latin typeface="Arial"/>
              <a:cs typeface="Arial"/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</p:spPr>
        <p:txBody>
          <a:bodyPr/>
          <a:lstStyle/>
          <a:p>
            <a:fld id="{C282B20B-9A45-3341-BB32-4BDE953B4D63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30" name="Picture 29" descr="eprem_parallel_transport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37755" y="1742373"/>
            <a:ext cx="5948990" cy="28026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4296885" y="3515021"/>
            <a:ext cx="3040138" cy="769371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8" name="Picture 7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4186447" y="4697007"/>
            <a:ext cx="3983291" cy="467565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9" name="TextBox 8"/>
          <p:cNvSpPr txBox="1"/>
          <p:nvPr/>
        </p:nvSpPr>
        <p:spPr>
          <a:xfrm>
            <a:off x="857707" y="3752572"/>
            <a:ext cx="302443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AC090"/>
                </a:solidFill>
                <a:latin typeface="Arial"/>
                <a:cs typeface="Arial"/>
              </a:rPr>
              <a:t>Particle acceleration timescale</a:t>
            </a:r>
          </a:p>
          <a:p>
            <a:r>
              <a:rPr lang="en-US" sz="1600" dirty="0" smtClean="0">
                <a:solidFill>
                  <a:srgbClr val="FAC090"/>
                </a:solidFill>
                <a:latin typeface="Arial"/>
                <a:cs typeface="Arial"/>
              </a:rPr>
              <a:t>(</a:t>
            </a:r>
            <a:r>
              <a:rPr lang="en-US" sz="1600" dirty="0" err="1" smtClean="0">
                <a:solidFill>
                  <a:srgbClr val="FAC090"/>
                </a:solidFill>
                <a:latin typeface="Arial"/>
                <a:cs typeface="Arial"/>
              </a:rPr>
              <a:t>Zank</a:t>
            </a:r>
            <a:r>
              <a:rPr lang="en-US" sz="1600" dirty="0" smtClean="0">
                <a:solidFill>
                  <a:srgbClr val="FAC090"/>
                </a:solidFill>
                <a:latin typeface="Arial"/>
                <a:cs typeface="Arial"/>
              </a:rPr>
              <a:t> et al., 2006)</a:t>
            </a:r>
            <a:endParaRPr lang="en-US" sz="1600" dirty="0">
              <a:solidFill>
                <a:srgbClr val="FAC090"/>
              </a:solidFill>
              <a:latin typeface="Arial"/>
              <a:cs typeface="Arial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4188872" y="5121525"/>
            <a:ext cx="1371600" cy="469989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2" name="Picture 11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8"/>
              <a:stretch>
                <a:fillRect/>
              </a:stretch>
            </p:blipFill>
          </mc:Choice>
          <mc:Fallback>
            <p:blipFill>
              <a:blip r:embed="rId9"/>
              <a:stretch>
                <a:fillRect/>
              </a:stretch>
            </p:blipFill>
          </mc:Fallback>
        </mc:AlternateContent>
        <p:spPr>
          <a:xfrm>
            <a:off x="5834836" y="5179099"/>
            <a:ext cx="2292350" cy="345085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3" name="Picture 12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10"/>
              <a:stretch>
                <a:fillRect/>
              </a:stretch>
            </p:blipFill>
          </mc:Choice>
          <mc:Fallback>
            <p:blipFill>
              <a:blip r:embed="rId11"/>
              <a:stretch>
                <a:fillRect/>
              </a:stretch>
            </p:blipFill>
          </mc:Fallback>
        </mc:AlternateContent>
        <p:spPr>
          <a:xfrm>
            <a:off x="4477132" y="2513375"/>
            <a:ext cx="2667000" cy="903167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4" name="TextBox 13"/>
          <p:cNvSpPr txBox="1"/>
          <p:nvPr/>
        </p:nvSpPr>
        <p:spPr>
          <a:xfrm>
            <a:off x="497593" y="2603171"/>
            <a:ext cx="40002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AC090"/>
                </a:solidFill>
                <a:latin typeface="Arial"/>
                <a:cs typeface="Arial"/>
              </a:rPr>
              <a:t>Change in momentum in time </a:t>
            </a:r>
            <a:r>
              <a:rPr lang="en-US" sz="2000" dirty="0" err="1" smtClean="0">
                <a:solidFill>
                  <a:srgbClr val="FAC090"/>
                </a:solidFill>
                <a:latin typeface="Arial"/>
                <a:cs typeface="Arial"/>
              </a:rPr>
              <a:t>dt</a:t>
            </a:r>
            <a:r>
              <a:rPr lang="en-US" sz="2000" dirty="0" smtClean="0">
                <a:solidFill>
                  <a:srgbClr val="FAC090"/>
                </a:solidFill>
                <a:latin typeface="Arial"/>
                <a:cs typeface="Arial"/>
              </a:rPr>
              <a:t> due to DSA acceleration is</a:t>
            </a:r>
            <a:endParaRPr lang="en-US" sz="2000" dirty="0">
              <a:solidFill>
                <a:srgbClr val="FAC090"/>
              </a:solidFill>
              <a:latin typeface="Arial"/>
              <a:cs typeface="Arial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5730" y="5737268"/>
            <a:ext cx="760009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0" dirty="0" smtClean="0">
                <a:solidFill>
                  <a:srgbClr val="FAC090"/>
                </a:solidFill>
                <a:latin typeface="Arial"/>
                <a:ea typeface="Lucida Grande"/>
                <a:cs typeface="Arial"/>
              </a:rPr>
              <a:t>θ</a:t>
            </a:r>
            <a:r>
              <a:rPr lang="en-US" sz="1600" i="0" baseline="-25000" dirty="0" smtClean="0">
                <a:solidFill>
                  <a:srgbClr val="FAC090"/>
                </a:solidFill>
                <a:latin typeface="Arial"/>
                <a:ea typeface="Lucida Grande"/>
                <a:cs typeface="Arial"/>
              </a:rPr>
              <a:t>BN</a:t>
            </a:r>
            <a:r>
              <a:rPr lang="en-US" sz="1600" i="0" dirty="0" smtClean="0">
                <a:solidFill>
                  <a:srgbClr val="FAC090"/>
                </a:solidFill>
                <a:latin typeface="Arial"/>
                <a:ea typeface="Lucida Grande"/>
                <a:cs typeface="Arial"/>
              </a:rPr>
              <a:t> is shock normal-field angle, </a:t>
            </a:r>
            <a:r>
              <a:rPr lang="en-US" sz="1600" i="0" dirty="0" err="1" smtClean="0">
                <a:solidFill>
                  <a:srgbClr val="FAC090"/>
                </a:solidFill>
                <a:latin typeface="Arial"/>
                <a:ea typeface="Lucida Grande"/>
                <a:cs typeface="Arial"/>
              </a:rPr>
              <a:t>λ</a:t>
            </a:r>
            <a:r>
              <a:rPr lang="en-US" sz="1600" i="0" baseline="-25000" dirty="0" smtClean="0">
                <a:solidFill>
                  <a:srgbClr val="FAC090"/>
                </a:solidFill>
                <a:latin typeface="Arial"/>
                <a:ea typeface="Lucida Grande"/>
                <a:cs typeface="Arial"/>
              </a:rPr>
              <a:t>|| </a:t>
            </a:r>
            <a:r>
              <a:rPr lang="en-US" sz="1600" i="0" dirty="0" smtClean="0">
                <a:solidFill>
                  <a:srgbClr val="FAC090"/>
                </a:solidFill>
                <a:latin typeface="Arial"/>
                <a:ea typeface="Lucida Grande"/>
                <a:cs typeface="Arial"/>
              </a:rPr>
              <a:t>is scattering mean free path, </a:t>
            </a:r>
            <a:r>
              <a:rPr lang="en-US" sz="1600" i="0" dirty="0" err="1" smtClean="0">
                <a:solidFill>
                  <a:srgbClr val="FAC090"/>
                </a:solidFill>
                <a:latin typeface="Arial"/>
                <a:ea typeface="Lucida Grande"/>
                <a:cs typeface="Arial"/>
              </a:rPr>
              <a:t>r</a:t>
            </a:r>
            <a:r>
              <a:rPr lang="en-US" sz="1600" i="0" dirty="0" smtClean="0">
                <a:solidFill>
                  <a:srgbClr val="FAC090"/>
                </a:solidFill>
                <a:latin typeface="Arial"/>
                <a:ea typeface="Lucida Grande"/>
                <a:cs typeface="Arial"/>
              </a:rPr>
              <a:t> is density jump</a:t>
            </a:r>
            <a:endParaRPr lang="en-US" sz="1600" baseline="-25000" dirty="0">
              <a:solidFill>
                <a:srgbClr val="FAC090"/>
              </a:solidFill>
              <a:latin typeface="Arial"/>
              <a:cs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32913" y="4850768"/>
            <a:ext cx="19563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AC090"/>
                </a:solidFill>
                <a:latin typeface="Arial"/>
                <a:cs typeface="Arial"/>
              </a:rPr>
              <a:t>Diffusion coefficient</a:t>
            </a:r>
            <a:endParaRPr lang="en-US" sz="1600" dirty="0">
              <a:solidFill>
                <a:srgbClr val="FAC090"/>
              </a:solidFill>
              <a:latin typeface="Arial"/>
              <a:cs typeface="Arial"/>
            </a:endParaRPr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2B20B-9A45-3341-BB32-4BDE953B4D63}" type="slidenum">
              <a:rPr lang="en-US" sz="1800" smtClean="0">
                <a:solidFill>
                  <a:schemeClr val="tx1"/>
                </a:solidFill>
              </a:rPr>
              <a:pPr/>
              <a:t>19</a:t>
            </a:fld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5889513" y="0"/>
            <a:ext cx="3254487" cy="5727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r">
              <a:spcBef>
                <a:spcPct val="0"/>
              </a:spcBef>
            </a:pPr>
            <a:r>
              <a:rPr lang="en-US" sz="3000" dirty="0" smtClean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Coronal Waves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7830" y="926927"/>
            <a:ext cx="8763000" cy="5680170"/>
          </a:xfrm>
        </p:spPr>
        <p:txBody>
          <a:bodyPr>
            <a:noAutofit/>
          </a:bodyPr>
          <a:lstStyle/>
          <a:p>
            <a:r>
              <a:rPr lang="en-US" sz="2000" dirty="0" smtClean="0">
                <a:solidFill>
                  <a:srgbClr val="FAC090"/>
                </a:solidFill>
                <a:latin typeface="Arial"/>
                <a:cs typeface="Arial"/>
              </a:rPr>
              <a:t>In situ SEP fluxes a convolution between:</a:t>
            </a:r>
          </a:p>
          <a:p>
            <a:pPr>
              <a:buNone/>
            </a:pPr>
            <a:r>
              <a:rPr lang="en-US" sz="2000" dirty="0" smtClean="0">
                <a:solidFill>
                  <a:srgbClr val="FAC090"/>
                </a:solidFill>
                <a:latin typeface="Arial"/>
                <a:cs typeface="Arial"/>
              </a:rPr>
              <a:t>		- changes at acceleration region;</a:t>
            </a:r>
          </a:p>
          <a:p>
            <a:pPr>
              <a:buNone/>
            </a:pPr>
            <a:r>
              <a:rPr lang="en-US" sz="2000" dirty="0" smtClean="0">
                <a:solidFill>
                  <a:srgbClr val="FAC090"/>
                </a:solidFill>
                <a:latin typeface="Arial"/>
                <a:cs typeface="Arial"/>
              </a:rPr>
              <a:t>	  - </a:t>
            </a:r>
            <a:r>
              <a:rPr lang="en-US" sz="2000" dirty="0" err="1" smtClean="0">
                <a:solidFill>
                  <a:srgbClr val="FAC090"/>
                </a:solidFill>
                <a:latin typeface="Arial"/>
                <a:cs typeface="Arial"/>
              </a:rPr>
              <a:t>inteplanetary</a:t>
            </a:r>
            <a:r>
              <a:rPr lang="en-US" sz="2000" dirty="0" smtClean="0">
                <a:solidFill>
                  <a:srgbClr val="FAC090"/>
                </a:solidFill>
                <a:latin typeface="Arial"/>
                <a:cs typeface="Arial"/>
              </a:rPr>
              <a:t> propagation conditions.</a:t>
            </a:r>
          </a:p>
          <a:p>
            <a:pPr>
              <a:buNone/>
            </a:pPr>
            <a:endParaRPr lang="en-US" sz="800" dirty="0" smtClean="0">
              <a:solidFill>
                <a:srgbClr val="FAC090"/>
              </a:solidFill>
              <a:latin typeface="Arial"/>
              <a:cs typeface="Arial"/>
            </a:endParaRPr>
          </a:p>
          <a:p>
            <a:r>
              <a:rPr lang="en-US" sz="2000" dirty="0" smtClean="0">
                <a:solidFill>
                  <a:srgbClr val="FAC090"/>
                </a:solidFill>
                <a:latin typeface="Arial"/>
                <a:cs typeface="Arial"/>
              </a:rPr>
              <a:t>1 AU particle observations – very little information about acceleration region dynamics, efficiency, location, etc.</a:t>
            </a:r>
          </a:p>
          <a:p>
            <a:pPr>
              <a:buNone/>
            </a:pPr>
            <a:endParaRPr lang="en-US" sz="800" dirty="0" smtClean="0">
              <a:solidFill>
                <a:srgbClr val="FAC090"/>
              </a:solidFill>
              <a:latin typeface="Arial"/>
              <a:cs typeface="Arial"/>
            </a:endParaRPr>
          </a:p>
          <a:p>
            <a:r>
              <a:rPr lang="en-US" sz="2000" dirty="0" smtClean="0">
                <a:solidFill>
                  <a:srgbClr val="FF0000"/>
                </a:solidFill>
                <a:latin typeface="Arial"/>
                <a:cs typeface="Arial"/>
              </a:rPr>
              <a:t>No in situ observations near the Sun yet, so need models to explore SEP acceleration conditions and locations</a:t>
            </a:r>
          </a:p>
          <a:p>
            <a:pPr lvl="1"/>
            <a:endParaRPr lang="en-US" sz="800" dirty="0" smtClean="0">
              <a:latin typeface="Arial"/>
              <a:cs typeface="Arial"/>
            </a:endParaRPr>
          </a:p>
          <a:p>
            <a:r>
              <a:rPr lang="en-US" sz="2000" dirty="0" smtClean="0">
                <a:solidFill>
                  <a:srgbClr val="FAC090"/>
                </a:solidFill>
                <a:latin typeface="Arial"/>
                <a:cs typeface="Arial"/>
              </a:rPr>
              <a:t>Most SEP modeling focused on IP shock acceleration, particle transport beyond 20 solar radii (</a:t>
            </a:r>
            <a:r>
              <a:rPr lang="en-US" sz="2000" dirty="0" err="1" smtClean="0">
                <a:solidFill>
                  <a:srgbClr val="FAC090"/>
                </a:solidFill>
                <a:latin typeface="Arial"/>
                <a:cs typeface="Arial"/>
              </a:rPr>
              <a:t>Zank</a:t>
            </a:r>
            <a:r>
              <a:rPr lang="en-US" sz="2000" dirty="0" smtClean="0">
                <a:solidFill>
                  <a:srgbClr val="FAC090"/>
                </a:solidFill>
                <a:latin typeface="Arial"/>
                <a:cs typeface="Arial"/>
              </a:rPr>
              <a:t> et al., 2006; </a:t>
            </a:r>
            <a:r>
              <a:rPr lang="en-US" sz="2000" dirty="0" err="1" smtClean="0">
                <a:solidFill>
                  <a:srgbClr val="FAC090"/>
                </a:solidFill>
                <a:latin typeface="Arial"/>
                <a:cs typeface="Arial"/>
              </a:rPr>
              <a:t>Aran</a:t>
            </a:r>
            <a:r>
              <a:rPr lang="en-US" sz="2000" dirty="0" smtClean="0">
                <a:solidFill>
                  <a:srgbClr val="FAC090"/>
                </a:solidFill>
                <a:latin typeface="Arial"/>
                <a:cs typeface="Arial"/>
              </a:rPr>
              <a:t> et al., 2007).</a:t>
            </a:r>
          </a:p>
          <a:p>
            <a:r>
              <a:rPr lang="en-US" sz="2000" dirty="0" smtClean="0">
                <a:solidFill>
                  <a:srgbClr val="FAC090"/>
                </a:solidFill>
                <a:latin typeface="Arial"/>
                <a:cs typeface="Arial"/>
              </a:rPr>
              <a:t>SEP acceleration lower in the corona largely unexplored (except </a:t>
            </a:r>
            <a:r>
              <a:rPr lang="en-US" sz="2000" dirty="0" err="1" smtClean="0">
                <a:solidFill>
                  <a:srgbClr val="FAC090"/>
                </a:solidFill>
                <a:latin typeface="Arial"/>
                <a:cs typeface="Arial"/>
              </a:rPr>
              <a:t>Sokolov</a:t>
            </a:r>
            <a:r>
              <a:rPr lang="en-US" sz="2000" dirty="0" smtClean="0">
                <a:solidFill>
                  <a:srgbClr val="FAC090"/>
                </a:solidFill>
                <a:latin typeface="Arial"/>
                <a:cs typeface="Arial"/>
              </a:rPr>
              <a:t> et al., 2004; Kota et al., 2005)</a:t>
            </a:r>
          </a:p>
          <a:p>
            <a:pPr>
              <a:buNone/>
            </a:pPr>
            <a:endParaRPr lang="en-US" sz="800" dirty="0" smtClean="0">
              <a:solidFill>
                <a:srgbClr val="FAC090"/>
              </a:solidFill>
              <a:latin typeface="Arial"/>
              <a:cs typeface="Arial"/>
            </a:endParaRPr>
          </a:p>
          <a:p>
            <a:r>
              <a:rPr lang="en-US" sz="2000" dirty="0" smtClean="0">
                <a:solidFill>
                  <a:srgbClr val="FF0000"/>
                </a:solidFill>
                <a:latin typeface="Arial"/>
                <a:cs typeface="Arial"/>
              </a:rPr>
              <a:t>No detailed modeling study of SEP production below 10 </a:t>
            </a:r>
            <a:r>
              <a:rPr lang="en-US" sz="2000" dirty="0" err="1" smtClean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lang="en-US" sz="2000" baseline="-25000" dirty="0" err="1" smtClean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en-US" sz="2000" dirty="0" smtClean="0">
                <a:solidFill>
                  <a:srgbClr val="FF0000"/>
                </a:solidFill>
                <a:latin typeface="Arial"/>
                <a:cs typeface="Arial"/>
              </a:rPr>
              <a:t>.</a:t>
            </a:r>
            <a:r>
              <a:rPr lang="en-US" sz="20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2000" dirty="0" smtClean="0">
                <a:solidFill>
                  <a:srgbClr val="FF0000"/>
                </a:solidFill>
                <a:latin typeface="Arial"/>
                <a:cs typeface="Arial"/>
              </a:rPr>
              <a:t>Must be addressed</a:t>
            </a:r>
            <a:r>
              <a:rPr lang="en-US" sz="2000" dirty="0" smtClean="0">
                <a:solidFill>
                  <a:srgbClr val="FF0000"/>
                </a:solidFill>
                <a:latin typeface="Arial"/>
                <a:cs typeface="Arial"/>
              </a:rPr>
              <a:t>.</a:t>
            </a:r>
          </a:p>
          <a:p>
            <a:r>
              <a:rPr lang="en-US" sz="2000" dirty="0" smtClean="0">
                <a:solidFill>
                  <a:srgbClr val="FF0000"/>
                </a:solidFill>
                <a:latin typeface="Arial"/>
                <a:cs typeface="Arial"/>
              </a:rPr>
              <a:t>We performed a study of proton acceleration in a realistic CME</a:t>
            </a:r>
            <a:endParaRPr lang="en-US" sz="2000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2B20B-9A45-3341-BB32-4BDE953B4D63}" type="slidenum">
              <a:rPr lang="en-US" sz="1800" smtClean="0">
                <a:solidFill>
                  <a:schemeClr val="tx1"/>
                </a:solidFill>
              </a:rPr>
              <a:pPr/>
              <a:t>2</a:t>
            </a:fld>
            <a:endParaRPr lang="en-US"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/>
          <a:lstStyle/>
          <a:p>
            <a:r>
              <a:rPr lang="en-US" dirty="0" smtClean="0">
                <a:solidFill>
                  <a:srgbClr val="FAC090"/>
                </a:solidFill>
              </a:rPr>
              <a:t>The proton mean free path</a:t>
            </a:r>
            <a:endParaRPr lang="en-US" dirty="0">
              <a:solidFill>
                <a:srgbClr val="FAC09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79715" y="6258546"/>
            <a:ext cx="51592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AC090"/>
                </a:solidFill>
              </a:rPr>
              <a:t>After Li et al. (2003) and </a:t>
            </a:r>
            <a:r>
              <a:rPr lang="en-US" dirty="0" err="1" smtClean="0">
                <a:solidFill>
                  <a:srgbClr val="FAC090"/>
                </a:solidFill>
              </a:rPr>
              <a:t>Verkhoglyadova</a:t>
            </a:r>
            <a:r>
              <a:rPr lang="en-US" dirty="0" smtClean="0">
                <a:solidFill>
                  <a:srgbClr val="FAC090"/>
                </a:solidFill>
              </a:rPr>
              <a:t> et al. (2008)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2B20B-9A45-3341-BB32-4BDE953B4D63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6" name="Picture 5" descr="mfp_vs_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820" y="1237473"/>
            <a:ext cx="5946119" cy="45947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prem_validation_1-eps-converted-to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104827" y="2074502"/>
            <a:ext cx="4495949" cy="4164519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9" name="TextBox 8"/>
          <p:cNvSpPr txBox="1"/>
          <p:nvPr/>
        </p:nvSpPr>
        <p:spPr>
          <a:xfrm>
            <a:off x="5861279" y="2235917"/>
            <a:ext cx="3103628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400"/>
              </a:spcAft>
            </a:pPr>
            <a:r>
              <a:rPr lang="en-US" sz="1600" b="1" dirty="0" smtClean="0">
                <a:solidFill>
                  <a:srgbClr val="FAC090"/>
                </a:solidFill>
                <a:latin typeface="Arial"/>
                <a:cs typeface="Arial"/>
              </a:rPr>
              <a:t>A</a:t>
            </a:r>
            <a:r>
              <a:rPr lang="en-US" sz="1600" dirty="0" smtClean="0">
                <a:solidFill>
                  <a:srgbClr val="FAC090"/>
                </a:solidFill>
                <a:latin typeface="Arial"/>
                <a:cs typeface="Arial"/>
              </a:rPr>
              <a:t>. Source profile at 1 AU</a:t>
            </a:r>
          </a:p>
          <a:p>
            <a:pPr>
              <a:spcAft>
                <a:spcPts val="2400"/>
              </a:spcAft>
            </a:pPr>
            <a:r>
              <a:rPr lang="en-US" sz="1600" b="1" dirty="0" smtClean="0">
                <a:solidFill>
                  <a:srgbClr val="FAC090"/>
                </a:solidFill>
                <a:latin typeface="Arial"/>
                <a:cs typeface="Arial"/>
              </a:rPr>
              <a:t>B</a:t>
            </a:r>
            <a:r>
              <a:rPr lang="en-US" sz="1600" dirty="0" smtClean="0">
                <a:solidFill>
                  <a:srgbClr val="FAC090"/>
                </a:solidFill>
                <a:latin typeface="Arial"/>
                <a:cs typeface="Arial"/>
              </a:rPr>
              <a:t>. Larger radial distance = more spread, lower max fluxes</a:t>
            </a:r>
          </a:p>
          <a:p>
            <a:pPr>
              <a:spcAft>
                <a:spcPts val="2400"/>
              </a:spcAft>
            </a:pPr>
            <a:r>
              <a:rPr lang="en-US" sz="1600" b="1" dirty="0" smtClean="0">
                <a:solidFill>
                  <a:srgbClr val="FAC090"/>
                </a:solidFill>
                <a:latin typeface="Arial"/>
                <a:cs typeface="Arial"/>
              </a:rPr>
              <a:t>C</a:t>
            </a:r>
            <a:r>
              <a:rPr lang="en-US" sz="1600" dirty="0" smtClean="0">
                <a:solidFill>
                  <a:srgbClr val="FAC090"/>
                </a:solidFill>
                <a:latin typeface="Arial"/>
                <a:cs typeface="Arial"/>
              </a:rPr>
              <a:t>. Longer mean free path (less scattering) = earlier onset, faster decay</a:t>
            </a:r>
          </a:p>
          <a:p>
            <a:pPr>
              <a:spcAft>
                <a:spcPts val="2400"/>
              </a:spcAft>
            </a:pPr>
            <a:r>
              <a:rPr lang="en-US" sz="1600" dirty="0" smtClean="0">
                <a:solidFill>
                  <a:srgbClr val="FAC090"/>
                </a:solidFill>
                <a:latin typeface="Arial"/>
                <a:cs typeface="Arial"/>
              </a:rPr>
              <a:t>D. More perpendicular diffusion = lower fluxes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2B20B-9A45-3341-BB32-4BDE953B4D63}" type="slidenum">
              <a:rPr lang="en-US" sz="1800" smtClean="0">
                <a:solidFill>
                  <a:schemeClr val="tx1"/>
                </a:solidFill>
              </a:rPr>
              <a:pPr/>
              <a:t>21</a:t>
            </a:fld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582847" y="899649"/>
            <a:ext cx="50728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2400"/>
              </a:spcAft>
            </a:pPr>
            <a:r>
              <a:rPr lang="en-US" sz="2800" b="1" dirty="0" smtClean="0">
                <a:solidFill>
                  <a:srgbClr val="FAC090"/>
                </a:solidFill>
                <a:latin typeface="Arial"/>
                <a:cs typeface="Arial"/>
              </a:rPr>
              <a:t>Illustrating Transport Effects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ock_timeseries-eps-converted-to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06636" y="1230642"/>
            <a:ext cx="5410200" cy="5313589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884042" y="721668"/>
            <a:ext cx="6947884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smtClean="0">
                <a:solidFill>
                  <a:srgbClr val="FAC090"/>
                </a:solidFill>
                <a:latin typeface="Arial"/>
                <a:ea typeface="+mj-ea"/>
                <a:cs typeface="Arial"/>
              </a:rPr>
              <a:t>Follow Shock Parameters along Lines 1 and 2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AC090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54826" y="1203624"/>
            <a:ext cx="342900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400"/>
              </a:spcAft>
            </a:pPr>
            <a:r>
              <a:rPr lang="en-US" b="1" dirty="0" smtClean="0">
                <a:solidFill>
                  <a:srgbClr val="FAC090"/>
                </a:solidFill>
                <a:latin typeface="Arial"/>
                <a:cs typeface="Arial"/>
              </a:rPr>
              <a:t>(a) </a:t>
            </a:r>
            <a:r>
              <a:rPr lang="en-US" dirty="0" smtClean="0">
                <a:solidFill>
                  <a:srgbClr val="FAC090"/>
                </a:solidFill>
                <a:latin typeface="Arial"/>
                <a:cs typeface="Arial"/>
              </a:rPr>
              <a:t>Shock location reaches much farther along Line 1, accelerates around min 40 </a:t>
            </a:r>
          </a:p>
          <a:p>
            <a:pPr>
              <a:spcAft>
                <a:spcPts val="2400"/>
              </a:spcAft>
            </a:pPr>
            <a:r>
              <a:rPr lang="en-US" b="1" dirty="0" smtClean="0">
                <a:solidFill>
                  <a:srgbClr val="FAC090"/>
                </a:solidFill>
                <a:latin typeface="Arial"/>
                <a:cs typeface="Arial"/>
              </a:rPr>
              <a:t>(</a:t>
            </a:r>
            <a:r>
              <a:rPr lang="en-US" b="1" dirty="0" err="1" smtClean="0">
                <a:solidFill>
                  <a:srgbClr val="FAC090"/>
                </a:solidFill>
                <a:latin typeface="Arial"/>
                <a:cs typeface="Arial"/>
              </a:rPr>
              <a:t>b</a:t>
            </a:r>
            <a:r>
              <a:rPr lang="en-US" b="1" dirty="0" smtClean="0">
                <a:solidFill>
                  <a:srgbClr val="FAC090"/>
                </a:solidFill>
                <a:latin typeface="Arial"/>
                <a:cs typeface="Arial"/>
              </a:rPr>
              <a:t>) </a:t>
            </a:r>
            <a:r>
              <a:rPr lang="en-US" dirty="0" smtClean="0">
                <a:solidFill>
                  <a:srgbClr val="FAC090"/>
                </a:solidFill>
                <a:latin typeface="Arial"/>
                <a:cs typeface="Arial"/>
              </a:rPr>
              <a:t>Strong shock along both lines, slightly weaker along Line 2</a:t>
            </a:r>
          </a:p>
          <a:p>
            <a:pPr>
              <a:spcAft>
                <a:spcPts val="2400"/>
              </a:spcAft>
            </a:pPr>
            <a:r>
              <a:rPr lang="en-US" b="1" dirty="0" smtClean="0">
                <a:solidFill>
                  <a:srgbClr val="FAC090"/>
                </a:solidFill>
                <a:latin typeface="Arial"/>
                <a:cs typeface="Arial"/>
              </a:rPr>
              <a:t>(</a:t>
            </a:r>
            <a:r>
              <a:rPr lang="en-US" b="1" dirty="0" err="1" smtClean="0">
                <a:solidFill>
                  <a:srgbClr val="FAC090"/>
                </a:solidFill>
                <a:latin typeface="Arial"/>
                <a:cs typeface="Arial"/>
              </a:rPr>
              <a:t>c</a:t>
            </a:r>
            <a:r>
              <a:rPr lang="en-US" b="1" dirty="0" smtClean="0">
                <a:solidFill>
                  <a:srgbClr val="FAC090"/>
                </a:solidFill>
                <a:latin typeface="Arial"/>
                <a:cs typeface="Arial"/>
              </a:rPr>
              <a:t>) </a:t>
            </a:r>
            <a:r>
              <a:rPr lang="en-US" dirty="0" smtClean="0">
                <a:solidFill>
                  <a:srgbClr val="FAC090"/>
                </a:solidFill>
                <a:latin typeface="Arial"/>
                <a:cs typeface="Arial"/>
              </a:rPr>
              <a:t>Shock becoming more parallel with time along Line 2, irregular behavior along Line 1</a:t>
            </a:r>
          </a:p>
          <a:p>
            <a:pPr>
              <a:spcAft>
                <a:spcPts val="2400"/>
              </a:spcAft>
            </a:pPr>
            <a:r>
              <a:rPr lang="en-US" b="1" dirty="0" smtClean="0">
                <a:solidFill>
                  <a:srgbClr val="FAC090"/>
                </a:solidFill>
                <a:latin typeface="Arial"/>
                <a:cs typeface="Arial"/>
              </a:rPr>
              <a:t>(</a:t>
            </a:r>
            <a:r>
              <a:rPr lang="en-US" b="1" dirty="0" err="1" smtClean="0">
                <a:solidFill>
                  <a:srgbClr val="FAC090"/>
                </a:solidFill>
                <a:latin typeface="Arial"/>
                <a:cs typeface="Arial"/>
              </a:rPr>
              <a:t>d</a:t>
            </a:r>
            <a:r>
              <a:rPr lang="en-US" b="1" dirty="0" smtClean="0">
                <a:solidFill>
                  <a:srgbClr val="FAC090"/>
                </a:solidFill>
                <a:latin typeface="Arial"/>
                <a:cs typeface="Arial"/>
              </a:rPr>
              <a:t>) </a:t>
            </a:r>
            <a:r>
              <a:rPr lang="en-US" dirty="0" smtClean="0">
                <a:solidFill>
                  <a:srgbClr val="FAC090"/>
                </a:solidFill>
                <a:latin typeface="Arial"/>
                <a:cs typeface="Arial"/>
              </a:rPr>
              <a:t>Shock speed increases with time, shock becomes twice as fast along Line 1 after min 45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2B20B-9A45-3341-BB32-4BDE953B4D63}" type="slidenum">
              <a:rPr lang="en-US" sz="1800" smtClean="0">
                <a:solidFill>
                  <a:schemeClr val="tx1"/>
                </a:solidFill>
              </a:rPr>
              <a:pPr/>
              <a:t>22</a:t>
            </a:fld>
            <a:endParaRPr lang="en-US"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4074" y="1119234"/>
            <a:ext cx="8541662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AC090"/>
                </a:solidFill>
                <a:latin typeface="Arial"/>
                <a:cs typeface="Arial"/>
              </a:rPr>
              <a:t>Structure of study</a:t>
            </a:r>
          </a:p>
          <a:p>
            <a:pPr>
              <a:spcAft>
                <a:spcPts val="1200"/>
              </a:spcAft>
            </a:pPr>
            <a:endParaRPr lang="en-US" sz="2200" dirty="0" smtClean="0">
              <a:solidFill>
                <a:srgbClr val="FAC090"/>
              </a:solidFill>
              <a:latin typeface="Arial"/>
              <a:cs typeface="Arial"/>
            </a:endParaRPr>
          </a:p>
          <a:p>
            <a:pPr>
              <a:spcAft>
                <a:spcPts val="1200"/>
              </a:spcAft>
              <a:buFont typeface="Arial"/>
              <a:buChar char="•"/>
            </a:pPr>
            <a:r>
              <a:rPr lang="en-US" sz="2200" dirty="0" smtClean="0">
                <a:solidFill>
                  <a:srgbClr val="FAC090"/>
                </a:solidFill>
                <a:latin typeface="Arial"/>
                <a:cs typeface="Arial"/>
              </a:rPr>
              <a:t> Run EPREM+BATSRUS model: compute proton distributions along different field lines</a:t>
            </a:r>
          </a:p>
          <a:p>
            <a:pPr>
              <a:spcAft>
                <a:spcPts val="1200"/>
              </a:spcAft>
              <a:buFont typeface="Arial"/>
              <a:buChar char="•"/>
            </a:pPr>
            <a:r>
              <a:rPr lang="en-US" sz="2200" dirty="0" smtClean="0">
                <a:solidFill>
                  <a:srgbClr val="FAC090"/>
                </a:solidFill>
                <a:latin typeface="Arial"/>
                <a:cs typeface="Arial"/>
              </a:rPr>
              <a:t> Split coronal domain into two regions: </a:t>
            </a:r>
          </a:p>
          <a:p>
            <a:r>
              <a:rPr lang="en-US" sz="2200" dirty="0" smtClean="0">
                <a:solidFill>
                  <a:srgbClr val="FAC090"/>
                </a:solidFill>
                <a:latin typeface="Arial"/>
                <a:cs typeface="Arial"/>
              </a:rPr>
              <a:t>	1) inner - CME shock nose traveled between 2 and 4 </a:t>
            </a:r>
            <a:r>
              <a:rPr lang="en-US" sz="2200" dirty="0" err="1" smtClean="0">
                <a:solidFill>
                  <a:srgbClr val="FAC090"/>
                </a:solidFill>
                <a:latin typeface="Arial"/>
                <a:cs typeface="Arial"/>
              </a:rPr>
              <a:t>R</a:t>
            </a:r>
            <a:r>
              <a:rPr lang="en-US" sz="2200" baseline="-25000" dirty="0" err="1" smtClean="0">
                <a:solidFill>
                  <a:srgbClr val="FAC090"/>
                </a:solidFill>
                <a:latin typeface="Arial"/>
                <a:cs typeface="Arial"/>
              </a:rPr>
              <a:t>s</a:t>
            </a:r>
            <a:endParaRPr lang="en-US" sz="2200" dirty="0" smtClean="0">
              <a:solidFill>
                <a:srgbClr val="FAC090"/>
              </a:solidFill>
              <a:latin typeface="Arial"/>
              <a:cs typeface="Arial"/>
            </a:endParaRPr>
          </a:p>
          <a:p>
            <a:pPr>
              <a:spcAft>
                <a:spcPts val="1200"/>
              </a:spcAft>
            </a:pPr>
            <a:r>
              <a:rPr lang="en-US" sz="2200" dirty="0" smtClean="0">
                <a:solidFill>
                  <a:srgbClr val="FAC090"/>
                </a:solidFill>
                <a:latin typeface="Arial"/>
                <a:cs typeface="Arial"/>
              </a:rPr>
              <a:t>	2) outer - CME shock nose traveled between 4 and 8 </a:t>
            </a:r>
            <a:r>
              <a:rPr lang="en-US" sz="2200" dirty="0" err="1" smtClean="0">
                <a:solidFill>
                  <a:srgbClr val="FAC090"/>
                </a:solidFill>
                <a:latin typeface="Arial"/>
                <a:cs typeface="Arial"/>
              </a:rPr>
              <a:t>Rs</a:t>
            </a:r>
            <a:endParaRPr lang="en-US" sz="2200" dirty="0" smtClean="0">
              <a:solidFill>
                <a:srgbClr val="FAC090"/>
              </a:solidFill>
              <a:latin typeface="Arial"/>
              <a:cs typeface="Arial"/>
            </a:endParaRPr>
          </a:p>
          <a:p>
            <a:pPr>
              <a:spcAft>
                <a:spcPts val="1200"/>
              </a:spcAft>
              <a:buFont typeface="Arial"/>
              <a:buChar char="•"/>
            </a:pPr>
            <a:r>
              <a:rPr lang="en-US" sz="2200" dirty="0" smtClean="0">
                <a:solidFill>
                  <a:srgbClr val="FAC090"/>
                </a:solidFill>
                <a:latin typeface="Arial"/>
                <a:cs typeface="Arial"/>
              </a:rPr>
              <a:t> Study CME evolution to determine conditions for acceleration of protons</a:t>
            </a:r>
          </a:p>
          <a:p>
            <a:pPr>
              <a:spcAft>
                <a:spcPts val="1200"/>
              </a:spcAft>
              <a:buFont typeface="Arial"/>
              <a:buChar char="•"/>
            </a:pPr>
            <a:r>
              <a:rPr lang="en-US" sz="2200" dirty="0" smtClean="0">
                <a:solidFill>
                  <a:srgbClr val="FAC090"/>
                </a:solidFill>
                <a:latin typeface="Arial"/>
                <a:cs typeface="Arial"/>
              </a:rPr>
              <a:t> Explore proton acceleration and relate to plasma evolution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2B20B-9A45-3341-BB32-4BDE953B4D63}" type="slidenum">
              <a:rPr lang="en-US" sz="1800" smtClean="0">
                <a:solidFill>
                  <a:schemeClr val="tx1"/>
                </a:solidFill>
              </a:rPr>
              <a:pPr/>
              <a:t>23</a:t>
            </a:fld>
            <a:endParaRPr lang="en-US"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18747" y="1022458"/>
            <a:ext cx="8541858" cy="55092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endParaRPr lang="en-US" sz="2400" b="1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r>
              <a:rPr lang="en-US" sz="20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Energetic Particle Radiation Environment Module (EPREM; </a:t>
            </a:r>
            <a:r>
              <a:rPr lang="en-US" sz="20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Schwadron</a:t>
            </a:r>
            <a:r>
              <a:rPr lang="en-US" sz="20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et al., 2010)</a:t>
            </a:r>
          </a:p>
          <a:p>
            <a:pPr>
              <a:buFont typeface="Arial"/>
              <a:buChar char="•"/>
            </a:pPr>
            <a:r>
              <a:rPr lang="en-US" sz="20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Global numerical particle acceleration and transport model; developed at BU, UNH</a:t>
            </a:r>
          </a:p>
          <a:p>
            <a:pPr>
              <a:buFont typeface="Arial"/>
              <a:buChar char="•"/>
            </a:pPr>
            <a:r>
              <a:rPr lang="en-US" sz="20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Considers effects of streaming, convection with the solar wind, adiabatic cooling and heating, pitch-angle focusing and scattering, and stochastic </a:t>
            </a:r>
            <a:r>
              <a:rPr lang="en-US" sz="20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acceleration (based on Kota et al. 2005 formulation)</a:t>
            </a:r>
          </a:p>
          <a:p>
            <a:pPr>
              <a:buFont typeface="Arial"/>
              <a:buChar char="•"/>
            </a:pPr>
            <a:r>
              <a:rPr lang="en-US" sz="20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3D </a:t>
            </a:r>
            <a:r>
              <a:rPr lang="en-US" sz="2000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Lagrangian</a:t>
            </a:r>
            <a:r>
              <a:rPr lang="en-US" sz="20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grid of nodes embedded in solar wind flow</a:t>
            </a:r>
          </a:p>
          <a:p>
            <a:pPr>
              <a:spcAft>
                <a:spcPts val="1200"/>
              </a:spcAft>
              <a:buFont typeface="Arial"/>
              <a:buChar char="•"/>
            </a:pPr>
            <a:endParaRPr lang="en-US" sz="2400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>
              <a:spcAft>
                <a:spcPts val="1200"/>
              </a:spcAft>
            </a:pPr>
            <a:r>
              <a:rPr lang="en-US" b="1" dirty="0" smtClean="0">
                <a:solidFill>
                  <a:srgbClr val="FAC090"/>
                </a:solidFill>
                <a:latin typeface="Arial"/>
                <a:cs typeface="Arial"/>
              </a:rPr>
              <a:t>Couple EPREM to</a:t>
            </a:r>
            <a:r>
              <a:rPr lang="en-US" b="1" dirty="0" smtClean="0">
                <a:solidFill>
                  <a:srgbClr val="FAC090"/>
                </a:solidFill>
                <a:latin typeface="Arial"/>
                <a:cs typeface="Arial"/>
              </a:rPr>
              <a:t> CME simulation results </a:t>
            </a:r>
            <a:r>
              <a:rPr lang="en-US" b="1" dirty="0" smtClean="0">
                <a:solidFill>
                  <a:srgbClr val="FAC090"/>
                </a:solidFill>
                <a:latin typeface="Arial"/>
                <a:cs typeface="Arial"/>
              </a:rPr>
              <a:t>from 3D MHD coronal model:</a:t>
            </a:r>
            <a:r>
              <a:rPr lang="en-US" b="1" dirty="0" smtClean="0">
                <a:solidFill>
                  <a:srgbClr val="FAC090"/>
                </a:solidFill>
                <a:latin typeface="Arial"/>
                <a:cs typeface="Arial"/>
              </a:rPr>
              <a:t> The </a:t>
            </a:r>
            <a:r>
              <a:rPr lang="en-US" b="1" dirty="0" smtClean="0">
                <a:solidFill>
                  <a:srgbClr val="FAC090"/>
                </a:solidFill>
                <a:latin typeface="Arial"/>
                <a:cs typeface="Arial"/>
              </a:rPr>
              <a:t>Block Adaptive Tree Solar-Wind Roe Upwind Scheme (BATSRUS; </a:t>
            </a:r>
            <a:r>
              <a:rPr lang="en-US" b="1" dirty="0" err="1" smtClean="0">
                <a:solidFill>
                  <a:srgbClr val="FAC090"/>
                </a:solidFill>
                <a:latin typeface="Arial"/>
                <a:cs typeface="Arial"/>
              </a:rPr>
              <a:t>Toth</a:t>
            </a:r>
            <a:r>
              <a:rPr lang="en-US" b="1" dirty="0" smtClean="0">
                <a:solidFill>
                  <a:srgbClr val="FAC090"/>
                </a:solidFill>
                <a:latin typeface="Arial"/>
                <a:cs typeface="Arial"/>
              </a:rPr>
              <a:t> et al., </a:t>
            </a:r>
            <a:r>
              <a:rPr lang="en-US" b="1" dirty="0" smtClean="0">
                <a:solidFill>
                  <a:srgbClr val="FAC090"/>
                </a:solidFill>
                <a:latin typeface="Arial"/>
                <a:cs typeface="Arial"/>
              </a:rPr>
              <a:t>2012) </a:t>
            </a:r>
            <a:r>
              <a:rPr lang="en-US" b="1" dirty="0" smtClean="0">
                <a:solidFill>
                  <a:srgbClr val="FAC090"/>
                </a:solidFill>
                <a:latin typeface="Arial"/>
                <a:cs typeface="Arial"/>
              </a:rPr>
              <a:t>code.</a:t>
            </a:r>
            <a:endParaRPr lang="en-US" sz="2000" b="1" dirty="0" smtClean="0">
              <a:solidFill>
                <a:srgbClr val="FAC090"/>
              </a:solidFill>
              <a:latin typeface="Arial"/>
              <a:cs typeface="Arial"/>
            </a:endParaRPr>
          </a:p>
          <a:p>
            <a:pPr>
              <a:buFont typeface="Arial"/>
              <a:buChar char="•"/>
            </a:pPr>
            <a:r>
              <a:rPr lang="en-US" sz="20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Highly parallelized, includes adaptive mesh refinement</a:t>
            </a:r>
          </a:p>
          <a:p>
            <a:pPr>
              <a:buFont typeface="Arial"/>
              <a:buChar char="•"/>
            </a:pPr>
            <a:r>
              <a:rPr lang="en-US" sz="20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Alfven wave dissipation used to heat steady solar wind</a:t>
            </a:r>
          </a:p>
          <a:p>
            <a:pPr>
              <a:buFont typeface="Arial"/>
              <a:buChar char="•"/>
            </a:pPr>
            <a:r>
              <a:rPr lang="en-US" sz="20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Time-dependent CME through </a:t>
            </a:r>
            <a:r>
              <a:rPr lang="en-US" sz="2000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Titov-Demoulin</a:t>
            </a:r>
            <a:r>
              <a:rPr lang="en-US" sz="20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flux rope insertion</a:t>
            </a:r>
            <a:endParaRPr lang="en-US" sz="2000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2B20B-9A45-3341-BB32-4BDE953B4D63}" type="slidenum">
              <a:rPr lang="en-US" sz="1800" smtClean="0">
                <a:solidFill>
                  <a:schemeClr val="tx1"/>
                </a:solidFill>
              </a:rPr>
              <a:pPr/>
              <a:t>3</a:t>
            </a:fld>
            <a:endParaRPr lang="en-US"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8"/>
          <p:cNvGrpSpPr/>
          <p:nvPr/>
        </p:nvGrpSpPr>
        <p:grpSpPr>
          <a:xfrm>
            <a:off x="2128195" y="1426248"/>
            <a:ext cx="6987389" cy="5415803"/>
            <a:chOff x="3841605" y="1066800"/>
            <a:chExt cx="5149995" cy="4572000"/>
          </a:xfrm>
        </p:grpSpPr>
        <p:pic>
          <p:nvPicPr>
            <p:cNvPr id="6" name="Picture 5" descr="3D_Shock+Pause+Bfield+Sun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841605" y="1066800"/>
              <a:ext cx="5149995" cy="4572000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5070554" y="1715847"/>
              <a:ext cx="645133" cy="54563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chemeClr val="bg1"/>
                  </a:solidFill>
                  <a:latin typeface="Arial"/>
                  <a:cs typeface="Arial"/>
                </a:rPr>
                <a:t>CME </a:t>
              </a:r>
              <a:r>
                <a:rPr lang="en-US" b="1" dirty="0" err="1" smtClean="0">
                  <a:solidFill>
                    <a:schemeClr val="bg1"/>
                  </a:solidFill>
                  <a:latin typeface="Arial"/>
                  <a:cs typeface="Arial"/>
                </a:rPr>
                <a:t>Ejecta</a:t>
              </a:r>
              <a:endParaRPr lang="en-US" b="1" dirty="0">
                <a:solidFill>
                  <a:schemeClr val="bg1"/>
                </a:solidFill>
                <a:latin typeface="Arial"/>
                <a:cs typeface="Arial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912069" y="2461210"/>
              <a:ext cx="667191" cy="311789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chemeClr val="bg1"/>
                  </a:solidFill>
                  <a:latin typeface="Arial"/>
                  <a:cs typeface="Arial"/>
                </a:rPr>
                <a:t>Shock</a:t>
              </a:r>
              <a:endParaRPr lang="en-US" b="1" dirty="0">
                <a:solidFill>
                  <a:schemeClr val="bg1"/>
                </a:solidFill>
                <a:latin typeface="Arial"/>
                <a:cs typeface="Arial"/>
              </a:endParaRPr>
            </a:p>
          </p:txBody>
        </p:sp>
        <p:cxnSp>
          <p:nvCxnSpPr>
            <p:cNvPr id="9" name="Straight Arrow Connector 8"/>
            <p:cNvCxnSpPr/>
            <p:nvPr/>
          </p:nvCxnSpPr>
          <p:spPr>
            <a:xfrm rot="16200000" flipH="1">
              <a:off x="5594866" y="2318266"/>
              <a:ext cx="1002268" cy="914400"/>
            </a:xfrm>
            <a:prstGeom prst="straightConnector1">
              <a:avLst/>
            </a:prstGeom>
            <a:ln w="31750" cap="flat" cmpd="sng" algn="ctr">
              <a:solidFill>
                <a:schemeClr val="accent6">
                  <a:lumMod val="75000"/>
                </a:schemeClr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>
              <a:stCxn id="8" idx="2"/>
            </p:cNvCxnSpPr>
            <p:nvPr/>
          </p:nvCxnSpPr>
          <p:spPr>
            <a:xfrm rot="16200000" flipH="1">
              <a:off x="5326302" y="2692361"/>
              <a:ext cx="351620" cy="512895"/>
            </a:xfrm>
            <a:prstGeom prst="straightConnector1">
              <a:avLst/>
            </a:prstGeom>
            <a:ln w="31750" cap="flat" cmpd="sng" algn="ctr">
              <a:solidFill>
                <a:schemeClr val="accent6">
                  <a:lumMod val="75000"/>
                </a:schemeClr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 rot="16200000" flipV="1">
              <a:off x="7499866" y="3930134"/>
              <a:ext cx="621268" cy="381000"/>
            </a:xfrm>
            <a:prstGeom prst="straightConnector1">
              <a:avLst/>
            </a:prstGeom>
            <a:ln w="31750" cap="flat" cmpd="sng" algn="ctr">
              <a:solidFill>
                <a:schemeClr val="accent6">
                  <a:lumMod val="75000"/>
                </a:schemeClr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7761368" y="4343400"/>
              <a:ext cx="489252" cy="323737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chemeClr val="bg1"/>
                  </a:solidFill>
                  <a:latin typeface="Arial"/>
                  <a:cs typeface="Arial"/>
                </a:rPr>
                <a:t>Sun</a:t>
              </a:r>
              <a:endParaRPr lang="en-US" b="1" dirty="0">
                <a:solidFill>
                  <a:schemeClr val="bg1"/>
                </a:solidFill>
                <a:latin typeface="Arial"/>
                <a:cs typeface="Arial"/>
              </a:endParaRPr>
            </a:p>
          </p:txBody>
        </p:sp>
        <p:grpSp>
          <p:nvGrpSpPr>
            <p:cNvPr id="13" name="Group 27"/>
            <p:cNvGrpSpPr/>
            <p:nvPr/>
          </p:nvGrpSpPr>
          <p:grpSpPr>
            <a:xfrm>
              <a:off x="5248621" y="4498228"/>
              <a:ext cx="2166156" cy="600298"/>
              <a:chOff x="5254604" y="4343400"/>
              <a:chExt cx="2166156" cy="600298"/>
            </a:xfrm>
          </p:grpSpPr>
          <p:sp>
            <p:nvSpPr>
              <p:cNvPr id="14" name="Rectangle 13"/>
              <p:cNvSpPr/>
              <p:nvPr/>
            </p:nvSpPr>
            <p:spPr>
              <a:xfrm rot="643380">
                <a:off x="5254604" y="4378193"/>
                <a:ext cx="2166156" cy="565505"/>
              </a:xfrm>
              <a:prstGeom prst="rect">
                <a:avLst/>
              </a:prstGeom>
              <a:solidFill>
                <a:schemeClr val="bg1">
                  <a:alpha val="6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5" name="Straight Arrow Connector 14"/>
              <p:cNvCxnSpPr/>
              <p:nvPr/>
            </p:nvCxnSpPr>
            <p:spPr>
              <a:xfrm>
                <a:off x="5334000" y="4343400"/>
                <a:ext cx="2084125" cy="436954"/>
              </a:xfrm>
              <a:prstGeom prst="straightConnector1">
                <a:avLst/>
              </a:prstGeom>
              <a:ln>
                <a:solidFill>
                  <a:schemeClr val="accent6">
                    <a:lumMod val="75000"/>
                  </a:schemeClr>
                </a:solidFill>
                <a:headEnd type="arrow"/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TextBox 15"/>
              <p:cNvSpPr txBox="1"/>
              <p:nvPr/>
            </p:nvSpPr>
            <p:spPr>
              <a:xfrm rot="597103">
                <a:off x="6089861" y="4539769"/>
                <a:ext cx="705691" cy="38973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chemeClr val="accent6">
                        <a:lumMod val="75000"/>
                      </a:schemeClr>
                    </a:solidFill>
                    <a:latin typeface="Arial"/>
                    <a:cs typeface="Arial"/>
                  </a:rPr>
                  <a:t>~8 </a:t>
                </a:r>
                <a:r>
                  <a:rPr lang="en-US" sz="2400" b="1" dirty="0" err="1" smtClean="0">
                    <a:solidFill>
                      <a:schemeClr val="accent6">
                        <a:lumMod val="75000"/>
                      </a:schemeClr>
                    </a:solidFill>
                    <a:latin typeface="Arial"/>
                    <a:cs typeface="Arial"/>
                  </a:rPr>
                  <a:t>R</a:t>
                </a:r>
                <a:r>
                  <a:rPr lang="en-US" sz="2400" b="1" baseline="-25000" dirty="0" err="1" smtClean="0">
                    <a:solidFill>
                      <a:schemeClr val="accent6">
                        <a:lumMod val="75000"/>
                      </a:schemeClr>
                    </a:solidFill>
                    <a:latin typeface="Arial"/>
                    <a:cs typeface="Arial"/>
                  </a:rPr>
                  <a:t>s</a:t>
                </a:r>
                <a:endParaRPr lang="en-US" sz="2400" b="1" baseline="-25000" dirty="0">
                  <a:solidFill>
                    <a:schemeClr val="accent6">
                      <a:lumMod val="75000"/>
                    </a:schemeClr>
                  </a:solidFill>
                  <a:latin typeface="Arial"/>
                  <a:cs typeface="Arial"/>
                </a:endParaRPr>
              </a:p>
            </p:txBody>
          </p:sp>
        </p:grp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91304" y="6382810"/>
            <a:ext cx="2133600" cy="365125"/>
          </a:xfrm>
        </p:spPr>
        <p:txBody>
          <a:bodyPr/>
          <a:lstStyle/>
          <a:p>
            <a:fld id="{C282B20B-9A45-3341-BB32-4BDE953B4D63}" type="slidenum">
              <a:rPr lang="en-US" sz="1800" smtClean="0">
                <a:solidFill>
                  <a:schemeClr val="tx1"/>
                </a:solidFill>
              </a:rPr>
              <a:pPr/>
              <a:t>4</a:t>
            </a:fld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709594" y="1439479"/>
            <a:ext cx="1289475" cy="369332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  <a:latin typeface="Arial"/>
                <a:cs typeface="Arial"/>
              </a:rPr>
              <a:t>t = 60 min</a:t>
            </a:r>
            <a:endParaRPr lang="en-US" b="1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002804" y="846706"/>
            <a:ext cx="30478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BATSRUS Simulation</a:t>
            </a:r>
            <a:endParaRPr lang="en-US" sz="2200" b="1" dirty="0">
              <a:solidFill>
                <a:schemeClr val="accent6">
                  <a:lumMod val="60000"/>
                  <a:lumOff val="40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24" name="Picture 23" descr="Global_U+B_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35" y="1296958"/>
            <a:ext cx="3341991" cy="2904644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27" name="TextBox 26"/>
          <p:cNvSpPr txBox="1"/>
          <p:nvPr/>
        </p:nvSpPr>
        <p:spPr>
          <a:xfrm>
            <a:off x="1071485" y="1764268"/>
            <a:ext cx="1375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/>
                <a:cs typeface="Arial"/>
              </a:rPr>
              <a:t>Fast wind</a:t>
            </a:r>
          </a:p>
          <a:p>
            <a:endParaRPr lang="en-US" b="1" dirty="0">
              <a:latin typeface="Arial"/>
              <a:cs typeface="Arial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865178" y="2631078"/>
            <a:ext cx="12963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/>
                <a:cs typeface="Arial"/>
              </a:rPr>
              <a:t>Slow wind</a:t>
            </a:r>
          </a:p>
          <a:p>
            <a:endParaRPr lang="en-US" b="1" dirty="0">
              <a:latin typeface="Arial"/>
              <a:cs typeface="Arial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0" y="4250624"/>
            <a:ext cx="21297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dirty="0" smtClean="0">
                <a:solidFill>
                  <a:srgbClr val="FAC090"/>
                </a:solidFill>
                <a:latin typeface="Arial"/>
                <a:cs typeface="Arial"/>
              </a:rPr>
              <a:t> Used results from an MHD simulation of May 13, 2005</a:t>
            </a:r>
            <a:r>
              <a:rPr lang="en-US" dirty="0" smtClean="0">
                <a:solidFill>
                  <a:srgbClr val="FAC090"/>
                </a:solidFill>
                <a:latin typeface="Arial"/>
                <a:cs typeface="Arial"/>
              </a:rPr>
              <a:t> CME</a:t>
            </a:r>
            <a:endParaRPr lang="en-US" dirty="0" smtClean="0">
              <a:solidFill>
                <a:srgbClr val="FAC09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4760161"/>
            <a:ext cx="4233069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dirty="0" smtClean="0">
                <a:solidFill>
                  <a:srgbClr val="FAC090"/>
                </a:solidFill>
                <a:latin typeface="Arial"/>
                <a:cs typeface="Arial"/>
              </a:rPr>
              <a:t>X-Z and X-Y plane </a:t>
            </a:r>
            <a:r>
              <a:rPr lang="en-US" b="1" dirty="0" smtClean="0">
                <a:solidFill>
                  <a:srgbClr val="FAC090"/>
                </a:solidFill>
                <a:latin typeface="Arial"/>
                <a:cs typeface="Arial"/>
              </a:rPr>
              <a:t>density contours </a:t>
            </a:r>
            <a:r>
              <a:rPr lang="en-US" dirty="0" smtClean="0">
                <a:solidFill>
                  <a:srgbClr val="FAC090"/>
                </a:solidFill>
                <a:latin typeface="Arial"/>
                <a:cs typeface="Arial"/>
              </a:rPr>
              <a:t>over 18 minutes in inner region</a:t>
            </a:r>
          </a:p>
          <a:p>
            <a:endParaRPr lang="en-US" dirty="0" smtClean="0">
              <a:solidFill>
                <a:srgbClr val="FAC090"/>
              </a:solidFill>
              <a:latin typeface="Arial"/>
              <a:cs typeface="Arial"/>
            </a:endParaRPr>
          </a:p>
          <a:p>
            <a:pPr>
              <a:buFontTx/>
              <a:buChar char="-"/>
            </a:pPr>
            <a:r>
              <a:rPr lang="en-US" dirty="0" smtClean="0">
                <a:solidFill>
                  <a:srgbClr val="FAC090"/>
                </a:solidFill>
                <a:latin typeface="Arial"/>
                <a:cs typeface="Arial"/>
              </a:rPr>
              <a:t>CME mostly inside a coronal streamer (a magnetically confined region of dense coronal plasma)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066800" y="584696"/>
            <a:ext cx="6628168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smtClean="0">
                <a:solidFill>
                  <a:srgbClr val="FAC090"/>
                </a:solidFill>
                <a:latin typeface="Arial"/>
                <a:ea typeface="+mj-ea"/>
                <a:cs typeface="Arial"/>
              </a:rPr>
              <a:t>Coronal and CME Density: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AC09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Inner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FAC09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Region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AC090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11" name="Picture 10" descr="inner_region_densiti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5977"/>
            <a:ext cx="9144000" cy="3660921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4173917" y="4737093"/>
            <a:ext cx="4572000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FAC090"/>
                </a:solidFill>
                <a:latin typeface="Arial"/>
                <a:cs typeface="Arial"/>
              </a:rPr>
              <a:t>-CME retained original shape most of the time</a:t>
            </a:r>
          </a:p>
          <a:p>
            <a:r>
              <a:rPr lang="en-US" dirty="0" smtClean="0">
                <a:solidFill>
                  <a:srgbClr val="FAC090"/>
                </a:solidFill>
                <a:latin typeface="Arial"/>
                <a:cs typeface="Arial"/>
              </a:rPr>
              <a:t>-In last snapshot, CME exits dense part of streamer; </a:t>
            </a:r>
            <a:r>
              <a:rPr lang="en-US" dirty="0" err="1" smtClean="0">
                <a:solidFill>
                  <a:srgbClr val="FAC090"/>
                </a:solidFill>
                <a:latin typeface="Arial"/>
                <a:cs typeface="Arial"/>
              </a:rPr>
              <a:t>overexpands</a:t>
            </a:r>
            <a:r>
              <a:rPr lang="en-US" dirty="0" smtClean="0">
                <a:solidFill>
                  <a:srgbClr val="FAC090"/>
                </a:solidFill>
                <a:latin typeface="Arial"/>
                <a:cs typeface="Arial"/>
              </a:rPr>
              <a:t> in –Y direction</a:t>
            </a:r>
          </a:p>
          <a:p>
            <a:r>
              <a:rPr lang="en-US" dirty="0" smtClean="0">
                <a:solidFill>
                  <a:srgbClr val="FAC090"/>
                </a:solidFill>
                <a:latin typeface="Arial"/>
                <a:cs typeface="Arial"/>
              </a:rPr>
              <a:t>-Pile Up Compression (PUC) </a:t>
            </a:r>
            <a:r>
              <a:rPr lang="en-US" dirty="0" smtClean="0">
                <a:solidFill>
                  <a:srgbClr val="FAC090"/>
                </a:solidFill>
                <a:latin typeface="Arial"/>
                <a:cs typeface="Arial"/>
              </a:rPr>
              <a:t>region (Das et al. 2011) </a:t>
            </a:r>
            <a:r>
              <a:rPr lang="en-US" dirty="0" smtClean="0">
                <a:solidFill>
                  <a:srgbClr val="FAC090"/>
                </a:solidFill>
                <a:latin typeface="Arial"/>
                <a:cs typeface="Arial"/>
              </a:rPr>
              <a:t>separates from shock sheath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2B20B-9A45-3341-BB32-4BDE953B4D63}" type="slidenum">
              <a:rPr lang="en-US" sz="1800" smtClean="0">
                <a:solidFill>
                  <a:schemeClr val="tx1"/>
                </a:solidFill>
              </a:rPr>
              <a:pPr/>
              <a:t>5</a:t>
            </a:fld>
            <a:endParaRPr lang="en-US"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421362" y="5004189"/>
            <a:ext cx="38088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4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AC090"/>
                </a:solidFill>
                <a:latin typeface="Arial"/>
                <a:cs typeface="Arial"/>
              </a:rPr>
              <a:t> Sheath is distinct from PUC </a:t>
            </a:r>
          </a:p>
          <a:p>
            <a:pPr>
              <a:spcAft>
                <a:spcPts val="24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AC090"/>
                </a:solidFill>
                <a:latin typeface="Arial"/>
                <a:cs typeface="Arial"/>
              </a:rPr>
              <a:t> PUC wrapped closely around flux rope.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2B20B-9A45-3341-BB32-4BDE953B4D63}" type="slidenum">
              <a:rPr lang="en-US" sz="1800" smtClean="0">
                <a:solidFill>
                  <a:schemeClr val="tx1"/>
                </a:solidFill>
              </a:rPr>
              <a:pPr/>
              <a:t>6</a:t>
            </a:fld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066800" y="584696"/>
            <a:ext cx="6628168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/>
                <a:ea typeface="+mj-ea"/>
                <a:cs typeface="Arial"/>
              </a:rPr>
              <a:t>Coronal and CME Density: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Outer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Region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60000"/>
                  <a:lumOff val="40000"/>
                </a:schemeClr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44361" y="4892541"/>
            <a:ext cx="4263437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AC090"/>
                </a:solidFill>
                <a:latin typeface="Arial"/>
                <a:cs typeface="Arial"/>
              </a:rPr>
              <a:t> X-Z and X-Y slices of density evolution over 20 minutes in outer region</a:t>
            </a:r>
          </a:p>
          <a:p>
            <a:pPr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AC090"/>
                </a:solidFill>
                <a:latin typeface="Arial"/>
                <a:cs typeface="Arial"/>
              </a:rPr>
              <a:t> Expansion continues preferentially in +Z and –Y directions</a:t>
            </a:r>
          </a:p>
        </p:txBody>
      </p:sp>
      <p:pic>
        <p:nvPicPr>
          <p:cNvPr id="15" name="Picture 14" descr="outer_region_densiti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7947"/>
            <a:ext cx="9144000" cy="37087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epremgrid-eps-converted-to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61481" y="1325596"/>
            <a:ext cx="5902742" cy="54950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63832" y="1918817"/>
            <a:ext cx="2975886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AC090"/>
                </a:solidFill>
                <a:latin typeface="Arial"/>
                <a:cs typeface="Arial"/>
              </a:rPr>
              <a:t> Every ~2 min extract a box of regularly gridded MHD cells surrounding the CME.</a:t>
            </a:r>
          </a:p>
          <a:p>
            <a:pPr>
              <a:spcAft>
                <a:spcPts val="18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AC090"/>
                </a:solidFill>
                <a:latin typeface="Arial"/>
                <a:cs typeface="Arial"/>
              </a:rPr>
              <a:t> MHD information at EPREM nodes updated by interpolation in 3D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767073" y="380763"/>
            <a:ext cx="5418891" cy="585796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rgbClr val="FAC090"/>
                </a:solidFill>
                <a:latin typeface="Arial"/>
                <a:cs typeface="Arial"/>
              </a:rPr>
              <a:t>Coupling EPREM to BATSRUS</a:t>
            </a:r>
            <a:endParaRPr lang="en-US" sz="2400" b="1" dirty="0">
              <a:solidFill>
                <a:srgbClr val="FAC090"/>
              </a:solidFill>
              <a:latin typeface="Arial"/>
              <a:cs typeface="Arial"/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2B20B-9A45-3341-BB32-4BDE953B4D63}" type="slidenum">
              <a:rPr lang="en-US" sz="1800" smtClean="0">
                <a:solidFill>
                  <a:schemeClr val="tx1"/>
                </a:solidFill>
              </a:rPr>
              <a:pPr/>
              <a:t>7</a:t>
            </a:fld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16069" y="6007608"/>
            <a:ext cx="2718276" cy="707886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"/>
                <a:cs typeface="Arial"/>
              </a:rPr>
              <a:t>Field lines distorted by evolving CME</a:t>
            </a:r>
            <a:endParaRPr lang="en-US" sz="2000" dirty="0">
              <a:latin typeface="Arial"/>
              <a:cs typeface="Arial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rot="16200000" flipV="1">
            <a:off x="3466487" y="5354835"/>
            <a:ext cx="1041215" cy="263132"/>
          </a:xfrm>
          <a:prstGeom prst="straightConnector1">
            <a:avLst/>
          </a:prstGeom>
          <a:ln w="666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484764" y="1441682"/>
            <a:ext cx="1253543" cy="400110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/>
                <a:cs typeface="Arial"/>
              </a:rPr>
              <a:t>MHD box</a:t>
            </a:r>
            <a:endParaRPr lang="en-US" sz="2000" dirty="0">
              <a:latin typeface="Arial"/>
              <a:cs typeface="Arial"/>
            </a:endParaRPr>
          </a:p>
        </p:txBody>
      </p:sp>
      <p:cxnSp>
        <p:nvCxnSpPr>
          <p:cNvPr id="20" name="Straight Arrow Connector 19"/>
          <p:cNvCxnSpPr>
            <a:stCxn id="18" idx="2"/>
          </p:cNvCxnSpPr>
          <p:nvPr/>
        </p:nvCxnSpPr>
        <p:spPr>
          <a:xfrm rot="16200000" flipH="1">
            <a:off x="5026763" y="1926565"/>
            <a:ext cx="423711" cy="254164"/>
          </a:xfrm>
          <a:prstGeom prst="straightConnector1">
            <a:avLst/>
          </a:prstGeom>
          <a:ln w="47625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>
            <a:noAutofit/>
          </a:bodyPr>
          <a:lstStyle/>
          <a:p>
            <a:r>
              <a:rPr lang="en-US" sz="4000" dirty="0" err="1" smtClean="0">
                <a:solidFill>
                  <a:srgbClr val="FAC090"/>
                </a:solidFill>
                <a:latin typeface="Arial"/>
                <a:cs typeface="Arial"/>
              </a:rPr>
              <a:t>Suprathermal</a:t>
            </a:r>
            <a:r>
              <a:rPr lang="en-US" sz="4000" dirty="0" smtClean="0">
                <a:solidFill>
                  <a:srgbClr val="FAC090"/>
                </a:solidFill>
                <a:latin typeface="Arial"/>
                <a:cs typeface="Arial"/>
              </a:rPr>
              <a:t> source population</a:t>
            </a:r>
            <a:endParaRPr lang="en-US" sz="4000" dirty="0">
              <a:solidFill>
                <a:srgbClr val="FAC090"/>
              </a:solidFill>
              <a:latin typeface="Arial"/>
              <a:cs typeface="Arial"/>
            </a:endParaRPr>
          </a:p>
        </p:txBody>
      </p:sp>
      <p:pic>
        <p:nvPicPr>
          <p:cNvPr id="6" name="Picture 5" descr="suprathermal_observatio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438" y="1542403"/>
            <a:ext cx="5056557" cy="4608940"/>
          </a:xfrm>
          <a:prstGeom prst="rect">
            <a:avLst/>
          </a:prstGeom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5304619" y="1200244"/>
            <a:ext cx="351097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</a:pPr>
            <a:r>
              <a:rPr lang="en-US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-Used quiet time Helium observations at 1 AU 1.5 days before May 13 event </a:t>
            </a:r>
          </a:p>
          <a:p>
            <a:pPr>
              <a:spcAft>
                <a:spcPts val="1800"/>
              </a:spcAft>
              <a:buFontTx/>
              <a:buChar char="-"/>
            </a:pPr>
            <a:r>
              <a:rPr lang="en-US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Obtained spectrum between 0.1 and 1.0 </a:t>
            </a:r>
            <a:r>
              <a:rPr lang="en-US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MeV/nuc</a:t>
            </a:r>
            <a:endParaRPr lang="en-US" dirty="0" smtClean="0">
              <a:solidFill>
                <a:schemeClr val="accent6">
                  <a:lumMod val="60000"/>
                  <a:lumOff val="40000"/>
                </a:schemeClr>
              </a:solidFill>
              <a:latin typeface="Arial"/>
              <a:cs typeface="Arial"/>
            </a:endParaRPr>
          </a:p>
          <a:p>
            <a:pPr>
              <a:spcAft>
                <a:spcPts val="1800"/>
              </a:spcAft>
              <a:buFontTx/>
              <a:buChar char="-"/>
            </a:pPr>
            <a:r>
              <a:rPr lang="en-US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Scaled to </a:t>
            </a:r>
            <a:r>
              <a:rPr lang="en-US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1.8 </a:t>
            </a:r>
            <a:r>
              <a:rPr lang="en-US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R</a:t>
            </a:r>
            <a:r>
              <a:rPr lang="en-US" baseline="-25000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s</a:t>
            </a:r>
            <a:r>
              <a:rPr lang="en-US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 assuming 1/r</a:t>
            </a:r>
            <a:r>
              <a:rPr lang="en-US" baseline="30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2</a:t>
            </a:r>
            <a:r>
              <a:rPr lang="en-US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 flux dependence</a:t>
            </a:r>
          </a:p>
          <a:p>
            <a:pPr>
              <a:spcAft>
                <a:spcPts val="1800"/>
              </a:spcAft>
              <a:buFontTx/>
              <a:buChar char="-"/>
            </a:pPr>
            <a:r>
              <a:rPr lang="en-US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Scaled to hydrogen spectrum assuming 10% He abundance</a:t>
            </a:r>
          </a:p>
          <a:p>
            <a:pPr>
              <a:spcAft>
                <a:spcPts val="1800"/>
              </a:spcAft>
              <a:buFontTx/>
              <a:buChar char="-"/>
            </a:pPr>
            <a:r>
              <a:rPr lang="en-US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Beyond 1.0 </a:t>
            </a:r>
            <a:r>
              <a:rPr lang="en-US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MeV</a:t>
            </a:r>
            <a:r>
              <a:rPr lang="en-US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 assumed exponential rollover of spectrum (very steep decay of the fluxes) </a:t>
            </a:r>
            <a:endParaRPr lang="en-US" dirty="0">
              <a:solidFill>
                <a:schemeClr val="accent6">
                  <a:lumMod val="60000"/>
                  <a:lumOff val="4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2B20B-9A45-3341-BB32-4BDE953B4D63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eprem_color_line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110" y="1555843"/>
            <a:ext cx="5295560" cy="51828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455369" y="5115305"/>
            <a:ext cx="3623662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AC090"/>
                </a:solidFill>
                <a:latin typeface="Arial"/>
                <a:cs typeface="Arial"/>
              </a:rPr>
              <a:t> Chose two lines to study: one with most acceleration, one with least</a:t>
            </a:r>
          </a:p>
          <a:p>
            <a:pPr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AC090"/>
                </a:solidFill>
                <a:latin typeface="Arial"/>
                <a:cs typeface="Arial"/>
              </a:rPr>
              <a:t> Call them </a:t>
            </a:r>
            <a:r>
              <a:rPr lang="en-US" sz="2000" b="1" dirty="0" smtClean="0">
                <a:solidFill>
                  <a:srgbClr val="FF0000"/>
                </a:solidFill>
                <a:latin typeface="Arial"/>
                <a:cs typeface="Arial"/>
              </a:rPr>
              <a:t>Line 1 </a:t>
            </a:r>
            <a:r>
              <a:rPr lang="en-US" sz="2000" dirty="0" smtClean="0">
                <a:solidFill>
                  <a:srgbClr val="FAC090"/>
                </a:solidFill>
                <a:latin typeface="Arial"/>
                <a:cs typeface="Arial"/>
              </a:rPr>
              <a:t>and </a:t>
            </a:r>
            <a:r>
              <a:rPr lang="en-US" sz="2000" b="1" dirty="0" smtClean="0">
                <a:solidFill>
                  <a:srgbClr val="FF0000"/>
                </a:solidFill>
                <a:latin typeface="Arial"/>
                <a:cs typeface="Arial"/>
              </a:rPr>
              <a:t>Line 2</a:t>
            </a:r>
          </a:p>
        </p:txBody>
      </p:sp>
      <p:pic>
        <p:nvPicPr>
          <p:cNvPr id="10" name="Picture 9" descr="sepFluences070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9951" y="1711650"/>
            <a:ext cx="3632378" cy="337172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269566" y="1926788"/>
            <a:ext cx="6782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Line 1</a:t>
            </a:r>
            <a:endParaRPr lang="en-US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7190806" y="3362855"/>
            <a:ext cx="6782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Line 2</a:t>
            </a:r>
            <a:endParaRPr lang="en-US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6339784" y="2707354"/>
            <a:ext cx="97354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Source</a:t>
            </a:r>
          </a:p>
          <a:p>
            <a:r>
              <a:rPr lang="en-US" sz="1600" dirty="0" smtClean="0"/>
              <a:t>spectrum</a:t>
            </a:r>
            <a:endParaRPr lang="en-US" sz="1600" dirty="0"/>
          </a:p>
        </p:txBody>
      </p:sp>
      <p:cxnSp>
        <p:nvCxnSpPr>
          <p:cNvPr id="15" name="Straight Arrow Connector 14"/>
          <p:cNvCxnSpPr/>
          <p:nvPr/>
        </p:nvCxnSpPr>
        <p:spPr>
          <a:xfrm rot="5400000" flipH="1" flipV="1">
            <a:off x="7480412" y="3023603"/>
            <a:ext cx="498084" cy="410897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rot="5400000">
            <a:off x="8364971" y="2202069"/>
            <a:ext cx="241363" cy="21550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766126" y="1589420"/>
            <a:ext cx="3203403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Arial"/>
                <a:cs typeface="Arial"/>
              </a:rPr>
              <a:t>Event-integrated Fluxes at 8 </a:t>
            </a:r>
            <a:r>
              <a:rPr lang="en-US" sz="1600" b="1" dirty="0" err="1" smtClean="0">
                <a:latin typeface="Arial"/>
                <a:cs typeface="Arial"/>
              </a:rPr>
              <a:t>R</a:t>
            </a:r>
            <a:r>
              <a:rPr lang="en-US" sz="1600" b="1" baseline="-25000" dirty="0" err="1" smtClean="0">
                <a:latin typeface="Arial"/>
                <a:cs typeface="Arial"/>
              </a:rPr>
              <a:t>s</a:t>
            </a:r>
            <a:endParaRPr lang="en-US" sz="1600" b="1" baseline="-25000" dirty="0">
              <a:latin typeface="Arial"/>
              <a:cs typeface="Arial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197664" y="1016648"/>
            <a:ext cx="61888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Look at EPREM field lines distorted by CME</a:t>
            </a:r>
            <a:endParaRPr lang="en-US" sz="2400" dirty="0">
              <a:solidFill>
                <a:schemeClr val="accent6">
                  <a:lumMod val="60000"/>
                  <a:lumOff val="4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067874" y="2953895"/>
            <a:ext cx="133882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>
                <a:solidFill>
                  <a:schemeClr val="bg1"/>
                </a:solidFill>
                <a:latin typeface="Arial"/>
                <a:cs typeface="Arial"/>
              </a:rPr>
              <a:t>Density contours</a:t>
            </a:r>
            <a:endParaRPr lang="en-US" sz="11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cxnSp>
        <p:nvCxnSpPr>
          <p:cNvPr id="26" name="Straight Arrow Connector 25"/>
          <p:cNvCxnSpPr/>
          <p:nvPr/>
        </p:nvCxnSpPr>
        <p:spPr>
          <a:xfrm rot="5400000" flipH="1" flipV="1">
            <a:off x="6773556" y="2633374"/>
            <a:ext cx="298851" cy="124514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2B20B-9A45-3341-BB32-4BDE953B4D63}" type="slidenum">
              <a:rPr lang="en-US" sz="1800" smtClean="0">
                <a:solidFill>
                  <a:schemeClr val="tx1"/>
                </a:solidFill>
              </a:rPr>
              <a:pPr/>
              <a:t>9</a:t>
            </a:fld>
            <a:endParaRPr lang="en-US"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14012</TotalTime>
  <Words>1186</Words>
  <Application>Microsoft Macintosh PowerPoint</Application>
  <PresentationFormat>On-screen Show (4:3)</PresentationFormat>
  <Paragraphs>168</Paragraphs>
  <Slides>23</Slides>
  <Notes>4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Coupling EPREM to BATSRUS</vt:lpstr>
      <vt:lpstr>Suprathermal source population</vt:lpstr>
      <vt:lpstr>Slide 9</vt:lpstr>
      <vt:lpstr>Slide 10</vt:lpstr>
      <vt:lpstr>Slide 11</vt:lpstr>
      <vt:lpstr>Slide 12</vt:lpstr>
      <vt:lpstr>Slide 13</vt:lpstr>
      <vt:lpstr>Slide 14</vt:lpstr>
      <vt:lpstr>Thank You!</vt:lpstr>
      <vt:lpstr>Extra Slides</vt:lpstr>
      <vt:lpstr>Fluxes at 8 Rs</vt:lpstr>
      <vt:lpstr>Slide 18</vt:lpstr>
      <vt:lpstr>Slide 19</vt:lpstr>
      <vt:lpstr>The proton mean free path</vt:lpstr>
      <vt:lpstr>Slide 21</vt:lpstr>
      <vt:lpstr>Slide 22</vt:lpstr>
      <vt:lpstr>Slide 23</vt:lpstr>
    </vt:vector>
  </TitlesOfParts>
  <Company>Smithsonian Astrophysical Observatory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Outline</dc:title>
  <dc:creator>Local Administrator</dc:creator>
  <cp:lastModifiedBy>Kamen</cp:lastModifiedBy>
  <cp:revision>656</cp:revision>
  <cp:lastPrinted>2012-08-17T18:54:15Z</cp:lastPrinted>
  <dcterms:created xsi:type="dcterms:W3CDTF">2012-10-24T15:19:04Z</dcterms:created>
  <dcterms:modified xsi:type="dcterms:W3CDTF">2012-10-24T18:40:12Z</dcterms:modified>
</cp:coreProperties>
</file>