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notesMasterIdLst>
    <p:notesMasterId r:id="rId19"/>
  </p:notesMasterIdLst>
  <p:sldIdLst>
    <p:sldId id="256" r:id="rId2"/>
    <p:sldId id="270" r:id="rId3"/>
    <p:sldId id="284" r:id="rId4"/>
    <p:sldId id="276" r:id="rId5"/>
    <p:sldId id="286" r:id="rId6"/>
    <p:sldId id="288" r:id="rId7"/>
    <p:sldId id="282" r:id="rId8"/>
    <p:sldId id="271" r:id="rId9"/>
    <p:sldId id="287" r:id="rId10"/>
    <p:sldId id="273" r:id="rId11"/>
    <p:sldId id="278" r:id="rId12"/>
    <p:sldId id="280" r:id="rId13"/>
    <p:sldId id="279" r:id="rId14"/>
    <p:sldId id="290" r:id="rId15"/>
    <p:sldId id="283" r:id="rId16"/>
    <p:sldId id="285" r:id="rId17"/>
    <p:sldId id="289" r:id="rId1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oebius, Eberhard" initials="EM" lastIdx="8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1"/>
    <p:restoredTop sz="99404" autoAdjust="0"/>
  </p:normalViewPr>
  <p:slideViewPr>
    <p:cSldViewPr snapToGrid="0" snapToObjects="1">
      <p:cViewPr>
        <p:scale>
          <a:sx n="125" d="100"/>
          <a:sy n="125" d="100"/>
        </p:scale>
        <p:origin x="-88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printerSettings" Target="printerSettings/printerSettings1.bin"/><Relationship Id="rId21" Type="http://schemas.openxmlformats.org/officeDocument/2006/relationships/commentAuthors" Target="commentAuthors.xml"/><Relationship Id="rId22" Type="http://schemas.openxmlformats.org/officeDocument/2006/relationships/presProps" Target="presProps.xml"/><Relationship Id="rId23" Type="http://schemas.openxmlformats.org/officeDocument/2006/relationships/viewProps" Target="viewProps.xml"/><Relationship Id="rId24" Type="http://schemas.openxmlformats.org/officeDocument/2006/relationships/theme" Target="theme/theme1.xml"/><Relationship Id="rId25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DF65EBD-D3B3-3742-8C6E-E834CA8F4D3F}" type="datetimeFigureOut">
              <a:rPr lang="en-US" smtClean="0"/>
              <a:t>11/19/18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774D5A2-A650-7F42-8A16-33E5EE836C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37530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2021759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F81893-494D-464D-8E92-6F5BA4C31B33}" type="datetimeFigureOut">
              <a:rPr lang="en-US" smtClean="0"/>
              <a:t>11/19/18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E206A2-2C1D-BB4A-A95E-0424D8AEAB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06502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F81893-494D-464D-8E92-6F5BA4C31B33}" type="datetimeFigureOut">
              <a:rPr lang="en-US" smtClean="0"/>
              <a:t>11/19/18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E206A2-2C1D-BB4A-A95E-0424D8AEAB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21707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F81893-494D-464D-8E92-6F5BA4C31B33}" type="datetimeFigureOut">
              <a:rPr lang="en-US" smtClean="0"/>
              <a:t>11/19/18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E206A2-2C1D-BB4A-A95E-0424D8AEAB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00054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F81893-494D-464D-8E92-6F5BA4C31B33}" type="datetimeFigureOut">
              <a:rPr lang="en-US" smtClean="0"/>
              <a:t>11/19/18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E206A2-2C1D-BB4A-A95E-0424D8AEAB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6894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F81893-494D-464D-8E92-6F5BA4C31B33}" type="datetimeFigureOut">
              <a:rPr lang="en-US" smtClean="0"/>
              <a:t>11/19/18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E206A2-2C1D-BB4A-A95E-0424D8AEAB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83308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F81893-494D-464D-8E92-6F5BA4C31B33}" type="datetimeFigureOut">
              <a:rPr lang="en-US" smtClean="0"/>
              <a:t>11/19/18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E206A2-2C1D-BB4A-A95E-0424D8AEAB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33775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F81893-494D-464D-8E92-6F5BA4C31B33}" type="datetimeFigureOut">
              <a:rPr lang="en-US" smtClean="0"/>
              <a:t>11/19/18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E206A2-2C1D-BB4A-A95E-0424D8AEAB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56473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F81893-494D-464D-8E92-6F5BA4C31B33}" type="datetimeFigureOut">
              <a:rPr lang="en-US" smtClean="0"/>
              <a:t>11/19/18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E206A2-2C1D-BB4A-A95E-0424D8AEAB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84059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F81893-494D-464D-8E92-6F5BA4C31B33}" type="datetimeFigureOut">
              <a:rPr lang="en-US" smtClean="0"/>
              <a:t>11/19/18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E206A2-2C1D-BB4A-A95E-0424D8AEAB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42226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F81893-494D-464D-8E92-6F5BA4C31B33}" type="datetimeFigureOut">
              <a:rPr lang="en-US" smtClean="0"/>
              <a:t>11/19/18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E206A2-2C1D-BB4A-A95E-0424D8AEAB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32260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png"/><Relationship Id="rId14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F81893-494D-464D-8E92-6F5BA4C31B33}" type="datetimeFigureOut">
              <a:rPr lang="en-US" smtClean="0"/>
              <a:t>11/19/18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47807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Round Single Corner Rectangle 6"/>
          <p:cNvSpPr/>
          <p:nvPr userDrawn="1"/>
        </p:nvSpPr>
        <p:spPr>
          <a:xfrm>
            <a:off x="0" y="0"/>
            <a:ext cx="9144000" cy="604800"/>
          </a:xfrm>
          <a:prstGeom prst="round1Rect">
            <a:avLst>
              <a:gd name="adj" fmla="val 0"/>
            </a:avLst>
          </a:prstGeom>
          <a:solidFill>
            <a:schemeClr val="accent1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0" y="6532475"/>
            <a:ext cx="9144000" cy="340329"/>
          </a:xfrm>
          <a:prstGeom prst="rect">
            <a:avLst/>
          </a:prstGeom>
          <a:solidFill>
            <a:schemeClr val="accent1">
              <a:lumMod val="75000"/>
            </a:schemeClr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 descr="logo_unh.png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68" y="6532475"/>
            <a:ext cx="367154" cy="310722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8820423" y="6532475"/>
            <a:ext cx="259860" cy="310722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523343" y="6507679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12235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4" Type="http://schemas.openxmlformats.org/officeDocument/2006/relationships/image" Target="../media/image20.png"/><Relationship Id="rId5" Type="http://schemas.openxmlformats.org/officeDocument/2006/relationships/image" Target="../media/image21.png"/><Relationship Id="rId6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4" Type="http://schemas.openxmlformats.org/officeDocument/2006/relationships/image" Target="../media/image25.em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3.emf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6.emf"/><Relationship Id="rId3" Type="http://schemas.openxmlformats.org/officeDocument/2006/relationships/image" Target="../media/image27.emf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8.emf"/><Relationship Id="rId3" Type="http://schemas.openxmlformats.org/officeDocument/2006/relationships/image" Target="../media/image29.emf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0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4.emf"/><Relationship Id="rId1" Type="http://schemas.openxmlformats.org/officeDocument/2006/relationships/tags" Target="../tags/tag1.xml"/><Relationship Id="rId2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6.png"/><Relationship Id="rId5" Type="http://schemas.openxmlformats.org/officeDocument/2006/relationships/image" Target="../media/image7.png"/><Relationship Id="rId6" Type="http://schemas.openxmlformats.org/officeDocument/2006/relationships/image" Target="../media/image8.png"/><Relationship Id="rId1" Type="http://schemas.openxmlformats.org/officeDocument/2006/relationships/tags" Target="../tags/tag2.xml"/><Relationship Id="rId2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tags" Target="../tags/tag3.xml"/><Relationship Id="rId2" Type="http://schemas.openxmlformats.org/officeDocument/2006/relationships/slideLayout" Target="../slideLayouts/slideLayout2.xml"/><Relationship Id="rId3" Type="http://schemas.openxmlformats.org/officeDocument/2006/relationships/image" Target="../media/image9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4" Type="http://schemas.openxmlformats.org/officeDocument/2006/relationships/image" Target="../media/image11.emf"/><Relationship Id="rId1" Type="http://schemas.openxmlformats.org/officeDocument/2006/relationships/tags" Target="../tags/tag4.xml"/><Relationship Id="rId2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emf"/><Relationship Id="rId3" Type="http://schemas.openxmlformats.org/officeDocument/2006/relationships/image" Target="../media/image13.emf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tags" Target="../tags/tag5.xml"/><Relationship Id="rId2" Type="http://schemas.openxmlformats.org/officeDocument/2006/relationships/slideLayout" Target="../slideLayouts/slideLayout2.xml"/><Relationship Id="rId3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4" Type="http://schemas.openxmlformats.org/officeDocument/2006/relationships/image" Target="../media/image16.emf"/><Relationship Id="rId1" Type="http://schemas.openxmlformats.org/officeDocument/2006/relationships/tags" Target="../tags/tag6.xml"/><Relationship Id="rId2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png"/><Relationship Id="rId3" Type="http://schemas.openxmlformats.org/officeDocument/2006/relationships/image" Target="../media/image18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9216571" cy="6858000"/>
          </a:xfrm>
          <a:prstGeom prst="rect">
            <a:avLst/>
          </a:prstGeom>
          <a:solidFill>
            <a:srgbClr val="37609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685799" y="1360741"/>
            <a:ext cx="7971139" cy="2862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600" b="1" dirty="0">
                <a:solidFill>
                  <a:srgbClr val="FFFFFF"/>
                </a:solidFill>
              </a:rPr>
              <a:t>Effects Of the Solar Cycle </a:t>
            </a:r>
          </a:p>
          <a:p>
            <a:pPr algn="ctr">
              <a:lnSpc>
                <a:spcPct val="150000"/>
              </a:lnSpc>
            </a:pPr>
            <a:r>
              <a:rPr lang="en-US" sz="3600" b="1" dirty="0">
                <a:solidFill>
                  <a:srgbClr val="FFFFFF"/>
                </a:solidFill>
              </a:rPr>
              <a:t>on the </a:t>
            </a:r>
            <a:r>
              <a:rPr lang="en-US" sz="3600" b="1" dirty="0" smtClean="0">
                <a:solidFill>
                  <a:srgbClr val="FFFFFF"/>
                </a:solidFill>
              </a:rPr>
              <a:t>Interstellar Hydrogen Signal</a:t>
            </a:r>
            <a:endParaRPr lang="en-US" sz="3600" b="1" dirty="0">
              <a:solidFill>
                <a:srgbClr val="FFFFFF"/>
              </a:solidFill>
            </a:endParaRPr>
          </a:p>
          <a:p>
            <a:pPr algn="ctr"/>
            <a:endParaRPr lang="en-US" dirty="0">
              <a:solidFill>
                <a:srgbClr val="FFFFFF"/>
              </a:solidFill>
            </a:endParaRPr>
          </a:p>
          <a:p>
            <a:pPr algn="ctr"/>
            <a:r>
              <a:rPr lang="en-US" dirty="0">
                <a:solidFill>
                  <a:schemeClr val="bg1"/>
                </a:solidFill>
              </a:rPr>
              <a:t>F. Rahmanifard</a:t>
            </a:r>
            <a:r>
              <a:rPr lang="en-US" dirty="0">
                <a:solidFill>
                  <a:schemeClr val="bg1"/>
                </a:solidFill>
              </a:rPr>
              <a:t>, 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>
                <a:solidFill>
                  <a:schemeClr val="bg1"/>
                </a:solidFill>
              </a:rPr>
              <a:t>A. Galli, N. </a:t>
            </a:r>
            <a:r>
              <a:rPr lang="en-US" dirty="0" smtClean="0">
                <a:solidFill>
                  <a:schemeClr val="bg1"/>
                </a:solidFill>
              </a:rPr>
              <a:t>Richards, </a:t>
            </a:r>
            <a:r>
              <a:rPr lang="en-US" dirty="0">
                <a:solidFill>
                  <a:schemeClr val="bg1"/>
                </a:solidFill>
              </a:rPr>
              <a:t>N. A. Schwadron, E. </a:t>
            </a:r>
            <a:r>
              <a:rPr lang="en-US" dirty="0" smtClean="0">
                <a:solidFill>
                  <a:schemeClr val="bg1"/>
                </a:solidFill>
              </a:rPr>
              <a:t>Möbius, </a:t>
            </a:r>
            <a:r>
              <a:rPr lang="en-US" dirty="0" smtClean="0">
                <a:solidFill>
                  <a:schemeClr val="bg1"/>
                </a:solidFill>
              </a:rPr>
              <a:t>H. Kucharek, </a:t>
            </a:r>
            <a:r>
              <a:rPr lang="en-US" dirty="0" smtClean="0">
                <a:solidFill>
                  <a:schemeClr val="bg1"/>
                </a:solidFill>
              </a:rPr>
              <a:t>M</a:t>
            </a:r>
            <a:r>
              <a:rPr lang="en-US" dirty="0">
                <a:solidFill>
                  <a:schemeClr val="bg1"/>
                </a:solidFill>
              </a:rPr>
              <a:t>. Bzowski, P. </a:t>
            </a:r>
            <a:r>
              <a:rPr lang="en-US" dirty="0" err="1">
                <a:solidFill>
                  <a:schemeClr val="bg1"/>
                </a:solidFill>
              </a:rPr>
              <a:t>Wurz</a:t>
            </a:r>
            <a:r>
              <a:rPr lang="en-US" dirty="0">
                <a:solidFill>
                  <a:schemeClr val="bg1"/>
                </a:solidFill>
              </a:rPr>
              <a:t>, D. </a:t>
            </a:r>
            <a:r>
              <a:rPr lang="en-US" dirty="0" err="1">
                <a:solidFill>
                  <a:schemeClr val="bg1"/>
                </a:solidFill>
              </a:rPr>
              <a:t>Heirtzler</a:t>
            </a:r>
            <a:r>
              <a:rPr lang="en-US" dirty="0">
                <a:solidFill>
                  <a:schemeClr val="bg1"/>
                </a:solidFill>
              </a:rPr>
              <a:t>,   M. A. Lee, J. M. </a:t>
            </a:r>
            <a:r>
              <a:rPr lang="en-US" dirty="0" err="1">
                <a:solidFill>
                  <a:schemeClr val="bg1"/>
                </a:solidFill>
              </a:rPr>
              <a:t>Sokół</a:t>
            </a:r>
            <a:r>
              <a:rPr lang="en-US" dirty="0">
                <a:solidFill>
                  <a:schemeClr val="bg1"/>
                </a:solidFill>
              </a:rPr>
              <a:t>, I. </a:t>
            </a:r>
            <a:r>
              <a:rPr lang="en-US" dirty="0" err="1">
                <a:solidFill>
                  <a:schemeClr val="bg1"/>
                </a:solidFill>
              </a:rPr>
              <a:t>Kowalska-Leszczynska</a:t>
            </a:r>
            <a:r>
              <a:rPr lang="en-US" dirty="0">
                <a:solidFill>
                  <a:schemeClr val="bg1"/>
                </a:solidFill>
              </a:rPr>
              <a:t>, M. A. </a:t>
            </a:r>
            <a:r>
              <a:rPr lang="en-US" dirty="0" err="1">
                <a:solidFill>
                  <a:schemeClr val="bg1"/>
                </a:solidFill>
              </a:rPr>
              <a:t>Kubiak</a:t>
            </a:r>
            <a:r>
              <a:rPr lang="en-US" dirty="0" err="1" smtClean="0">
                <a:solidFill>
                  <a:schemeClr val="bg1"/>
                </a:solidFill>
              </a:rPr>
              <a:t>,S</a:t>
            </a:r>
            <a:r>
              <a:rPr lang="en-US" dirty="0">
                <a:solidFill>
                  <a:schemeClr val="bg1"/>
                </a:solidFill>
              </a:rPr>
              <a:t>. A. </a:t>
            </a:r>
            <a:r>
              <a:rPr lang="en-US" dirty="0" err="1">
                <a:solidFill>
                  <a:schemeClr val="bg1"/>
                </a:solidFill>
              </a:rPr>
              <a:t>Fuselier</a:t>
            </a:r>
            <a:r>
              <a:rPr lang="en-US" dirty="0">
                <a:solidFill>
                  <a:schemeClr val="bg1"/>
                </a:solidFill>
              </a:rPr>
              <a:t>, and D. J. McComas </a:t>
            </a:r>
          </a:p>
        </p:txBody>
      </p:sp>
    </p:spTree>
    <p:extLst>
      <p:ext uri="{BB962C8B-B14F-4D97-AF65-F5344CB8AC3E}">
        <p14:creationId xmlns:p14="http://schemas.microsoft.com/office/powerpoint/2010/main" val="18071378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632"/>
    </mc:Choice>
    <mc:Fallback xmlns="">
      <p:transition xmlns:p14="http://schemas.microsoft.com/office/powerpoint/2010/main" spd="slow" advTm="12632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16857"/>
          </a:xfrm>
        </p:spPr>
        <p:txBody>
          <a:bodyPr>
            <a:normAutofit/>
          </a:bodyPr>
          <a:lstStyle/>
          <a:p>
            <a:r>
              <a:rPr lang="en-US" sz="2800" dirty="0">
                <a:solidFill>
                  <a:srgbClr val="FFFFFF"/>
                </a:solidFill>
              </a:rPr>
              <a:t>Conclusions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475063" y="6591124"/>
            <a:ext cx="25616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" name="Rectangle 1"/>
          <p:cNvSpPr/>
          <p:nvPr/>
        </p:nvSpPr>
        <p:spPr>
          <a:xfrm>
            <a:off x="172512" y="846618"/>
            <a:ext cx="8605101" cy="32778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3838" indent="-223838">
              <a:lnSpc>
                <a:spcPct val="130000"/>
              </a:lnSpc>
              <a:buFont typeface="Wingdings" charset="2"/>
              <a:buChar char="§"/>
            </a:pPr>
            <a:r>
              <a:rPr lang="en-US" sz="2000" dirty="0">
                <a:solidFill>
                  <a:srgbClr val="000000"/>
                </a:solidFill>
              </a:rPr>
              <a:t>We showed how radiation pressure affects the ISN H signal peak as a function of solar activity over the course of an almost full solar cycle.</a:t>
            </a:r>
          </a:p>
          <a:p>
            <a:pPr marL="223838" indent="-223838">
              <a:lnSpc>
                <a:spcPct val="130000"/>
              </a:lnSpc>
              <a:buFont typeface="Wingdings" charset="2"/>
              <a:buChar char="§"/>
            </a:pPr>
            <a:r>
              <a:rPr lang="en-US" sz="2000" dirty="0">
                <a:solidFill>
                  <a:srgbClr val="000000"/>
                </a:solidFill>
                <a:highlight>
                  <a:srgbClr val="FFFF00"/>
                </a:highlight>
              </a:rPr>
              <a:t>These results can be expanded to other </a:t>
            </a:r>
            <a:r>
              <a:rPr lang="en-US" sz="2000" dirty="0" smtClean="0">
                <a:solidFill>
                  <a:srgbClr val="000000"/>
                </a:solidFill>
                <a:highlight>
                  <a:srgbClr val="FFFF00"/>
                </a:highlight>
              </a:rPr>
              <a:t>sectors.</a:t>
            </a:r>
            <a:endParaRPr lang="en-US" sz="2000" dirty="0">
              <a:solidFill>
                <a:srgbClr val="000000"/>
              </a:solidFill>
              <a:highlight>
                <a:srgbClr val="FFFF00"/>
              </a:highlight>
            </a:endParaRPr>
          </a:p>
          <a:p>
            <a:pPr marL="223838" indent="-223838">
              <a:lnSpc>
                <a:spcPct val="130000"/>
              </a:lnSpc>
              <a:buFont typeface="Wingdings" charset="2"/>
              <a:buChar char="§"/>
            </a:pPr>
            <a:r>
              <a:rPr lang="en-US" sz="2000" dirty="0">
                <a:solidFill>
                  <a:srgbClr val="000000"/>
                </a:solidFill>
              </a:rPr>
              <a:t>In this analysis we focused on ESA1 </a:t>
            </a:r>
            <a:r>
              <a:rPr lang="en-US" sz="2000" dirty="0" smtClean="0">
                <a:solidFill>
                  <a:srgbClr val="000000"/>
                </a:solidFill>
              </a:rPr>
              <a:t>data. </a:t>
            </a:r>
            <a:endParaRPr lang="en-US" sz="2000" dirty="0">
              <a:solidFill>
                <a:srgbClr val="000000"/>
              </a:solidFill>
            </a:endParaRPr>
          </a:p>
          <a:p>
            <a:pPr marL="223838" indent="-223838">
              <a:lnSpc>
                <a:spcPct val="130000"/>
              </a:lnSpc>
              <a:buFont typeface="Wingdings" charset="2"/>
              <a:buChar char="§"/>
            </a:pPr>
            <a:r>
              <a:rPr lang="en-US" sz="2000" dirty="0">
                <a:solidFill>
                  <a:srgbClr val="000000"/>
                </a:solidFill>
              </a:rPr>
              <a:t>Open question: All model predict a larger flux to be seen in ESA2 than in ESA1. The continuing issue may be correctable </a:t>
            </a:r>
            <a:r>
              <a:rPr lang="en-US" sz="2000" dirty="0" smtClean="0">
                <a:solidFill>
                  <a:srgbClr val="000000"/>
                </a:solidFill>
              </a:rPr>
              <a:t>by </a:t>
            </a:r>
            <a:r>
              <a:rPr lang="en-US" sz="2000" dirty="0">
                <a:solidFill>
                  <a:srgbClr val="000000"/>
                </a:solidFill>
              </a:rPr>
              <a:t>improving the energy response functions for Hydrogen. This is planned work for the immediate future.</a:t>
            </a:r>
          </a:p>
          <a:p>
            <a:pPr>
              <a:lnSpc>
                <a:spcPct val="130000"/>
              </a:lnSpc>
            </a:pPr>
            <a:r>
              <a:rPr lang="en-US" sz="2000" dirty="0">
                <a:solidFill>
                  <a:srgbClr val="000000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0493031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3507"/>
    </mc:Choice>
    <mc:Fallback xmlns="">
      <p:transition xmlns:p14="http://schemas.microsoft.com/office/powerpoint/2010/main" spd="slow" advTm="83507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3877"/>
          </a:xfrm>
        </p:spPr>
        <p:txBody>
          <a:bodyPr>
            <a:noAutofit/>
          </a:bodyPr>
          <a:lstStyle/>
          <a:p>
            <a:r>
              <a:rPr lang="en-US" sz="2800" dirty="0">
                <a:solidFill>
                  <a:schemeClr val="bg1"/>
                </a:solidFill>
              </a:rPr>
              <a:t>Modeling the Radiation Pressure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475063" y="6591124"/>
            <a:ext cx="32765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>
                <a:solidFill>
                  <a:srgbClr val="FFFFFF"/>
                </a:solidFill>
              </a:rPr>
              <a:t>10</a:t>
            </a:r>
          </a:p>
        </p:txBody>
      </p:sp>
      <p:grpSp>
        <p:nvGrpSpPr>
          <p:cNvPr id="17" name="Group 16"/>
          <p:cNvGrpSpPr/>
          <p:nvPr/>
        </p:nvGrpSpPr>
        <p:grpSpPr>
          <a:xfrm>
            <a:off x="883286" y="1121167"/>
            <a:ext cx="7918619" cy="4167689"/>
            <a:chOff x="649564" y="1133254"/>
            <a:chExt cx="7918619" cy="4167689"/>
          </a:xfrm>
        </p:grpSpPr>
        <p:grpSp>
          <p:nvGrpSpPr>
            <p:cNvPr id="14" name="Group 13"/>
            <p:cNvGrpSpPr/>
            <p:nvPr/>
          </p:nvGrpSpPr>
          <p:grpSpPr>
            <a:xfrm>
              <a:off x="649564" y="1133254"/>
              <a:ext cx="7918619" cy="3789081"/>
              <a:chOff x="649564" y="1201093"/>
              <a:chExt cx="7918619" cy="3789081"/>
            </a:xfrm>
          </p:grpSpPr>
          <p:pic>
            <p:nvPicPr>
              <p:cNvPr id="9" name="Picture 8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649564" y="1201093"/>
                <a:ext cx="3068279" cy="3789081"/>
              </a:xfrm>
              <a:prstGeom prst="rect">
                <a:avLst/>
              </a:prstGeom>
            </p:spPr>
          </p:pic>
          <p:pic>
            <p:nvPicPr>
              <p:cNvPr id="10" name="Picture 9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5274498" y="1695606"/>
                <a:ext cx="2309626" cy="650728"/>
              </a:xfrm>
              <a:prstGeom prst="rect">
                <a:avLst/>
              </a:prstGeom>
            </p:spPr>
          </p:pic>
          <p:pic>
            <p:nvPicPr>
              <p:cNvPr id="11" name="Picture 10"/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4909083" y="2608472"/>
                <a:ext cx="3659100" cy="702814"/>
              </a:xfrm>
              <a:prstGeom prst="rect">
                <a:avLst/>
              </a:prstGeom>
            </p:spPr>
          </p:pic>
          <p:pic>
            <p:nvPicPr>
              <p:cNvPr id="12" name="Picture 11"/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5537571" y="3674166"/>
                <a:ext cx="2364482" cy="464193"/>
              </a:xfrm>
              <a:prstGeom prst="rect">
                <a:avLst/>
              </a:prstGeom>
            </p:spPr>
          </p:pic>
          <p:pic>
            <p:nvPicPr>
              <p:cNvPr id="13" name="Picture 12"/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5977381" y="4382646"/>
                <a:ext cx="1606743" cy="544977"/>
              </a:xfrm>
              <a:prstGeom prst="rect">
                <a:avLst/>
              </a:prstGeom>
            </p:spPr>
          </p:pic>
        </p:grpSp>
        <p:sp>
          <p:nvSpPr>
            <p:cNvPr id="15" name="TextBox 14"/>
            <p:cNvSpPr txBox="1"/>
            <p:nvPr/>
          </p:nvSpPr>
          <p:spPr>
            <a:xfrm>
              <a:off x="3166669" y="5023944"/>
              <a:ext cx="237090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 err="1"/>
                <a:t>Kowalska-Leszczynska</a:t>
              </a:r>
              <a:r>
                <a:rPr lang="en-US" sz="1200" dirty="0"/>
                <a:t> et al. (2018)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73951374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475063" y="6591124"/>
            <a:ext cx="32765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>
                <a:solidFill>
                  <a:srgbClr val="FFFFFF"/>
                </a:solidFill>
              </a:rPr>
              <a:t>11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77061" y="603877"/>
            <a:ext cx="3966939" cy="2975204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3877"/>
          </a:xfrm>
        </p:spPr>
        <p:txBody>
          <a:bodyPr>
            <a:noAutofit/>
          </a:bodyPr>
          <a:lstStyle/>
          <a:p>
            <a:r>
              <a:rPr lang="en-US" sz="2800" dirty="0">
                <a:solidFill>
                  <a:schemeClr val="bg1"/>
                </a:solidFill>
              </a:rPr>
              <a:t>Radiation Pressure dependence on Radial Velocity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1431" y="3560098"/>
            <a:ext cx="3913632" cy="293522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02722" y="3565756"/>
            <a:ext cx="3906090" cy="2929567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6377214" y="5270500"/>
            <a:ext cx="16237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Solar Minimum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068286" y="5270500"/>
            <a:ext cx="17580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Solar Maximum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08643" y="1093374"/>
            <a:ext cx="4968418" cy="17450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dirty="0"/>
              <a:t>To examine the effect of radial dependence of </a:t>
            </a:r>
            <a:r>
              <a:rPr lang="en-US" dirty="0" err="1"/>
              <a:t>F</a:t>
            </a:r>
            <a:r>
              <a:rPr lang="en-US" baseline="-25000" dirty="0" err="1"/>
              <a:t>rad</a:t>
            </a:r>
            <a:r>
              <a:rPr lang="en-US" dirty="0"/>
              <a:t>:</a:t>
            </a:r>
          </a:p>
          <a:p>
            <a:pPr>
              <a:lnSpc>
                <a:spcPct val="120000"/>
              </a:lnSpc>
            </a:pPr>
            <a:r>
              <a:rPr lang="en-US" dirty="0"/>
              <a:t>An individual H atom moving under </a:t>
            </a:r>
            <a:r>
              <a:rPr lang="en-US" dirty="0" err="1"/>
              <a:t>F</a:t>
            </a:r>
            <a:r>
              <a:rPr lang="en-US" baseline="-25000" dirty="0" err="1"/>
              <a:t>g</a:t>
            </a:r>
            <a:r>
              <a:rPr lang="en-US" dirty="0"/>
              <a:t> and </a:t>
            </a:r>
            <a:r>
              <a:rPr lang="en-US" dirty="0" err="1"/>
              <a:t>F</a:t>
            </a:r>
            <a:r>
              <a:rPr lang="en-US" baseline="-25000" dirty="0" err="1"/>
              <a:t>rad</a:t>
            </a:r>
            <a:r>
              <a:rPr lang="en-US" dirty="0"/>
              <a:t>,  once using 2012 (solar maximum) and once using 2017 (solar minimum) profile, trajectory and </a:t>
            </a:r>
            <a:r>
              <a:rPr lang="en-US" dirty="0" err="1"/>
              <a:t>v</a:t>
            </a:r>
            <a:r>
              <a:rPr lang="en-US" baseline="-25000" dirty="0" err="1"/>
              <a:t>r</a:t>
            </a:r>
            <a:r>
              <a:rPr lang="en-US" dirty="0"/>
              <a:t> are plotted:</a:t>
            </a:r>
          </a:p>
        </p:txBody>
      </p:sp>
    </p:spTree>
    <p:extLst>
      <p:ext uri="{BB962C8B-B14F-4D97-AF65-F5344CB8AC3E}">
        <p14:creationId xmlns:p14="http://schemas.microsoft.com/office/powerpoint/2010/main" val="383282670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3877"/>
          </a:xfrm>
        </p:spPr>
        <p:txBody>
          <a:bodyPr>
            <a:noAutofit/>
          </a:bodyPr>
          <a:lstStyle/>
          <a:p>
            <a:r>
              <a:rPr lang="en-US" sz="2800" dirty="0">
                <a:solidFill>
                  <a:schemeClr val="bg1"/>
                </a:solidFill>
              </a:rPr>
              <a:t>Radiation Pressure dependence on Radial Velocity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11394" y="603877"/>
            <a:ext cx="4132606" cy="309945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475063" y="6591124"/>
            <a:ext cx="32765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>
                <a:solidFill>
                  <a:srgbClr val="FFFFFF"/>
                </a:solidFill>
              </a:rPr>
              <a:t>12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0129" y="2906356"/>
            <a:ext cx="4803261" cy="360244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589643" y="889000"/>
            <a:ext cx="4421751" cy="22206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dirty="0"/>
              <a:t>To add the time variability: </a:t>
            </a:r>
          </a:p>
          <a:p>
            <a:pPr marL="173038" indent="-173038">
              <a:lnSpc>
                <a:spcPct val="110000"/>
              </a:lnSpc>
              <a:buFont typeface="Arial"/>
              <a:buChar char="•"/>
            </a:pPr>
            <a:r>
              <a:rPr lang="en-US" dirty="0"/>
              <a:t>we used profiles from 1998 to 2018 </a:t>
            </a:r>
          </a:p>
          <a:p>
            <a:pPr marL="173038" indent="-173038">
              <a:lnSpc>
                <a:spcPct val="110000"/>
              </a:lnSpc>
              <a:buFont typeface="Arial"/>
              <a:buChar char="•"/>
            </a:pPr>
            <a:r>
              <a:rPr lang="en-US" dirty="0"/>
              <a:t>F and </a:t>
            </a:r>
            <a:r>
              <a:rPr lang="en-US" dirty="0" err="1"/>
              <a:t>v</a:t>
            </a:r>
            <a:r>
              <a:rPr lang="en-US" baseline="-25000" dirty="0" err="1"/>
              <a:t>r</a:t>
            </a:r>
            <a:r>
              <a:rPr lang="en-US" dirty="0"/>
              <a:t> behave as in a constant radiation pressure case until close to 1 AU</a:t>
            </a:r>
          </a:p>
          <a:p>
            <a:pPr marL="173038" indent="-173038">
              <a:lnSpc>
                <a:spcPct val="110000"/>
              </a:lnSpc>
              <a:buFont typeface="Arial"/>
              <a:buChar char="•"/>
            </a:pPr>
            <a:r>
              <a:rPr lang="en-US" dirty="0"/>
              <a:t> At ~ 1 AU the the atom sees the force field in 2017 and acts as in the solar minimum case with mu &lt;1</a:t>
            </a:r>
          </a:p>
        </p:txBody>
      </p:sp>
    </p:spTree>
    <p:extLst>
      <p:ext uri="{BB962C8B-B14F-4D97-AF65-F5344CB8AC3E}">
        <p14:creationId xmlns:p14="http://schemas.microsoft.com/office/powerpoint/2010/main" val="102987616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85800"/>
            <a:ext cx="4403514" cy="377444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5660" y="604520"/>
            <a:ext cx="4498340" cy="3855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51337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50900"/>
            <a:ext cx="9144000" cy="514161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475063" y="6591124"/>
            <a:ext cx="32765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>
                <a:solidFill>
                  <a:srgbClr val="FFFFFF"/>
                </a:solidFill>
              </a:rPr>
              <a:t>13</a:t>
            </a:r>
          </a:p>
        </p:txBody>
      </p:sp>
    </p:spTree>
    <p:extLst>
      <p:ext uri="{BB962C8B-B14F-4D97-AF65-F5344CB8AC3E}">
        <p14:creationId xmlns:p14="http://schemas.microsoft.com/office/powerpoint/2010/main" val="336059098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13440"/>
          </a:xfrm>
        </p:spPr>
        <p:txBody>
          <a:bodyPr>
            <a:normAutofit fontScale="90000"/>
          </a:bodyPr>
          <a:lstStyle/>
          <a:p>
            <a:endParaRPr lang="en-US"/>
          </a:p>
        </p:txBody>
      </p:sp>
      <p:grpSp>
        <p:nvGrpSpPr>
          <p:cNvPr id="6" name="Group 5"/>
          <p:cNvGrpSpPr/>
          <p:nvPr/>
        </p:nvGrpSpPr>
        <p:grpSpPr>
          <a:xfrm>
            <a:off x="238401" y="681296"/>
            <a:ext cx="5584730" cy="1754327"/>
            <a:chOff x="575348" y="1558460"/>
            <a:chExt cx="5584730" cy="1754327"/>
          </a:xfrm>
        </p:grpSpPr>
        <p:sp>
          <p:nvSpPr>
            <p:cNvPr id="4" name="Rectangle 3"/>
            <p:cNvSpPr/>
            <p:nvPr/>
          </p:nvSpPr>
          <p:spPr>
            <a:xfrm>
              <a:off x="575348" y="1558460"/>
              <a:ext cx="5584730" cy="175432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en-US" dirty="0">
                  <a:solidFill>
                    <a:srgbClr val="000000"/>
                  </a:solidFill>
                </a:rPr>
                <a:t>ISH parameters (Bzowski et al.):</a:t>
              </a:r>
              <a:r>
                <a:rPr lang="en-US" dirty="0"/>
                <a:t/>
              </a:r>
              <a:br>
                <a:rPr lang="en-US" dirty="0"/>
              </a:br>
              <a:r>
                <a:rPr lang="en-US" dirty="0" err="1"/>
                <a:t>n</a:t>
              </a:r>
              <a:r>
                <a:rPr lang="en-US" baseline="-25000" dirty="0" err="1"/>
                <a:t>pri</a:t>
              </a:r>
              <a:r>
                <a:rPr lang="en-US" dirty="0"/>
                <a:t> =  0.030 cm</a:t>
              </a:r>
              <a:r>
                <a:rPr lang="en-US" baseline="30000" dirty="0"/>
                <a:t>-3</a:t>
              </a:r>
              <a:r>
                <a:rPr lang="en-US" dirty="0"/>
                <a:t/>
              </a:r>
              <a:br>
                <a:rPr lang="en-US" dirty="0"/>
              </a:br>
              <a:r>
                <a:rPr lang="en-US" dirty="0" err="1"/>
                <a:t>T</a:t>
              </a:r>
              <a:r>
                <a:rPr lang="en-US" baseline="-25000" dirty="0" err="1"/>
                <a:t>pri</a:t>
              </a:r>
              <a:r>
                <a:rPr lang="en-US" dirty="0"/>
                <a:t> =  7443 K</a:t>
              </a:r>
              <a:br>
                <a:rPr lang="en-US" dirty="0"/>
              </a:br>
              <a:r>
                <a:rPr lang="en-US" dirty="0" err="1"/>
                <a:t>v</a:t>
              </a:r>
              <a:r>
                <a:rPr lang="en-US" baseline="-25000" dirty="0" err="1"/>
                <a:t>pri</a:t>
              </a:r>
              <a:r>
                <a:rPr lang="en-US" dirty="0"/>
                <a:t> =  25.784 km/s</a:t>
              </a:r>
              <a:br>
                <a:rPr lang="en-US" dirty="0"/>
              </a:br>
              <a:r>
                <a:rPr lang="en-US" dirty="0" err="1"/>
                <a:t>λ</a:t>
              </a:r>
              <a:r>
                <a:rPr lang="en-US" baseline="-25000" dirty="0" err="1"/>
                <a:t>pri</a:t>
              </a:r>
              <a:r>
                <a:rPr lang="en-US" dirty="0"/>
                <a:t> =  255.745 </a:t>
              </a:r>
              <a:r>
                <a:rPr lang="en-US" dirty="0" err="1"/>
                <a:t>deg</a:t>
              </a:r>
              <a:r>
                <a:rPr lang="en-US" dirty="0"/>
                <a:t/>
              </a:r>
              <a:br>
                <a:rPr lang="en-US" dirty="0"/>
              </a:br>
              <a:r>
                <a:rPr lang="en-US" dirty="0" err="1"/>
                <a:t>ϕ</a:t>
              </a:r>
              <a:r>
                <a:rPr lang="en-US" baseline="-25000" dirty="0" err="1"/>
                <a:t>pri</a:t>
              </a:r>
              <a:r>
                <a:rPr lang="en-US" dirty="0"/>
                <a:t>=  5.169 </a:t>
              </a:r>
              <a:r>
                <a:rPr lang="en-US" dirty="0" err="1"/>
                <a:t>deg</a:t>
              </a:r>
              <a:endParaRPr lang="en-US" dirty="0">
                <a:solidFill>
                  <a:srgbClr val="000000"/>
                </a:solidFill>
              </a:endParaRP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3032520" y="1835459"/>
              <a:ext cx="2291273" cy="14773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err="1"/>
                <a:t>n</a:t>
              </a:r>
              <a:r>
                <a:rPr lang="en-US" baseline="-25000" dirty="0" err="1"/>
                <a:t>sec</a:t>
              </a:r>
              <a:r>
                <a:rPr lang="en-US" dirty="0"/>
                <a:t> =   0.054 cm</a:t>
              </a:r>
              <a:r>
                <a:rPr lang="en-US" baseline="30000" dirty="0"/>
                <a:t>-3</a:t>
              </a:r>
              <a:r>
                <a:rPr lang="en-US" dirty="0"/>
                <a:t/>
              </a:r>
              <a:br>
                <a:rPr lang="en-US" dirty="0"/>
              </a:br>
              <a:r>
                <a:rPr lang="en-US" dirty="0" err="1"/>
                <a:t>T</a:t>
              </a:r>
              <a:r>
                <a:rPr lang="en-US" baseline="-25000" dirty="0" err="1"/>
                <a:t>sec</a:t>
              </a:r>
              <a:r>
                <a:rPr lang="en-US" dirty="0"/>
                <a:t> =  16300 K</a:t>
              </a:r>
              <a:br>
                <a:rPr lang="en-US" dirty="0"/>
              </a:br>
              <a:r>
                <a:rPr lang="en-US" dirty="0" err="1"/>
                <a:t>v</a:t>
              </a:r>
              <a:r>
                <a:rPr lang="en-US" baseline="-25000" dirty="0" err="1"/>
                <a:t>sec</a:t>
              </a:r>
              <a:r>
                <a:rPr lang="en-US" dirty="0"/>
                <a:t> =  18.744 km/s</a:t>
              </a:r>
              <a:br>
                <a:rPr lang="en-US" dirty="0"/>
              </a:br>
              <a:r>
                <a:rPr lang="en-US" dirty="0" err="1"/>
                <a:t>λ</a:t>
              </a:r>
              <a:r>
                <a:rPr lang="en-US" baseline="-25000" dirty="0" err="1"/>
                <a:t>sec</a:t>
              </a:r>
              <a:r>
                <a:rPr lang="en-US" dirty="0"/>
                <a:t> =  251.57 </a:t>
              </a:r>
              <a:r>
                <a:rPr lang="en-US" dirty="0" err="1"/>
                <a:t>deg</a:t>
              </a:r>
              <a:r>
                <a:rPr lang="en-US" dirty="0"/>
                <a:t/>
              </a:r>
              <a:br>
                <a:rPr lang="en-US" dirty="0"/>
              </a:br>
              <a:r>
                <a:rPr lang="en-US" dirty="0" err="1"/>
                <a:t>ϕ</a:t>
              </a:r>
              <a:r>
                <a:rPr lang="en-US" baseline="-25000" dirty="0" err="1"/>
                <a:t>sec</a:t>
              </a:r>
              <a:r>
                <a:rPr lang="en-US" dirty="0"/>
                <a:t> =  11.95 </a:t>
              </a:r>
              <a:r>
                <a:rPr lang="en-US" dirty="0" err="1"/>
                <a:t>deg</a:t>
              </a:r>
              <a:endParaRPr lang="en-US" dirty="0">
                <a:solidFill>
                  <a:srgbClr val="000000"/>
                </a:solidFill>
              </a:endParaRPr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4475063" y="6591124"/>
            <a:ext cx="33855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>
                <a:solidFill>
                  <a:srgbClr val="FFFFFF"/>
                </a:solidFill>
              </a:rPr>
              <a:t>14</a:t>
            </a:r>
          </a:p>
        </p:txBody>
      </p:sp>
    </p:spTree>
    <p:extLst>
      <p:ext uri="{BB962C8B-B14F-4D97-AF65-F5344CB8AC3E}">
        <p14:creationId xmlns:p14="http://schemas.microsoft.com/office/powerpoint/2010/main" val="412260286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457200" y="3098800"/>
            <a:ext cx="2540000" cy="2862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1) </a:t>
            </a:r>
            <a:r>
              <a:rPr lang="en-US" dirty="0"/>
              <a:t>[Bzowski et al., A&amp;A 326, </a:t>
            </a:r>
            <a:r>
              <a:rPr lang="en-US" b="1" dirty="0"/>
              <a:t>497</a:t>
            </a:r>
            <a:r>
              <a:rPr lang="en-US" dirty="0"/>
              <a:t>, 396,1997] </a:t>
            </a:r>
            <a:endParaRPr lang="en-US" dirty="0" smtClean="0"/>
          </a:p>
          <a:p>
            <a:r>
              <a:rPr lang="en-US" dirty="0" smtClean="0"/>
              <a:t> </a:t>
            </a:r>
            <a:r>
              <a:rPr lang="en-US" dirty="0"/>
              <a:t>(2) due to the fact that the slowest H atoms are not able to reach 1 AU since the overcompensating radiation pressure diverts them out earlier.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33846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/>
          <p:cNvSpPr txBox="1"/>
          <p:nvPr/>
        </p:nvSpPr>
        <p:spPr>
          <a:xfrm>
            <a:off x="-14380" y="60480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700" dirty="0">
                <a:solidFill>
                  <a:srgbClr val="FFFFFF"/>
                </a:solidFill>
                <a:latin typeface="+mj-lt"/>
              </a:rPr>
              <a:t>Interstellar Hydrogen (ISH) Trajectory </a:t>
            </a:r>
            <a:r>
              <a:rPr lang="mr-IN" sz="2700" dirty="0">
                <a:solidFill>
                  <a:srgbClr val="FFFFFF"/>
                </a:solidFill>
                <a:latin typeface="+mj-lt"/>
              </a:rPr>
              <a:t>–</a:t>
            </a:r>
            <a:r>
              <a:rPr lang="en-US" sz="2700" dirty="0">
                <a:solidFill>
                  <a:srgbClr val="FFFFFF"/>
                </a:solidFill>
                <a:latin typeface="+mj-lt"/>
              </a:rPr>
              <a:t> Early Observations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475063" y="6591124"/>
            <a:ext cx="25616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>
                <a:solidFill>
                  <a:srgbClr val="FFFFFF"/>
                </a:solidFill>
              </a:rPr>
              <a:t>2</a:t>
            </a:r>
          </a:p>
        </p:txBody>
      </p:sp>
      <p:grpSp>
        <p:nvGrpSpPr>
          <p:cNvPr id="5" name="Group 4"/>
          <p:cNvGrpSpPr/>
          <p:nvPr/>
        </p:nvGrpSpPr>
        <p:grpSpPr>
          <a:xfrm>
            <a:off x="3152800" y="684930"/>
            <a:ext cx="5991200" cy="5718735"/>
            <a:chOff x="3152800" y="684930"/>
            <a:chExt cx="5991200" cy="5718735"/>
          </a:xfrm>
        </p:grpSpPr>
        <p:grpSp>
          <p:nvGrpSpPr>
            <p:cNvPr id="2" name="Group 1"/>
            <p:cNvGrpSpPr/>
            <p:nvPr/>
          </p:nvGrpSpPr>
          <p:grpSpPr>
            <a:xfrm>
              <a:off x="3152800" y="684930"/>
              <a:ext cx="5991200" cy="5718735"/>
              <a:chOff x="3152800" y="684930"/>
              <a:chExt cx="5991200" cy="5718735"/>
            </a:xfrm>
          </p:grpSpPr>
          <p:pic>
            <p:nvPicPr>
              <p:cNvPr id="16" name="Picture 15">
                <a:extLst>
                  <a:ext uri="{FF2B5EF4-FFF2-40B4-BE49-F238E27FC236}">
                    <a16:creationId xmlns="" xmlns:a16="http://schemas.microsoft.com/office/drawing/2014/main" id="{D9B99151-8BB7-1048-AAB5-082EFED14A2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4337314" y="684930"/>
                <a:ext cx="4679271" cy="4779963"/>
              </a:xfrm>
              <a:prstGeom prst="rect">
                <a:avLst/>
              </a:prstGeom>
            </p:spPr>
          </p:pic>
          <p:grpSp>
            <p:nvGrpSpPr>
              <p:cNvPr id="29" name="Group 28"/>
              <p:cNvGrpSpPr/>
              <p:nvPr/>
            </p:nvGrpSpPr>
            <p:grpSpPr>
              <a:xfrm>
                <a:off x="3152800" y="5392623"/>
                <a:ext cx="5991200" cy="1011042"/>
                <a:chOff x="2580013" y="4330460"/>
                <a:chExt cx="5991200" cy="1011042"/>
              </a:xfrm>
            </p:grpSpPr>
            <p:sp>
              <p:nvSpPr>
                <p:cNvPr id="13" name="TextBox 12"/>
                <p:cNvSpPr txBox="1"/>
                <p:nvPr/>
              </p:nvSpPr>
              <p:spPr>
                <a:xfrm>
                  <a:off x="2580013" y="4633616"/>
                  <a:ext cx="5991200" cy="70788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117475" indent="-117475">
                    <a:buFont typeface="Arial"/>
                    <a:buChar char="•"/>
                  </a:pPr>
                  <a:r>
                    <a:rPr lang="en-US" sz="2000" dirty="0"/>
                    <a:t>Signal drops off in 2012 to near background levels</a:t>
                  </a:r>
                </a:p>
                <a:p>
                  <a:pPr marL="117475" indent="-117475">
                    <a:buFont typeface="Arial"/>
                    <a:buChar char="•"/>
                  </a:pPr>
                  <a:r>
                    <a:rPr lang="en-US" sz="2000" dirty="0"/>
                    <a:t>H Peak moves to larger Longitude with Solar Activity</a:t>
                  </a:r>
                </a:p>
              </p:txBody>
            </p:sp>
            <p:sp>
              <p:nvSpPr>
                <p:cNvPr id="28" name="TextBox 27"/>
                <p:cNvSpPr txBox="1"/>
                <p:nvPr/>
              </p:nvSpPr>
              <p:spPr>
                <a:xfrm>
                  <a:off x="6665209" y="4330460"/>
                  <a:ext cx="1778589" cy="3385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600" dirty="0"/>
                    <a:t>Saul et al. (2013) </a:t>
                  </a:r>
                </a:p>
              </p:txBody>
            </p:sp>
          </p:grpSp>
          <p:cxnSp>
            <p:nvCxnSpPr>
              <p:cNvPr id="11" name="Straight Arrow Connector 10">
                <a:extLst>
                  <a:ext uri="{FF2B5EF4-FFF2-40B4-BE49-F238E27FC236}">
                    <a16:creationId xmlns="" xmlns:a16="http://schemas.microsoft.com/office/drawing/2014/main" id="{56A2C616-D1F3-3E46-9CB3-47EFF6C50C29}"/>
                  </a:ext>
                </a:extLst>
              </p:cNvPr>
              <p:cNvCxnSpPr/>
              <p:nvPr/>
            </p:nvCxnSpPr>
            <p:spPr>
              <a:xfrm>
                <a:off x="7630886" y="3481568"/>
                <a:ext cx="0" cy="1112203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Straight Arrow Connector 29">
                <a:extLst>
                  <a:ext uri="{FF2B5EF4-FFF2-40B4-BE49-F238E27FC236}">
                    <a16:creationId xmlns="" xmlns:a16="http://schemas.microsoft.com/office/drawing/2014/main" id="{3950EBBD-2876-1047-BE3A-D10CF9D3A05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489371" y="941084"/>
                <a:ext cx="0" cy="530833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Straight Arrow Connector 16">
                <a:extLst>
                  <a:ext uri="{FF2B5EF4-FFF2-40B4-BE49-F238E27FC236}">
                    <a16:creationId xmlns="" xmlns:a16="http://schemas.microsoft.com/office/drawing/2014/main" id="{3950EBBD-2876-1047-BE3A-D10CF9D3A05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329114" y="915816"/>
                <a:ext cx="0" cy="530833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Straight Arrow Connector 20">
                <a:extLst>
                  <a:ext uri="{FF2B5EF4-FFF2-40B4-BE49-F238E27FC236}">
                    <a16:creationId xmlns="" xmlns:a16="http://schemas.microsoft.com/office/drawing/2014/main" id="{3950EBBD-2876-1047-BE3A-D10CF9D3A05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404939" y="3350250"/>
                <a:ext cx="0" cy="530833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" name="TextBox 2">
              <a:extLst>
                <a:ext uri="{FF2B5EF4-FFF2-40B4-BE49-F238E27FC236}">
                  <a16:creationId xmlns="" xmlns:a16="http://schemas.microsoft.com/office/drawing/2014/main" id="{D02CEA8A-5F4F-C74E-8B27-338D57B265FE}"/>
                </a:ext>
              </a:extLst>
            </p:cNvPr>
            <p:cNvSpPr txBox="1"/>
            <p:nvPr/>
          </p:nvSpPr>
          <p:spPr>
            <a:xfrm>
              <a:off x="5820000" y="941084"/>
              <a:ext cx="65274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2009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="" xmlns:a16="http://schemas.microsoft.com/office/drawing/2014/main" id="{C7F5F7E1-08B2-784F-AFF8-CF156619B41F}"/>
                </a:ext>
              </a:extLst>
            </p:cNvPr>
            <p:cNvSpPr txBox="1"/>
            <p:nvPr/>
          </p:nvSpPr>
          <p:spPr>
            <a:xfrm>
              <a:off x="8095115" y="915816"/>
              <a:ext cx="65274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2010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="" xmlns:a16="http://schemas.microsoft.com/office/drawing/2014/main" id="{947471D4-8461-BB4B-A0B6-A58878E40BCA}"/>
                </a:ext>
              </a:extLst>
            </p:cNvPr>
            <p:cNvSpPr txBox="1"/>
            <p:nvPr/>
          </p:nvSpPr>
          <p:spPr>
            <a:xfrm>
              <a:off x="5907086" y="3281513"/>
              <a:ext cx="65274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2011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="" xmlns:a16="http://schemas.microsoft.com/office/drawing/2014/main" id="{50BEC1E3-A9B8-1A4E-810A-655113B68DFD}"/>
                </a:ext>
              </a:extLst>
            </p:cNvPr>
            <p:cNvSpPr txBox="1"/>
            <p:nvPr/>
          </p:nvSpPr>
          <p:spPr>
            <a:xfrm>
              <a:off x="8095114" y="3281513"/>
              <a:ext cx="65274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2012</a:t>
              </a:r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-14380" y="763455"/>
            <a:ext cx="4824220" cy="4748844"/>
            <a:chOff x="-14380" y="763455"/>
            <a:chExt cx="4824220" cy="4748844"/>
          </a:xfrm>
        </p:grpSpPr>
        <p:pic>
          <p:nvPicPr>
            <p:cNvPr id="14" name="Picture 13">
              <a:extLst>
                <a:ext uri="{FF2B5EF4-FFF2-40B4-BE49-F238E27FC236}">
                  <a16:creationId xmlns="" xmlns:a16="http://schemas.microsoft.com/office/drawing/2014/main" id="{F971263C-EB13-8D4C-A277-16D0547B884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67647" y="763455"/>
              <a:ext cx="4117067" cy="2737871"/>
            </a:xfrm>
            <a:prstGeom prst="rect">
              <a:avLst/>
            </a:prstGeom>
          </p:spPr>
        </p:pic>
        <p:sp>
          <p:nvSpPr>
            <p:cNvPr id="10" name="TextBox 9"/>
            <p:cNvSpPr txBox="1"/>
            <p:nvPr/>
          </p:nvSpPr>
          <p:spPr>
            <a:xfrm>
              <a:off x="875555" y="3481568"/>
              <a:ext cx="3044349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/>
                <a:t>Adapted from Möbius et al. (2012) 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="" xmlns:a16="http://schemas.microsoft.com/office/drawing/2014/main" id="{DCF9AD9C-FE57-C046-88B5-8F01C57AB940}"/>
                </a:ext>
              </a:extLst>
            </p:cNvPr>
            <p:cNvSpPr txBox="1"/>
            <p:nvPr/>
          </p:nvSpPr>
          <p:spPr>
            <a:xfrm>
              <a:off x="-14380" y="3881083"/>
              <a:ext cx="4824220" cy="16312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12713" indent="-112713">
                <a:buFont typeface="Wingdings" charset="2"/>
                <a:buChar char="§"/>
              </a:pPr>
              <a:r>
                <a:rPr lang="en-US" sz="2000" dirty="0"/>
                <a:t> IS Neutrals have the same bulk speed</a:t>
              </a:r>
              <a:endParaRPr lang="ar-IQ" sz="2000" dirty="0"/>
            </a:p>
            <a:p>
              <a:pPr marL="112713" indent="-112713">
                <a:buFont typeface="Wingdings" charset="2"/>
                <a:buChar char="§"/>
              </a:pPr>
              <a:r>
                <a:rPr lang="en-US" sz="2000" dirty="0"/>
                <a:t> Their energy scales with their mass </a:t>
              </a:r>
            </a:p>
            <a:p>
              <a:pPr marL="112713" indent="-112713">
                <a:buFont typeface="Wingdings" charset="2"/>
                <a:buChar char="§"/>
              </a:pPr>
              <a:r>
                <a:rPr lang="en-US" sz="2000" dirty="0"/>
                <a:t> Bent toward the Sun</a:t>
              </a:r>
            </a:p>
            <a:p>
              <a:pPr marL="112713" indent="-112713">
                <a:buFont typeface="Courier New"/>
                <a:buChar char="o"/>
              </a:pPr>
              <a:r>
                <a:rPr lang="en-US" sz="2000" dirty="0"/>
                <a:t> H atoms slower due to radiation pressure</a:t>
              </a:r>
            </a:p>
            <a:p>
              <a:pPr marL="112713" indent="-112713">
                <a:buFont typeface="Courier New"/>
                <a:buChar char="o"/>
              </a:pPr>
              <a:r>
                <a:rPr lang="en-US" sz="2000" dirty="0"/>
                <a:t> H atoms might be diverted outward</a:t>
              </a: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39886324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1271"/>
    </mc:Choice>
    <mc:Fallback xmlns="">
      <p:transition xmlns:p14="http://schemas.microsoft.com/office/powerpoint/2010/main" spd="slow" advTm="111271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276469" y="890531"/>
            <a:ext cx="4026135" cy="5517448"/>
            <a:chOff x="2972043" y="2395008"/>
            <a:chExt cx="4026135" cy="5517448"/>
          </a:xfrm>
        </p:grpSpPr>
        <p:grpSp>
          <p:nvGrpSpPr>
            <p:cNvPr id="5" name="Group 4"/>
            <p:cNvGrpSpPr/>
            <p:nvPr/>
          </p:nvGrpSpPr>
          <p:grpSpPr>
            <a:xfrm>
              <a:off x="2972043" y="2395008"/>
              <a:ext cx="4026135" cy="5517448"/>
              <a:chOff x="5103485" y="3726980"/>
              <a:chExt cx="4026135" cy="5517448"/>
            </a:xfrm>
          </p:grpSpPr>
          <p:grpSp>
            <p:nvGrpSpPr>
              <p:cNvPr id="7" name="Group 6"/>
              <p:cNvGrpSpPr/>
              <p:nvPr/>
            </p:nvGrpSpPr>
            <p:grpSpPr>
              <a:xfrm>
                <a:off x="5105581" y="3924226"/>
                <a:ext cx="4024039" cy="5320202"/>
                <a:chOff x="5932104" y="1014142"/>
                <a:chExt cx="4024039" cy="5320202"/>
              </a:xfrm>
            </p:grpSpPr>
            <p:sp>
              <p:nvSpPr>
                <p:cNvPr id="9" name="TextBox 8"/>
                <p:cNvSpPr txBox="1"/>
                <p:nvPr/>
              </p:nvSpPr>
              <p:spPr>
                <a:xfrm>
                  <a:off x="9049125" y="1014142"/>
                  <a:ext cx="907018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dirty="0">
                      <a:solidFill>
                        <a:srgbClr val="0000FF"/>
                      </a:solidFill>
                    </a:rPr>
                    <a:t>ESA1</a:t>
                  </a:r>
                </a:p>
              </p:txBody>
            </p:sp>
            <p:sp>
              <p:nvSpPr>
                <p:cNvPr id="10" name="TextBox 9"/>
                <p:cNvSpPr txBox="1"/>
                <p:nvPr/>
              </p:nvSpPr>
              <p:spPr>
                <a:xfrm>
                  <a:off x="9049125" y="2257687"/>
                  <a:ext cx="907018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dirty="0">
                      <a:solidFill>
                        <a:srgbClr val="0000FF"/>
                      </a:solidFill>
                    </a:rPr>
                    <a:t>ESA3</a:t>
                  </a:r>
                </a:p>
              </p:txBody>
            </p:sp>
            <p:sp>
              <p:nvSpPr>
                <p:cNvPr id="11" name="TextBox 10"/>
                <p:cNvSpPr txBox="1"/>
                <p:nvPr/>
              </p:nvSpPr>
              <p:spPr>
                <a:xfrm>
                  <a:off x="5932104" y="3749021"/>
                  <a:ext cx="3572626" cy="258532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112713" indent="-112713">
                    <a:buFont typeface="Arial"/>
                    <a:buChar char="•"/>
                  </a:pPr>
                  <a:r>
                    <a:rPr lang="en-US" dirty="0"/>
                    <a:t>Count rate in ESA 3 (</a:t>
                  </a:r>
                  <a:r>
                    <a:rPr lang="en-US" dirty="0" smtClean="0"/>
                    <a:t>ISN </a:t>
                  </a:r>
                  <a:r>
                    <a:rPr lang="en-US" dirty="0"/>
                    <a:t>He) peaks in orbit 64</a:t>
                  </a:r>
                </a:p>
                <a:p>
                  <a:pPr marL="112713" indent="-112713">
                    <a:buFont typeface="Arial"/>
                    <a:buChar char="•"/>
                  </a:pPr>
                  <a:r>
                    <a:rPr lang="en-US" dirty="0"/>
                    <a:t>Count rate in ESA 1 (</a:t>
                  </a:r>
                  <a:r>
                    <a:rPr lang="en-US" dirty="0" smtClean="0"/>
                    <a:t>ISN </a:t>
                  </a:r>
                  <a:r>
                    <a:rPr lang="en-US" dirty="0"/>
                    <a:t>H and He) is broader</a:t>
                  </a:r>
                </a:p>
                <a:p>
                  <a:pPr marL="112713" indent="-112713">
                    <a:buFont typeface="Arial"/>
                    <a:buChar char="•"/>
                  </a:pPr>
                  <a:r>
                    <a:rPr lang="en-US" dirty="0" smtClean="0"/>
                    <a:t>ISN </a:t>
                  </a:r>
                  <a:r>
                    <a:rPr lang="en-US" dirty="0"/>
                    <a:t>H peak occurs in orbit 72 </a:t>
                  </a:r>
                </a:p>
                <a:p>
                  <a:pPr marL="112713" indent="-112713">
                    <a:buFont typeface="Arial"/>
                    <a:buChar char="•"/>
                  </a:pPr>
                  <a:r>
                    <a:rPr lang="en-US" dirty="0" smtClean="0">
                      <a:highlight>
                        <a:srgbClr val="FFFF00"/>
                      </a:highlight>
                    </a:rPr>
                    <a:t>Schwadron et all </a:t>
                  </a:r>
                  <a:r>
                    <a:rPr lang="en-US" dirty="0" smtClean="0">
                      <a:highlight>
                        <a:srgbClr val="FFFF00"/>
                      </a:highlight>
                    </a:rPr>
                    <a:t>performed </a:t>
                  </a:r>
                  <a:r>
                    <a:rPr lang="en-US" dirty="0" smtClean="0">
                      <a:highlight>
                        <a:srgbClr val="FFFF00"/>
                      </a:highlight>
                    </a:rPr>
                    <a:t>a chi-square analysis </a:t>
                  </a:r>
                  <a:r>
                    <a:rPr lang="en-US" dirty="0" smtClean="0"/>
                    <a:t>to </a:t>
                  </a:r>
                  <a:r>
                    <a:rPr lang="en-US" dirty="0"/>
                    <a:t>find the solar radiation pressure and </a:t>
                  </a:r>
                  <a:r>
                    <a:rPr lang="en-US" dirty="0" smtClean="0"/>
                    <a:t>ISN H </a:t>
                  </a:r>
                  <a:r>
                    <a:rPr lang="en-US" dirty="0"/>
                    <a:t>parameters.</a:t>
                  </a:r>
                </a:p>
              </p:txBody>
            </p:sp>
          </p:grpSp>
          <p:pic>
            <p:nvPicPr>
              <p:cNvPr id="8" name="Picture 7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5103485" y="3726980"/>
                <a:ext cx="3221137" cy="2599169"/>
              </a:xfrm>
              <a:prstGeom prst="rect">
                <a:avLst/>
              </a:prstGeom>
            </p:spPr>
          </p:pic>
        </p:grpSp>
        <p:sp>
          <p:nvSpPr>
            <p:cNvPr id="6" name="TextBox 5"/>
            <p:cNvSpPr txBox="1"/>
            <p:nvPr/>
          </p:nvSpPr>
          <p:spPr>
            <a:xfrm>
              <a:off x="4376572" y="4924538"/>
              <a:ext cx="192353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/>
                <a:t>Schwadron et al. (2013) </a:t>
              </a:r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4096655" y="798138"/>
            <a:ext cx="4642976" cy="5494378"/>
            <a:chOff x="4096655" y="798138"/>
            <a:chExt cx="4642976" cy="5494378"/>
          </a:xfrm>
        </p:grpSpPr>
        <p:grpSp>
          <p:nvGrpSpPr>
            <p:cNvPr id="12" name="Group 11"/>
            <p:cNvGrpSpPr/>
            <p:nvPr/>
          </p:nvGrpSpPr>
          <p:grpSpPr>
            <a:xfrm>
              <a:off x="4096655" y="798138"/>
              <a:ext cx="4642976" cy="5494378"/>
              <a:chOff x="4907088" y="853992"/>
              <a:chExt cx="4642976" cy="5494378"/>
            </a:xfrm>
          </p:grpSpPr>
          <p:pic>
            <p:nvPicPr>
              <p:cNvPr id="13" name="Picture 12"/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7404242" y="3047156"/>
                <a:ext cx="2145822" cy="2031683"/>
              </a:xfrm>
              <a:prstGeom prst="rect">
                <a:avLst/>
              </a:prstGeom>
            </p:spPr>
          </p:pic>
          <p:sp>
            <p:nvSpPr>
              <p:cNvPr id="14" name="TextBox 13"/>
              <p:cNvSpPr txBox="1"/>
              <p:nvPr/>
            </p:nvSpPr>
            <p:spPr>
              <a:xfrm>
                <a:off x="7664833" y="5271152"/>
                <a:ext cx="1785259" cy="107721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 dirty="0"/>
                  <a:t>μ</a:t>
                </a:r>
                <a:r>
                  <a:rPr lang="en-US" sz="1600" baseline="-25000" dirty="0"/>
                  <a:t>0</a:t>
                </a:r>
                <a:r>
                  <a:rPr lang="en-US" sz="1600" dirty="0"/>
                  <a:t> = 1.26</a:t>
                </a:r>
                <a:endParaRPr lang="ar-IQ" sz="1600" dirty="0"/>
              </a:p>
              <a:p>
                <a:r>
                  <a:rPr lang="mr-IN" sz="1600" dirty="0"/>
                  <a:t>β = 3.7x10</a:t>
                </a:r>
                <a:r>
                  <a:rPr lang="mr-IN" sz="1600" baseline="30000" dirty="0"/>
                  <a:t>-7</a:t>
                </a:r>
                <a:r>
                  <a:rPr lang="mr-IN" sz="1600" dirty="0"/>
                  <a:t> s</a:t>
                </a:r>
                <a:r>
                  <a:rPr lang="mr-IN" sz="1600" baseline="30000" dirty="0"/>
                  <a:t>-1</a:t>
                </a:r>
                <a:endParaRPr lang="en-US" sz="1600" baseline="30000" dirty="0"/>
              </a:p>
              <a:p>
                <a:r>
                  <a:rPr lang="en-US" sz="1600" dirty="0" err="1"/>
                  <a:t>γ</a:t>
                </a:r>
                <a:r>
                  <a:rPr lang="en-US" sz="1600" dirty="0"/>
                  <a:t> = 3.5</a:t>
                </a:r>
                <a:endParaRPr lang="ar-IQ" sz="1600" dirty="0"/>
              </a:p>
              <a:p>
                <a:r>
                  <a:rPr lang="mr-IN" sz="1600" dirty="0"/>
                  <a:t>χ</a:t>
                </a:r>
                <a:r>
                  <a:rPr lang="mr-IN" sz="1600" baseline="30000" dirty="0"/>
                  <a:t>2</a:t>
                </a:r>
                <a:r>
                  <a:rPr lang="mr-IN" sz="1600" dirty="0"/>
                  <a:t> = </a:t>
                </a:r>
                <a:r>
                  <a:rPr lang="en-US" sz="1600" dirty="0"/>
                  <a:t>6.82</a:t>
                </a:r>
              </a:p>
            </p:txBody>
          </p:sp>
          <p:pic>
            <p:nvPicPr>
              <p:cNvPr id="15" name="Picture 14"/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7312704" y="853992"/>
                <a:ext cx="2237360" cy="1902516"/>
              </a:xfrm>
              <a:prstGeom prst="rect">
                <a:avLst/>
              </a:prstGeom>
            </p:spPr>
          </p:pic>
          <p:pic>
            <p:nvPicPr>
              <p:cNvPr id="16" name="Picture 15"/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4907088" y="946385"/>
                <a:ext cx="2405615" cy="1738274"/>
              </a:xfrm>
              <a:prstGeom prst="rect">
                <a:avLst/>
              </a:prstGeom>
            </p:spPr>
          </p:pic>
        </p:grpSp>
        <p:sp>
          <p:nvSpPr>
            <p:cNvPr id="18" name="TextBox 17"/>
            <p:cNvSpPr txBox="1"/>
            <p:nvPr/>
          </p:nvSpPr>
          <p:spPr>
            <a:xfrm>
              <a:off x="4096655" y="2876196"/>
              <a:ext cx="2655908" cy="34163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Katushkina et al. (2015)</a:t>
              </a:r>
              <a:r>
                <a:rPr lang="ar-IQ" dirty="0"/>
                <a:t>:</a:t>
              </a:r>
              <a:r>
                <a:rPr lang="en-US" dirty="0"/>
                <a:t> </a:t>
              </a:r>
              <a:endParaRPr lang="ar-IQ" dirty="0"/>
            </a:p>
            <a:p>
              <a:pPr marL="112713" indent="-112713">
                <a:buFont typeface="Arial"/>
                <a:buChar char="•"/>
              </a:pPr>
              <a:r>
                <a:rPr lang="en-US" dirty="0"/>
                <a:t>Used global self-consistent kinetic-MHD model of the heliospheric interface.</a:t>
              </a:r>
              <a:endParaRPr lang="ar-IQ" dirty="0"/>
            </a:p>
            <a:p>
              <a:pPr marL="112713" indent="-112713">
                <a:buFont typeface="Arial"/>
                <a:buChar char="•"/>
              </a:pPr>
              <a:r>
                <a:rPr lang="en-US" dirty="0"/>
                <a:t>Found parameters of the primary and secondary particles at 90 AU.</a:t>
              </a:r>
              <a:endParaRPr lang="ar-IQ" dirty="0"/>
            </a:p>
            <a:p>
              <a:pPr marL="112713" indent="-112713">
                <a:buFont typeface="Arial"/>
                <a:buChar char="•"/>
              </a:pPr>
              <a:r>
                <a:rPr lang="en-US" dirty="0"/>
                <a:t>Used their model inside 90 AU, separately for primary and secondary particles.</a:t>
              </a:r>
            </a:p>
          </p:txBody>
        </p:sp>
      </p:grpSp>
      <p:sp>
        <p:nvSpPr>
          <p:cNvPr id="20" name="TextBox 19"/>
          <p:cNvSpPr txBox="1"/>
          <p:nvPr/>
        </p:nvSpPr>
        <p:spPr>
          <a:xfrm>
            <a:off x="-14380" y="60480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700" dirty="0">
                <a:solidFill>
                  <a:srgbClr val="FFFFFF"/>
                </a:solidFill>
                <a:latin typeface="+mj-lt"/>
              </a:rPr>
              <a:t>ISH Parameters Based on Early Observations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475063" y="6591124"/>
            <a:ext cx="25616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>
                <a:solidFill>
                  <a:srgbClr val="FFFFFF"/>
                </a:solidFill>
              </a:rPr>
              <a:t>3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924155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6694"/>
    </mc:Choice>
    <mc:Fallback xmlns="">
      <p:transition xmlns:p14="http://schemas.microsoft.com/office/powerpoint/2010/main" spd="slow" advTm="126694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3001"/>
          </a:xfrm>
        </p:spPr>
        <p:txBody>
          <a:bodyPr>
            <a:noAutofit/>
          </a:bodyPr>
          <a:lstStyle/>
          <a:p>
            <a:r>
              <a:rPr lang="en-US" sz="3000" dirty="0" err="1">
                <a:solidFill>
                  <a:srgbClr val="FFFFFF"/>
                </a:solidFill>
              </a:rPr>
              <a:t>aFINM</a:t>
            </a:r>
            <a:r>
              <a:rPr lang="en-US" sz="3000" dirty="0">
                <a:solidFill>
                  <a:srgbClr val="FFFFFF"/>
                </a:solidFill>
              </a:rPr>
              <a:t> - ISH Primary and Secondary - IBEX Data Sensitivity 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475063" y="6591124"/>
            <a:ext cx="26161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>
                <a:solidFill>
                  <a:srgbClr val="FFFFFF"/>
                </a:solidFill>
              </a:rPr>
              <a:t>4</a:t>
            </a:r>
          </a:p>
        </p:txBody>
      </p:sp>
      <p:grpSp>
        <p:nvGrpSpPr>
          <p:cNvPr id="6" name="Group 5"/>
          <p:cNvGrpSpPr/>
          <p:nvPr/>
        </p:nvGrpSpPr>
        <p:grpSpPr>
          <a:xfrm>
            <a:off x="406064" y="2570126"/>
            <a:ext cx="8664425" cy="4020998"/>
            <a:chOff x="406064" y="2396942"/>
            <a:chExt cx="8664425" cy="4020998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475063" y="2396942"/>
              <a:ext cx="4595426" cy="4020998"/>
            </a:xfrm>
            <a:prstGeom prst="rect">
              <a:avLst/>
            </a:prstGeom>
          </p:spPr>
        </p:pic>
        <p:sp>
          <p:nvSpPr>
            <p:cNvPr id="17" name="TextBox 16"/>
            <p:cNvSpPr txBox="1"/>
            <p:nvPr/>
          </p:nvSpPr>
          <p:spPr>
            <a:xfrm>
              <a:off x="406064" y="3592040"/>
              <a:ext cx="4330609" cy="175432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buFont typeface="Wingdings" charset="2"/>
                <a:buChar char="§"/>
              </a:pPr>
              <a:r>
                <a:rPr lang="en-US" dirty="0">
                  <a:solidFill>
                    <a:srgbClr val="000000"/>
                  </a:solidFill>
                </a:rPr>
                <a:t>Since the distribution peak of the </a:t>
              </a:r>
              <a:r>
                <a:rPr lang="en-US" dirty="0" smtClean="0">
                  <a:solidFill>
                    <a:srgbClr val="000000"/>
                  </a:solidFill>
                </a:rPr>
                <a:t>ISN H </a:t>
              </a:r>
              <a:r>
                <a:rPr lang="en-US" dirty="0">
                  <a:solidFill>
                    <a:srgbClr val="000000"/>
                  </a:solidFill>
                </a:rPr>
                <a:t>falls between the two energy channels, its signal is very sensitive to the variation of solar parameters and calibration coefficients of the instrument.  </a:t>
              </a:r>
            </a:p>
            <a:p>
              <a:endParaRPr lang="en-US" dirty="0"/>
            </a:p>
          </p:txBody>
        </p:sp>
      </p:grpSp>
      <p:sp>
        <p:nvSpPr>
          <p:cNvPr id="14" name="TextBox 13"/>
          <p:cNvSpPr txBox="1"/>
          <p:nvPr/>
        </p:nvSpPr>
        <p:spPr>
          <a:xfrm>
            <a:off x="324441" y="788460"/>
            <a:ext cx="843332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3838" indent="-223838">
              <a:buFont typeface="Wingdings" charset="2"/>
              <a:buChar char="§"/>
            </a:pPr>
            <a:r>
              <a:rPr lang="en-US" dirty="0"/>
              <a:t>We used Analytical Full Integration Model (</a:t>
            </a:r>
            <a:r>
              <a:rPr lang="en-US" dirty="0" err="1"/>
              <a:t>aFINM</a:t>
            </a:r>
            <a:r>
              <a:rPr lang="en-US" dirty="0"/>
              <a:t>), which is:</a:t>
            </a:r>
          </a:p>
          <a:p>
            <a:pPr marL="285750" indent="-285750">
              <a:buFont typeface="Courier New"/>
              <a:buChar char="o"/>
              <a:tabLst>
                <a:tab pos="2233613" algn="l"/>
              </a:tabLst>
            </a:pPr>
            <a:r>
              <a:rPr lang="en-US" sz="1600" dirty="0"/>
              <a:t>limited to the boundaries of the heliosphere</a:t>
            </a:r>
          </a:p>
          <a:p>
            <a:pPr marL="285750" indent="-285750">
              <a:buFont typeface="Courier New"/>
              <a:buChar char="o"/>
            </a:pPr>
            <a:r>
              <a:rPr lang="en-US" sz="1600" dirty="0"/>
              <a:t>Stationary, Axisymmetric (using averaged values for ionization and radiation parameters) </a:t>
            </a:r>
          </a:p>
          <a:p>
            <a:pPr marL="285750" indent="-285750">
              <a:buFont typeface="Courier New"/>
              <a:buChar char="o"/>
            </a:pPr>
            <a:r>
              <a:rPr lang="en-US" sz="1600" dirty="0"/>
              <a:t>Based on </a:t>
            </a:r>
            <a:r>
              <a:rPr lang="en-US" sz="1600" dirty="0" err="1" smtClean="0"/>
              <a:t>consevation</a:t>
            </a:r>
            <a:r>
              <a:rPr lang="en-US" sz="1600" dirty="0" smtClean="0"/>
              <a:t> </a:t>
            </a:r>
            <a:r>
              <a:rPr lang="en-US" sz="1600" dirty="0"/>
              <a:t>of energy (using radiation pressure as a conservative force)</a:t>
            </a:r>
          </a:p>
          <a:p>
            <a:pPr marL="223838" indent="-223838" algn="just">
              <a:buFont typeface="Wingdings" charset="2"/>
              <a:buChar char="§"/>
            </a:pPr>
            <a:r>
              <a:rPr lang="en-US" dirty="0"/>
              <a:t>Primary and secondary ISH parameters are adopted from Bzowski et al. work (based on He parameters). </a:t>
            </a:r>
          </a:p>
          <a:p>
            <a:pPr marL="223838" indent="-223838" algn="just">
              <a:buFont typeface="Wingdings" charset="2"/>
              <a:buChar char="§"/>
            </a:pPr>
            <a:r>
              <a:rPr lang="en-US" dirty="0"/>
              <a:t>Charge-exchange rates are from Bzowski et al. [2013] work</a:t>
            </a:r>
            <a:r>
              <a:rPr lang="en-US" dirty="0" smtClean="0"/>
              <a:t>.</a:t>
            </a:r>
            <a:endParaRPr lang="en-US" dirty="0" smtClean="0"/>
          </a:p>
          <a:p>
            <a:pPr marL="223838" indent="-223838" algn="just">
              <a:buFont typeface="Wingdings" charset="2"/>
              <a:buChar char="§"/>
            </a:pPr>
            <a:r>
              <a:rPr lang="en-US" dirty="0" smtClean="0"/>
              <a:t>Photoionization </a:t>
            </a:r>
            <a:r>
              <a:rPr lang="en-US" dirty="0"/>
              <a:t>values are from Sokół et al. </a:t>
            </a:r>
            <a:endParaRPr lang="en-US" dirty="0" smtClean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86536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8324"/>
    </mc:Choice>
    <mc:Fallback xmlns="">
      <p:transition xmlns:p14="http://schemas.microsoft.com/office/powerpoint/2010/main" spd="slow" advTm="108324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" y="603877"/>
            <a:ext cx="9011164" cy="1611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7475" indent="-117475">
              <a:lnSpc>
                <a:spcPct val="110000"/>
              </a:lnSpc>
              <a:buFont typeface="Arial"/>
              <a:buChar char="•"/>
            </a:pPr>
            <a:r>
              <a:rPr lang="en-US" dirty="0" smtClean="0"/>
              <a:t>ISN H </a:t>
            </a:r>
            <a:r>
              <a:rPr lang="en-US" dirty="0"/>
              <a:t>atoms travel through the Heliosphere for ~ 20 </a:t>
            </a:r>
            <a:r>
              <a:rPr lang="en-US" dirty="0" smtClean="0"/>
              <a:t>years</a:t>
            </a:r>
            <a:r>
              <a:rPr lang="en-US" dirty="0"/>
              <a:t>.</a:t>
            </a:r>
          </a:p>
          <a:p>
            <a:pPr marL="117475" indent="-117475">
              <a:lnSpc>
                <a:spcPct val="110000"/>
              </a:lnSpc>
              <a:buFont typeface="Arial"/>
              <a:buChar char="•"/>
            </a:pPr>
            <a:r>
              <a:rPr lang="en-US" dirty="0"/>
              <a:t>Radiation pressure variations with time and radial velocity can be essential to this problem. </a:t>
            </a:r>
          </a:p>
          <a:p>
            <a:pPr marL="285750" indent="-285750">
              <a:lnSpc>
                <a:spcPct val="110000"/>
              </a:lnSpc>
              <a:buFont typeface="Courier New"/>
              <a:buChar char="o"/>
            </a:pPr>
            <a:r>
              <a:rPr lang="en-US" dirty="0"/>
              <a:t>Since </a:t>
            </a:r>
            <a:r>
              <a:rPr lang="en-US" dirty="0" err="1"/>
              <a:t>F</a:t>
            </a:r>
            <a:r>
              <a:rPr lang="en-US" baseline="-25000" dirty="0" err="1"/>
              <a:t>rad</a:t>
            </a:r>
            <a:r>
              <a:rPr lang="en-US" dirty="0"/>
              <a:t> is proportional to 1/r</a:t>
            </a:r>
            <a:r>
              <a:rPr lang="en-US" baseline="30000" dirty="0"/>
              <a:t>2</a:t>
            </a:r>
            <a:r>
              <a:rPr lang="en-US" dirty="0"/>
              <a:t> only in the last year/months of their travel </a:t>
            </a:r>
            <a:r>
              <a:rPr lang="en-US" dirty="0" smtClean="0"/>
              <a:t>ISN H </a:t>
            </a:r>
            <a:r>
              <a:rPr lang="en-US" dirty="0"/>
              <a:t>atoms </a:t>
            </a:r>
            <a:r>
              <a:rPr lang="en-US" dirty="0" smtClean="0"/>
              <a:t>feel this force.</a:t>
            </a:r>
            <a:endParaRPr lang="en-US" dirty="0"/>
          </a:p>
          <a:p>
            <a:pPr marL="285750" indent="-285750">
              <a:lnSpc>
                <a:spcPct val="110000"/>
              </a:lnSpc>
              <a:buFont typeface="Courier New"/>
              <a:buChar char="o"/>
            </a:pPr>
            <a:r>
              <a:rPr lang="en-US" dirty="0" err="1"/>
              <a:t>V</a:t>
            </a:r>
            <a:r>
              <a:rPr lang="en-US" baseline="-25000" dirty="0" err="1"/>
              <a:t>r</a:t>
            </a:r>
            <a:r>
              <a:rPr lang="en-US" dirty="0"/>
              <a:t> drops dramatically close to 1 AU.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31225" y="2234726"/>
            <a:ext cx="3180480" cy="392764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5322807" y="6162366"/>
            <a:ext cx="237090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err="1"/>
              <a:t>Kowalska-Leszczynska</a:t>
            </a:r>
            <a:r>
              <a:rPr lang="en-US" sz="1200" dirty="0"/>
              <a:t> et al. (2018) </a:t>
            </a:r>
          </a:p>
        </p:txBody>
      </p:sp>
      <p:sp>
        <p:nvSpPr>
          <p:cNvPr id="14" name="Title 1"/>
          <p:cNvSpPr txBox="1">
            <a:spLocks/>
          </p:cNvSpPr>
          <p:nvPr/>
        </p:nvSpPr>
        <p:spPr>
          <a:xfrm>
            <a:off x="0" y="0"/>
            <a:ext cx="9144000" cy="60387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>
                <a:solidFill>
                  <a:schemeClr val="bg1"/>
                </a:solidFill>
              </a:rPr>
              <a:t>Radiation Pressure dependence on Radial Velocity and Time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1128" y="2974352"/>
            <a:ext cx="3861551" cy="2911015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4475063" y="6591124"/>
            <a:ext cx="25616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>
                <a:solidFill>
                  <a:srgbClr val="FFFFFF"/>
                </a:solidFill>
              </a:rPr>
              <a:t>5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9310363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2972"/>
    </mc:Choice>
    <mc:Fallback xmlns="">
      <p:transition xmlns:p14="http://schemas.microsoft.com/office/powerpoint/2010/main" spd="slow" advTm="122972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04520"/>
            <a:ext cx="5252720" cy="393954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81600" y="3581401"/>
            <a:ext cx="3962400" cy="2971800"/>
          </a:xfrm>
          <a:prstGeom prst="rect">
            <a:avLst/>
          </a:prstGeom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0" y="0"/>
            <a:ext cx="9144000" cy="60387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>
                <a:solidFill>
                  <a:schemeClr val="bg1"/>
                </a:solidFill>
              </a:rPr>
              <a:t>Radiation Pressure dependence on Radial Velocity and Time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252720" y="751840"/>
            <a:ext cx="393192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</a:t>
            </a:r>
            <a:r>
              <a:rPr lang="en-US" dirty="0" smtClean="0"/>
              <a:t> </a:t>
            </a:r>
            <a:r>
              <a:rPr lang="en-US" dirty="0"/>
              <a:t>hypothetical H atom that starts from x=100 AU and y=-1 AU with </a:t>
            </a:r>
            <a:r>
              <a:rPr lang="en-US" dirty="0" err="1"/>
              <a:t>v</a:t>
            </a:r>
            <a:r>
              <a:rPr lang="en-US" baseline="-25000" dirty="0" err="1"/>
              <a:t>x</a:t>
            </a:r>
            <a:r>
              <a:rPr lang="en-US" dirty="0"/>
              <a:t>=- 20 km/s and </a:t>
            </a:r>
            <a:r>
              <a:rPr lang="en-US" dirty="0" err="1"/>
              <a:t>v</a:t>
            </a:r>
            <a:r>
              <a:rPr lang="en-US" baseline="-25000" dirty="0" err="1"/>
              <a:t>y</a:t>
            </a:r>
            <a:r>
              <a:rPr lang="en-US" dirty="0"/>
              <a:t>=0 in 1998</a:t>
            </a:r>
            <a:r>
              <a:rPr lang="en-US" dirty="0"/>
              <a:t> 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/>
              <a:t>far from the </a:t>
            </a:r>
            <a:r>
              <a:rPr lang="en-US" dirty="0" smtClean="0"/>
              <a:t>Sun: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-40640" y="4514256"/>
            <a:ext cx="557784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     Close </a:t>
            </a:r>
            <a:r>
              <a:rPr lang="en-US" dirty="0"/>
              <a:t>to the </a:t>
            </a:r>
            <a:r>
              <a:rPr lang="en-US" dirty="0" smtClean="0"/>
              <a:t>Sun:</a:t>
            </a:r>
          </a:p>
          <a:p>
            <a:pPr marL="285750" indent="-285750">
              <a:buFont typeface="Arial"/>
              <a:buChar char="•"/>
            </a:pPr>
            <a:r>
              <a:rPr lang="en-US" dirty="0"/>
              <a:t>N</a:t>
            </a:r>
            <a:r>
              <a:rPr lang="en-US" dirty="0" smtClean="0"/>
              <a:t>et </a:t>
            </a:r>
            <a:r>
              <a:rPr lang="en-US" dirty="0"/>
              <a:t>force becomes large enough to reflect the temporal variations of </a:t>
            </a:r>
            <a:r>
              <a:rPr lang="en-US" i="1" dirty="0"/>
              <a:t>μ</a:t>
            </a:r>
            <a:r>
              <a:rPr lang="en-US" dirty="0"/>
              <a:t> </a:t>
            </a:r>
            <a:endParaRPr lang="en-US" dirty="0" smtClean="0"/>
          </a:p>
          <a:p>
            <a:pPr marL="285750" indent="-285750">
              <a:buFont typeface="Arial"/>
              <a:buChar char="•"/>
            </a:pPr>
            <a:r>
              <a:rPr lang="en-US" dirty="0"/>
              <a:t>R</a:t>
            </a:r>
            <a:r>
              <a:rPr lang="en-US" dirty="0" smtClean="0"/>
              <a:t>adial </a:t>
            </a:r>
            <a:r>
              <a:rPr lang="en-US" dirty="0"/>
              <a:t>velocity drops to </a:t>
            </a:r>
            <a:r>
              <a:rPr lang="en-US" dirty="0" smtClean="0"/>
              <a:t>zero</a:t>
            </a:r>
          </a:p>
          <a:p>
            <a:pPr marL="285750" indent="-285750">
              <a:buFont typeface="Arial"/>
              <a:buChar char="•"/>
            </a:pPr>
            <a:r>
              <a:rPr lang="en-US" i="1" dirty="0" smtClean="0"/>
              <a:t>μ</a:t>
            </a:r>
            <a:r>
              <a:rPr lang="en-US" i="1" baseline="-25000" dirty="0" smtClean="0"/>
              <a:t>0</a:t>
            </a:r>
            <a:r>
              <a:rPr lang="en-US" dirty="0" smtClean="0"/>
              <a:t> </a:t>
            </a:r>
            <a:r>
              <a:rPr lang="en-US" dirty="0"/>
              <a:t>can be a good approximation for </a:t>
            </a:r>
            <a:r>
              <a:rPr lang="en-US" i="1" dirty="0"/>
              <a:t>μ</a:t>
            </a:r>
            <a:r>
              <a:rPr lang="en-US" dirty="0"/>
              <a:t> </a:t>
            </a:r>
            <a:endParaRPr lang="en-US" dirty="0" smtClean="0"/>
          </a:p>
          <a:p>
            <a:pPr marL="285750" indent="-285750">
              <a:buFont typeface="Arial"/>
              <a:buChar char="•"/>
            </a:pPr>
            <a:r>
              <a:rPr lang="en-US" dirty="0" smtClean="0"/>
              <a:t>ISN </a:t>
            </a:r>
            <a:r>
              <a:rPr lang="en-US" dirty="0"/>
              <a:t>H trajectory can be </a:t>
            </a:r>
            <a:r>
              <a:rPr lang="en-US" dirty="0" smtClean="0"/>
              <a:t>approximated </a:t>
            </a:r>
            <a:r>
              <a:rPr lang="en-US" dirty="0"/>
              <a:t>by a hyperbola</a:t>
            </a:r>
            <a:r>
              <a:rPr lang="en-US" dirty="0"/>
              <a:t> </a:t>
            </a:r>
            <a:r>
              <a:rPr lang="en-US" dirty="0" smtClean="0"/>
              <a:t> </a:t>
            </a:r>
          </a:p>
          <a:p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008880" y="2223136"/>
            <a:ext cx="4175760" cy="11849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1750" dirty="0" smtClean="0"/>
              <a:t>Temporal </a:t>
            </a:r>
            <a:r>
              <a:rPr lang="en-US" sz="1750" dirty="0"/>
              <a:t>variations of </a:t>
            </a:r>
            <a:r>
              <a:rPr lang="en-US" sz="1750" i="1" dirty="0"/>
              <a:t>μ</a:t>
            </a:r>
            <a:r>
              <a:rPr lang="en-US" sz="1750" dirty="0"/>
              <a:t> not significantly affect the negligible net force</a:t>
            </a:r>
          </a:p>
          <a:p>
            <a:pPr marL="285750" indent="-285750">
              <a:buFont typeface="Arial"/>
              <a:buChar char="•"/>
            </a:pPr>
            <a:r>
              <a:rPr lang="en-US" dirty="0" smtClean="0"/>
              <a:t>Radial </a:t>
            </a:r>
            <a:r>
              <a:rPr lang="en-US" dirty="0"/>
              <a:t>velocity remains constant </a:t>
            </a:r>
          </a:p>
          <a:p>
            <a:pPr marL="285750" indent="-285750">
              <a:buFont typeface="Arial"/>
              <a:buChar char="•"/>
            </a:pPr>
            <a:r>
              <a:rPr lang="en-US" dirty="0"/>
              <a:t>H atom travels on a straight line </a:t>
            </a:r>
          </a:p>
        </p:txBody>
      </p:sp>
    </p:spTree>
    <p:extLst>
      <p:ext uri="{BB962C8B-B14F-4D97-AF65-F5344CB8AC3E}">
        <p14:creationId xmlns:p14="http://schemas.microsoft.com/office/powerpoint/2010/main" val="292795019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475063" y="6591124"/>
            <a:ext cx="26161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>
                <a:solidFill>
                  <a:srgbClr val="FFFFFF"/>
                </a:solidFill>
              </a:rPr>
              <a:t>6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429981"/>
            <a:ext cx="9052560" cy="412537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354598" y="5555353"/>
            <a:ext cx="23423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Galli et </a:t>
            </a:r>
            <a:r>
              <a:rPr lang="en-US" sz="1200" dirty="0"/>
              <a:t>al. (</a:t>
            </a:r>
            <a:r>
              <a:rPr lang="en-US" sz="1200" dirty="0" smtClean="0"/>
              <a:t>2018) </a:t>
            </a:r>
            <a:endParaRPr lang="en-US" sz="1200" dirty="0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0" y="0"/>
            <a:ext cx="9144000" cy="60387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 smtClean="0">
                <a:solidFill>
                  <a:schemeClr val="bg1"/>
                </a:solidFill>
              </a:rPr>
              <a:t>ISN H Disappearance and Re-appearance with Solar Cycle</a:t>
            </a:r>
            <a:endParaRPr lang="en-US" sz="2800" dirty="0">
              <a:solidFill>
                <a:schemeClr val="bg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39069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3812"/>
    </mc:Choice>
    <mc:Fallback xmlns="">
      <p:transition xmlns:p14="http://schemas.microsoft.com/office/powerpoint/2010/main" spd="slow" advTm="123812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21274"/>
          </a:xfrm>
        </p:spPr>
        <p:txBody>
          <a:bodyPr>
            <a:noAutofit/>
          </a:bodyPr>
          <a:lstStyle/>
          <a:p>
            <a:r>
              <a:rPr lang="en-US" sz="3200" dirty="0">
                <a:solidFill>
                  <a:srgbClr val="FFFFFF"/>
                </a:solidFill>
              </a:rPr>
              <a:t>ISH Signal Peak Longitude Varies with Time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475063" y="6591124"/>
            <a:ext cx="26161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>
                <a:solidFill>
                  <a:srgbClr val="FFFFFF"/>
                </a:solidFill>
              </a:rPr>
              <a:t>7</a:t>
            </a:r>
          </a:p>
        </p:txBody>
      </p:sp>
      <p:grpSp>
        <p:nvGrpSpPr>
          <p:cNvPr id="26" name="Group 25"/>
          <p:cNvGrpSpPr/>
          <p:nvPr/>
        </p:nvGrpSpPr>
        <p:grpSpPr>
          <a:xfrm>
            <a:off x="156324" y="811520"/>
            <a:ext cx="9610868" cy="5292129"/>
            <a:chOff x="156324" y="811520"/>
            <a:chExt cx="9610868" cy="5292129"/>
          </a:xfrm>
        </p:grpSpPr>
        <p:pic>
          <p:nvPicPr>
            <p:cNvPr id="21" name="Picture 20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475063" y="811520"/>
              <a:ext cx="5292129" cy="5292129"/>
            </a:xfrm>
            <a:prstGeom prst="rect">
              <a:avLst/>
            </a:prstGeom>
          </p:spPr>
        </p:pic>
        <p:sp>
          <p:nvSpPr>
            <p:cNvPr id="20" name="Rectangle 19"/>
            <p:cNvSpPr/>
            <p:nvPr/>
          </p:nvSpPr>
          <p:spPr>
            <a:xfrm>
              <a:off x="156324" y="4915632"/>
              <a:ext cx="4300930" cy="92333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173038" indent="-173038">
                <a:buFont typeface="Wingdings" charset="2"/>
                <a:buChar char="§"/>
              </a:pPr>
              <a:r>
                <a:rPr lang="en-US" dirty="0"/>
                <a:t>We found the radiation parameter for which, the </a:t>
              </a:r>
              <a:r>
                <a:rPr lang="en-US" dirty="0" err="1"/>
                <a:t>aFINM</a:t>
              </a:r>
              <a:r>
                <a:rPr lang="en-US" dirty="0"/>
                <a:t> results and observed ISH signal peak at the same longitude.</a:t>
              </a:r>
            </a:p>
          </p:txBody>
        </p:sp>
      </p:grpSp>
      <p:grpSp>
        <p:nvGrpSpPr>
          <p:cNvPr id="25" name="Group 24"/>
          <p:cNvGrpSpPr/>
          <p:nvPr/>
        </p:nvGrpSpPr>
        <p:grpSpPr>
          <a:xfrm>
            <a:off x="273489" y="811520"/>
            <a:ext cx="4201574" cy="3524002"/>
            <a:chOff x="255680" y="976320"/>
            <a:chExt cx="4201574" cy="3524002"/>
          </a:xfrm>
        </p:grpSpPr>
        <p:pic>
          <p:nvPicPr>
            <p:cNvPr id="22" name="Picture 21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57200" y="976320"/>
              <a:ext cx="3517920" cy="2638440"/>
            </a:xfrm>
            <a:prstGeom prst="rect">
              <a:avLst/>
            </a:prstGeom>
          </p:spPr>
        </p:pic>
        <p:sp>
          <p:nvSpPr>
            <p:cNvPr id="23" name="TextBox 22"/>
            <p:cNvSpPr txBox="1"/>
            <p:nvPr/>
          </p:nvSpPr>
          <p:spPr>
            <a:xfrm>
              <a:off x="2306789" y="1486080"/>
              <a:ext cx="77757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2011</a:t>
              </a:r>
            </a:p>
          </p:txBody>
        </p:sp>
        <p:sp>
          <p:nvSpPr>
            <p:cNvPr id="24" name="Rectangle 23"/>
            <p:cNvSpPr/>
            <p:nvPr/>
          </p:nvSpPr>
          <p:spPr>
            <a:xfrm>
              <a:off x="255680" y="3546215"/>
              <a:ext cx="4201574" cy="95410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173038" indent="-173038">
                <a:buFont typeface="Wingdings" charset="2"/>
                <a:buChar char="§"/>
              </a:pPr>
              <a:r>
                <a:rPr lang="en-US" dirty="0"/>
                <a:t>The peak longitude (</a:t>
              </a:r>
              <a:r>
                <a:rPr lang="en-US"/>
                <a:t>λ</a:t>
              </a:r>
              <a:r>
                <a:rPr lang="en-US" baseline="-25000"/>
                <a:t>peak</a:t>
              </a:r>
              <a:r>
                <a:rPr lang="en-US"/>
                <a:t>) </a:t>
              </a:r>
              <a:r>
                <a:rPr lang="en-US" dirty="0"/>
                <a:t>of the ISH signal for each season was obtained from a chi-square fit of the data to a Gaussian.</a:t>
              </a: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11852075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3773"/>
    </mc:Choice>
    <mc:Fallback xmlns="">
      <p:transition xmlns:p14="http://schemas.microsoft.com/office/powerpoint/2010/main" spd="slow" advTm="103773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31225" y="3760595"/>
            <a:ext cx="3781854" cy="2416434"/>
          </a:xfrm>
          <a:prstGeom prst="rect">
            <a:avLst/>
          </a:prstGeom>
        </p:spPr>
      </p:pic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21274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rgbClr val="FFFFFF"/>
                </a:solidFill>
              </a:rPr>
              <a:t>ISH Signal Variations With Solar Cycle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475063" y="6591124"/>
            <a:ext cx="25616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>
                <a:solidFill>
                  <a:srgbClr val="FFFFFF"/>
                </a:solidFill>
              </a:rPr>
              <a:t>8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80181"/>
            <a:ext cx="4597400" cy="5781579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4196080" y="621274"/>
            <a:ext cx="4947919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3038" indent="-173038">
              <a:buFont typeface="Arial"/>
              <a:buChar char="•"/>
            </a:pPr>
            <a:r>
              <a:rPr lang="en-US" dirty="0" smtClean="0"/>
              <a:t>results </a:t>
            </a:r>
            <a:r>
              <a:rPr lang="en-US" dirty="0"/>
              <a:t>for sector 14 (latitude = 84-90 </a:t>
            </a:r>
            <a:r>
              <a:rPr lang="en-US" dirty="0" err="1"/>
              <a:t>deg</a:t>
            </a:r>
            <a:r>
              <a:rPr lang="en-US" dirty="0"/>
              <a:t>)</a:t>
            </a:r>
          </a:p>
          <a:p>
            <a:pPr marL="173038" indent="-173038">
              <a:buFont typeface="Arial"/>
              <a:buChar char="•"/>
            </a:pPr>
            <a:r>
              <a:rPr lang="en-US" dirty="0" err="1"/>
              <a:t>λ</a:t>
            </a:r>
            <a:r>
              <a:rPr lang="en-US" baseline="-25000" dirty="0" err="1"/>
              <a:t>peak</a:t>
            </a:r>
            <a:r>
              <a:rPr lang="en-US" baseline="-25000" dirty="0"/>
              <a:t> </a:t>
            </a:r>
            <a:r>
              <a:rPr lang="en-US" dirty="0"/>
              <a:t>increases from 2009 to 2012</a:t>
            </a:r>
          </a:p>
          <a:p>
            <a:pPr marL="173038" indent="-173038">
              <a:buFont typeface="Arial"/>
              <a:buChar char="•"/>
            </a:pPr>
            <a:r>
              <a:rPr lang="en-US" dirty="0"/>
              <a:t>In 2013 and 2014 we have too few data points with values above statistical zero to be fit to a Gaussian distribution using chi-square analysis</a:t>
            </a:r>
          </a:p>
          <a:p>
            <a:pPr marL="173038" indent="-173038">
              <a:buFont typeface="Arial"/>
              <a:buChar char="•"/>
            </a:pPr>
            <a:r>
              <a:rPr lang="en-US" dirty="0"/>
              <a:t>In 2015 there is almost no non-zero data point</a:t>
            </a:r>
          </a:p>
          <a:p>
            <a:pPr marL="173038" indent="-173038">
              <a:buFont typeface="Arial"/>
              <a:buChar char="•"/>
            </a:pPr>
            <a:r>
              <a:rPr lang="en-US" dirty="0"/>
              <a:t>2016 is excluded from ISH analysis because of the different energy stepping of IBEX-Lo</a:t>
            </a:r>
          </a:p>
          <a:p>
            <a:pPr marL="173038" indent="-173038">
              <a:buFont typeface="Arial"/>
              <a:buChar char="•"/>
            </a:pPr>
            <a:r>
              <a:rPr lang="en-US" dirty="0"/>
              <a:t>In 2017 and 2018 the signal is back and its </a:t>
            </a:r>
            <a:r>
              <a:rPr lang="en-US" dirty="0" err="1"/>
              <a:t>λ</a:t>
            </a:r>
            <a:r>
              <a:rPr lang="en-US" baseline="-25000" dirty="0" err="1"/>
              <a:t>peak</a:t>
            </a:r>
            <a:r>
              <a:rPr lang="en-US" baseline="-25000" dirty="0"/>
              <a:t> </a:t>
            </a:r>
            <a:r>
              <a:rPr lang="en-US" dirty="0"/>
              <a:t>shows a decrease as expected </a:t>
            </a:r>
          </a:p>
          <a:p>
            <a:pPr marL="173038" indent="-173038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46935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1356"/>
    </mc:Choice>
    <mc:Fallback xmlns="">
      <p:transition xmlns:p14="http://schemas.microsoft.com/office/powerpoint/2010/main" spd="slow" advTm="91356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2|64.9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8.1|63.5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2.4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4.9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7|9.7|60.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.6|8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10257</TotalTime>
  <Words>1069</Words>
  <Application>Microsoft Macintosh PowerPoint</Application>
  <PresentationFormat>On-screen Show (4:3)</PresentationFormat>
  <Paragraphs>109</Paragraphs>
  <Slides>17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Office Theme</vt:lpstr>
      <vt:lpstr>PowerPoint Presentation</vt:lpstr>
      <vt:lpstr>PowerPoint Presentation</vt:lpstr>
      <vt:lpstr>PowerPoint Presentation</vt:lpstr>
      <vt:lpstr>aFINM - ISH Primary and Secondary - IBEX Data Sensitivity </vt:lpstr>
      <vt:lpstr>PowerPoint Presentation</vt:lpstr>
      <vt:lpstr>PowerPoint Presentation</vt:lpstr>
      <vt:lpstr>PowerPoint Presentation</vt:lpstr>
      <vt:lpstr>ISH Signal Peak Longitude Varies with Time</vt:lpstr>
      <vt:lpstr>ISH Signal Variations With Solar Cycle</vt:lpstr>
      <vt:lpstr>Conclusions</vt:lpstr>
      <vt:lpstr>Modeling the Radiation Pressure </vt:lpstr>
      <vt:lpstr>Radiation Pressure dependence on Radial Velocity</vt:lpstr>
      <vt:lpstr>Radiation Pressure dependence on Radial Velocity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Fatemeh Rahmanifard</dc:creator>
  <cp:lastModifiedBy>Fatemeh Rahmanifard</cp:lastModifiedBy>
  <cp:revision>170</cp:revision>
  <dcterms:created xsi:type="dcterms:W3CDTF">2018-07-28T00:40:46Z</dcterms:created>
  <dcterms:modified xsi:type="dcterms:W3CDTF">2018-11-19T17:58:51Z</dcterms:modified>
</cp:coreProperties>
</file>