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media1.gif" ContentType="video/unknown"/>
  <Override PartName="/ppt/media/media2.gif" ContentType="video/unknown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376" r:id="rId2"/>
    <p:sldId id="340" r:id="rId3"/>
    <p:sldId id="294" r:id="rId4"/>
    <p:sldId id="365" r:id="rId5"/>
    <p:sldId id="373" r:id="rId6"/>
    <p:sldId id="372" r:id="rId7"/>
    <p:sldId id="374" r:id="rId8"/>
    <p:sldId id="375" r:id="rId9"/>
    <p:sldId id="308" r:id="rId10"/>
    <p:sldId id="309" r:id="rId11"/>
    <p:sldId id="297" r:id="rId12"/>
    <p:sldId id="330" r:id="rId13"/>
    <p:sldId id="293" r:id="rId14"/>
    <p:sldId id="300" r:id="rId15"/>
    <p:sldId id="333" r:id="rId16"/>
    <p:sldId id="348" r:id="rId17"/>
    <p:sldId id="357" r:id="rId18"/>
    <p:sldId id="332" r:id="rId19"/>
    <p:sldId id="339" r:id="rId20"/>
    <p:sldId id="352" r:id="rId21"/>
    <p:sldId id="337" r:id="rId22"/>
    <p:sldId id="331" r:id="rId23"/>
    <p:sldId id="362" r:id="rId24"/>
    <p:sldId id="338" r:id="rId25"/>
    <p:sldId id="378" r:id="rId26"/>
    <p:sldId id="377" r:id="rId27"/>
    <p:sldId id="360" r:id="rId28"/>
    <p:sldId id="303" r:id="rId29"/>
    <p:sldId id="354" r:id="rId30"/>
    <p:sldId id="317" r:id="rId31"/>
    <p:sldId id="356" r:id="rId32"/>
    <p:sldId id="315" r:id="rId33"/>
    <p:sldId id="359" r:id="rId34"/>
    <p:sldId id="351" r:id="rId35"/>
    <p:sldId id="368" r:id="rId36"/>
    <p:sldId id="307" r:id="rId37"/>
    <p:sldId id="326" r:id="rId38"/>
    <p:sldId id="369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ertalan Zieger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15" autoAdjust="0"/>
    <p:restoredTop sz="94697"/>
  </p:normalViewPr>
  <p:slideViewPr>
    <p:cSldViewPr snapToGrid="0" snapToObjects="1">
      <p:cViewPr varScale="1">
        <p:scale>
          <a:sx n="118" d="100"/>
          <a:sy n="118" d="100"/>
        </p:scale>
        <p:origin x="2328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image" Target="../media/image4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297FCD-D9D2-DD4F-A988-EC4047532259}" type="datetimeFigureOut">
              <a:rPr lang="en-US" smtClean="0"/>
              <a:t>11/19/18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2B62E9-0219-5746-93AD-2B7CD946B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15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3B93B-925B-E34F-A6EA-EC7ED5B2A7C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2411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2B62E9-0219-5746-93AD-2B7CD946BD7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31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5E85-321A-9843-A94E-BF08A8A46CA8}" type="datetimeFigureOut">
              <a:rPr lang="en-US" smtClean="0"/>
              <a:pPr/>
              <a:t>11/19/18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EFEB3-AB0C-1548-9445-0C6F236CF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85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5E85-321A-9843-A94E-BF08A8A46CA8}" type="datetimeFigureOut">
              <a:rPr lang="en-US" smtClean="0"/>
              <a:pPr/>
              <a:t>11/19/18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EFEB3-AB0C-1548-9445-0C6F236CF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633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5E85-321A-9843-A94E-BF08A8A46CA8}" type="datetimeFigureOut">
              <a:rPr lang="en-US" smtClean="0"/>
              <a:pPr/>
              <a:t>11/19/18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EFEB3-AB0C-1548-9445-0C6F236CF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958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5E85-321A-9843-A94E-BF08A8A46CA8}" type="datetimeFigureOut">
              <a:rPr lang="en-US" smtClean="0"/>
              <a:pPr/>
              <a:t>11/19/18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EFEB3-AB0C-1548-9445-0C6F236CF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01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5E85-321A-9843-A94E-BF08A8A46CA8}" type="datetimeFigureOut">
              <a:rPr lang="en-US" smtClean="0"/>
              <a:pPr/>
              <a:t>11/19/18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EFEB3-AB0C-1548-9445-0C6F236CF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622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5E85-321A-9843-A94E-BF08A8A46CA8}" type="datetimeFigureOut">
              <a:rPr lang="en-US" smtClean="0"/>
              <a:pPr/>
              <a:t>11/19/18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EFEB3-AB0C-1548-9445-0C6F236CF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629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5E85-321A-9843-A94E-BF08A8A46CA8}" type="datetimeFigureOut">
              <a:rPr lang="en-US" smtClean="0"/>
              <a:pPr/>
              <a:t>11/19/18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EFEB3-AB0C-1548-9445-0C6F236CF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829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5E85-321A-9843-A94E-BF08A8A46CA8}" type="datetimeFigureOut">
              <a:rPr lang="en-US" smtClean="0"/>
              <a:pPr/>
              <a:t>11/19/18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EFEB3-AB0C-1548-9445-0C6F236CF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020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5E85-321A-9843-A94E-BF08A8A46CA8}" type="datetimeFigureOut">
              <a:rPr lang="en-US" smtClean="0"/>
              <a:pPr/>
              <a:t>11/19/18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EFEB3-AB0C-1548-9445-0C6F236CF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150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5E85-321A-9843-A94E-BF08A8A46CA8}" type="datetimeFigureOut">
              <a:rPr lang="en-US" smtClean="0"/>
              <a:pPr/>
              <a:t>11/19/18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EFEB3-AB0C-1548-9445-0C6F236CF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535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5E85-321A-9843-A94E-BF08A8A46CA8}" type="datetimeFigureOut">
              <a:rPr lang="en-US" smtClean="0"/>
              <a:pPr/>
              <a:t>11/19/18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EFEB3-AB0C-1548-9445-0C6F236CF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042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25E85-321A-9843-A94E-BF08A8A46CA8}" type="datetimeFigureOut">
              <a:rPr lang="en-US" smtClean="0"/>
              <a:pPr/>
              <a:t>11/19/18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AEFEB3-AB0C-1548-9445-0C6F236CF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362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gif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7" Type="http://schemas.openxmlformats.org/officeDocument/2006/relationships/image" Target="../media/image2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5.emf"/><Relationship Id="rId5" Type="http://schemas.openxmlformats.org/officeDocument/2006/relationships/image" Target="../media/image23.emf"/><Relationship Id="rId4" Type="http://schemas.openxmlformats.org/officeDocument/2006/relationships/oleObject" Target="../embeddings/oleObject6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image" Target="../media/image51.emf"/><Relationship Id="rId7" Type="http://schemas.openxmlformats.org/officeDocument/2006/relationships/image" Target="../media/image4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48.emf"/><Relationship Id="rId4" Type="http://schemas.openxmlformats.org/officeDocument/2006/relationships/oleObject" Target="../embeddings/oleObject7.bin"/><Relationship Id="rId9" Type="http://schemas.openxmlformats.org/officeDocument/2006/relationships/image" Target="../media/image50.e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gif"/><Relationship Id="rId1" Type="http://schemas.microsoft.com/office/2007/relationships/media" Target="../media/media1.gif"/><Relationship Id="rId4" Type="http://schemas.openxmlformats.org/officeDocument/2006/relationships/image" Target="../media/image5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gif"/><Relationship Id="rId1" Type="http://schemas.microsoft.com/office/2007/relationships/media" Target="../media/media2.gif"/><Relationship Id="rId4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19.emf"/><Relationship Id="rId7" Type="http://schemas.openxmlformats.org/officeDocument/2006/relationships/image" Target="../media/image1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6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15137"/>
            <a:ext cx="9181866" cy="3910051"/>
          </a:xfrm>
        </p:spPr>
        <p:txBody>
          <a:bodyPr>
            <a:normAutofit/>
          </a:bodyPr>
          <a:lstStyle/>
          <a:p>
            <a:r>
              <a:rPr kumimoji="1" lang="en-US" sz="3200" b="1" dirty="0" err="1">
                <a:solidFill>
                  <a:srgbClr val="0000FF"/>
                </a:solidFill>
                <a:latin typeface="Times New Roman" charset="0"/>
                <a:ea typeface="宋体" charset="0"/>
                <a:cs typeface="宋体" charset="0"/>
              </a:rPr>
              <a:t>Magnetosonic</a:t>
            </a:r>
            <a:r>
              <a:rPr kumimoji="1" lang="en-US" sz="3200" b="1" dirty="0">
                <a:solidFill>
                  <a:srgbClr val="0000FF"/>
                </a:solidFill>
                <a:latin typeface="Times New Roman" charset="0"/>
                <a:ea typeface="宋体" charset="0"/>
                <a:cs typeface="宋体" charset="0"/>
              </a:rPr>
              <a:t> Turbulence</a:t>
            </a:r>
            <a:br>
              <a:rPr kumimoji="1" lang="en-US" sz="3200" b="1" dirty="0">
                <a:solidFill>
                  <a:srgbClr val="0000FF"/>
                </a:solidFill>
                <a:latin typeface="Times New Roman" charset="0"/>
                <a:ea typeface="宋体" charset="0"/>
                <a:cs typeface="宋体" charset="0"/>
              </a:rPr>
            </a:br>
            <a:r>
              <a:rPr kumimoji="1" lang="en-US" sz="3200" b="1" dirty="0">
                <a:solidFill>
                  <a:srgbClr val="0000FF"/>
                </a:solidFill>
                <a:latin typeface="Times New Roman" charset="0"/>
                <a:ea typeface="宋体" charset="0"/>
                <a:cs typeface="宋体" charset="0"/>
              </a:rPr>
              <a:t>in the Inner </a:t>
            </a:r>
            <a:r>
              <a:rPr kumimoji="1" lang="en-US" sz="3200" b="1" dirty="0" err="1">
                <a:solidFill>
                  <a:srgbClr val="0000FF"/>
                </a:solidFill>
                <a:latin typeface="Times New Roman" charset="0"/>
                <a:ea typeface="宋体" charset="0"/>
                <a:cs typeface="宋体" charset="0"/>
              </a:rPr>
              <a:t>Heliosheath</a:t>
            </a:r>
            <a:endParaRPr kumimoji="1" lang="en-US" sz="3200" b="1" dirty="0">
              <a:solidFill>
                <a:srgbClr val="0000FF"/>
              </a:solidFill>
              <a:latin typeface="Times New Roman" charset="0"/>
              <a:ea typeface="宋体" charset="0"/>
              <a:cs typeface="宋体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146" y="4237708"/>
            <a:ext cx="8737600" cy="1528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2400" b="1" dirty="0">
                <a:latin typeface="Times New Roman"/>
                <a:cs typeface="Times New Roman"/>
              </a:rPr>
              <a:t>Bertalan Zieger</a:t>
            </a:r>
            <a:r>
              <a:rPr lang="en-US" altLang="zh-CN" sz="2400" b="1" baseline="30000" dirty="0">
                <a:latin typeface="Times New Roman"/>
                <a:cs typeface="Times New Roman"/>
              </a:rPr>
              <a:t>1</a:t>
            </a:r>
            <a:r>
              <a:rPr lang="en-US" altLang="zh-CN" sz="2400" b="1" dirty="0">
                <a:latin typeface="Times New Roman"/>
                <a:cs typeface="Times New Roman"/>
              </a:rPr>
              <a:t>, </a:t>
            </a:r>
            <a:r>
              <a:rPr lang="en-US" altLang="zh-CN" sz="2400" b="1" dirty="0" err="1">
                <a:latin typeface="Times New Roman"/>
                <a:cs typeface="Times New Roman"/>
              </a:rPr>
              <a:t>Merav</a:t>
            </a:r>
            <a:r>
              <a:rPr lang="en-US" altLang="zh-CN" sz="2400" b="1" dirty="0">
                <a:latin typeface="Times New Roman"/>
                <a:cs typeface="Times New Roman"/>
              </a:rPr>
              <a:t> Opher</a:t>
            </a:r>
            <a:r>
              <a:rPr lang="en-US" altLang="zh-CN" sz="2400" b="1" baseline="30000" dirty="0">
                <a:latin typeface="Times New Roman"/>
                <a:cs typeface="Times New Roman"/>
              </a:rPr>
              <a:t>1,2</a:t>
            </a:r>
            <a:r>
              <a:rPr lang="en-US" altLang="zh-CN" sz="2400" b="1" dirty="0">
                <a:latin typeface="Times New Roman"/>
                <a:cs typeface="Times New Roman"/>
              </a:rPr>
              <a:t>, </a:t>
            </a:r>
            <a:r>
              <a:rPr lang="en-US" altLang="zh-CN" sz="2400" b="1" dirty="0" err="1">
                <a:latin typeface="Times New Roman"/>
                <a:cs typeface="Times New Roman"/>
              </a:rPr>
              <a:t>Gábor</a:t>
            </a:r>
            <a:r>
              <a:rPr lang="en-US" altLang="zh-CN" sz="2400" b="1" dirty="0">
                <a:latin typeface="Times New Roman"/>
                <a:cs typeface="Times New Roman"/>
              </a:rPr>
              <a:t> Tóth</a:t>
            </a:r>
            <a:r>
              <a:rPr lang="en-US" altLang="zh-CN" sz="2400" b="1" baseline="30000" dirty="0">
                <a:latin typeface="Times New Roman"/>
                <a:cs typeface="Times New Roman"/>
              </a:rPr>
              <a:t>3</a:t>
            </a:r>
          </a:p>
          <a:p>
            <a:pPr algn="ctr">
              <a:defRPr/>
            </a:pPr>
            <a:endParaRPr lang="en-US" altLang="zh-CN" sz="2000" b="1" baseline="30000" dirty="0">
              <a:latin typeface="Arial" charset="0"/>
            </a:endParaRPr>
          </a:p>
          <a:p>
            <a:pPr algn="ctr">
              <a:defRPr/>
            </a:pPr>
            <a:r>
              <a:rPr lang="en-US" altLang="zh-CN" sz="2000" dirty="0">
                <a:latin typeface="Arial" charset="0"/>
              </a:rPr>
              <a:t> </a:t>
            </a:r>
            <a:r>
              <a:rPr lang="en-US" altLang="zh-CN" sz="2000" i="1" baseline="30000" dirty="0">
                <a:latin typeface="Arial" charset="0"/>
              </a:rPr>
              <a:t>1</a:t>
            </a:r>
            <a:r>
              <a:rPr lang="en-US" altLang="zh-CN" i="1" dirty="0">
                <a:latin typeface="Arial" charset="0"/>
              </a:rPr>
              <a:t>Center for Space Physics, Boston University</a:t>
            </a:r>
          </a:p>
          <a:p>
            <a:pPr algn="ctr">
              <a:defRPr/>
            </a:pPr>
            <a:r>
              <a:rPr lang="en-US" i="1" baseline="30000" dirty="0">
                <a:latin typeface="Arial" charset="0"/>
              </a:rPr>
              <a:t>2</a:t>
            </a:r>
            <a:r>
              <a:rPr lang="en-US" i="1" dirty="0">
                <a:latin typeface="Arial" charset="0"/>
              </a:rPr>
              <a:t>Astronomy Department, Boston University </a:t>
            </a:r>
          </a:p>
          <a:p>
            <a:pPr algn="ctr">
              <a:defRPr/>
            </a:pPr>
            <a:r>
              <a:rPr lang="en-US" i="1" baseline="30000" dirty="0">
                <a:latin typeface="Arial" charset="0"/>
              </a:rPr>
              <a:t>3</a:t>
            </a:r>
            <a:r>
              <a:rPr lang="en-US" i="1" dirty="0">
                <a:latin typeface="Arial" charset="0"/>
              </a:rPr>
              <a:t>Department of Atmospheric, Oceanic, and Space Sciences, University of Michigan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1929" y="187868"/>
            <a:ext cx="4381871" cy="2644232"/>
          </a:xfrm>
          <a:prstGeom prst="rect">
            <a:avLst/>
          </a:prstGeom>
        </p:spPr>
      </p:pic>
      <p:pic>
        <p:nvPicPr>
          <p:cNvPr id="10" name="Picture 9" descr="Vayres-Mascaret-638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46" y="187477"/>
            <a:ext cx="3966935" cy="2644623"/>
          </a:xfrm>
          <a:prstGeom prst="rect">
            <a:avLst/>
          </a:prstGeom>
        </p:spPr>
      </p:pic>
      <p:pic>
        <p:nvPicPr>
          <p:cNvPr id="3" name="Picture 2" descr="boston_univ_rgb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33" y="5829725"/>
            <a:ext cx="1962481" cy="880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635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85738"/>
            <a:ext cx="8229600" cy="1143000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High-Frequency Fast Mode and Low-Frequency Fast Mode in the Three-Fluid Solar Wind</a:t>
            </a:r>
          </a:p>
        </p:txBody>
      </p:sp>
      <p:pic>
        <p:nvPicPr>
          <p:cNvPr id="5" name="Picture 4" descr="fig_disp_ts3_npui70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1417638"/>
            <a:ext cx="6502400" cy="5130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56400" y="1446154"/>
            <a:ext cx="23876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/>
                <a:cs typeface="Times New Roman"/>
              </a:rPr>
              <a:t>The fast mode splits</a:t>
            </a:r>
          </a:p>
          <a:p>
            <a:r>
              <a:rPr lang="en-US" sz="2000" dirty="0">
                <a:latin typeface="Times New Roman"/>
                <a:cs typeface="Times New Roman"/>
              </a:rPr>
              <a:t>into a pick-up ion mode (F</a:t>
            </a:r>
            <a:r>
              <a:rPr lang="en-US" sz="2000" baseline="-25000" dirty="0">
                <a:latin typeface="Times New Roman"/>
                <a:cs typeface="Times New Roman"/>
              </a:rPr>
              <a:t>PUI</a:t>
            </a:r>
            <a:r>
              <a:rPr lang="en-US" sz="2000" dirty="0">
                <a:latin typeface="Times New Roman"/>
                <a:cs typeface="Times New Roman"/>
              </a:rPr>
              <a:t>) and a thermal ion mode (F</a:t>
            </a:r>
            <a:r>
              <a:rPr lang="en-US" sz="2000" baseline="-25000" dirty="0">
                <a:latin typeface="Times New Roman"/>
                <a:cs typeface="Times New Roman"/>
              </a:rPr>
              <a:t>SW</a:t>
            </a:r>
            <a:r>
              <a:rPr lang="en-US" sz="2000" dirty="0">
                <a:latin typeface="Times New Roman"/>
                <a:cs typeface="Times New Roman"/>
              </a:rPr>
              <a:t>).</a:t>
            </a:r>
          </a:p>
          <a:p>
            <a:endParaRPr lang="en-US" sz="2000" dirty="0">
              <a:latin typeface="Times New Roman"/>
              <a:cs typeface="Times New Roman"/>
            </a:endParaRPr>
          </a:p>
          <a:p>
            <a:r>
              <a:rPr lang="en-US" sz="2000" dirty="0">
                <a:latin typeface="Times New Roman"/>
                <a:cs typeface="Times New Roman"/>
              </a:rPr>
              <a:t>Plasma parameters</a:t>
            </a:r>
          </a:p>
          <a:p>
            <a:r>
              <a:rPr lang="en-US" sz="2000" dirty="0">
                <a:latin typeface="Times New Roman"/>
                <a:cs typeface="Times New Roman"/>
              </a:rPr>
              <a:t>upstream of the termination shock in the </a:t>
            </a:r>
            <a:r>
              <a:rPr lang="en-US" sz="2000" b="1" dirty="0">
                <a:latin typeface="Times New Roman"/>
                <a:cs typeface="Times New Roman"/>
              </a:rPr>
              <a:t>cold electron case</a:t>
            </a:r>
            <a:r>
              <a:rPr lang="en-US" sz="2000" dirty="0">
                <a:latin typeface="Times New Roman"/>
                <a:cs typeface="Times New Roman"/>
              </a:rPr>
              <a:t>:</a:t>
            </a:r>
          </a:p>
          <a:p>
            <a:r>
              <a:rPr lang="en-US" sz="2000" dirty="0" err="1">
                <a:latin typeface="Times New Roman"/>
                <a:cs typeface="Times New Roman"/>
              </a:rPr>
              <a:t>n</a:t>
            </a:r>
            <a:r>
              <a:rPr lang="en-US" sz="2000" baseline="-25000" dirty="0" err="1">
                <a:latin typeface="Times New Roman"/>
                <a:cs typeface="Times New Roman"/>
              </a:rPr>
              <a:t>SW</a:t>
            </a:r>
            <a:r>
              <a:rPr lang="en-US" sz="2000" dirty="0">
                <a:latin typeface="Times New Roman"/>
                <a:cs typeface="Times New Roman"/>
              </a:rPr>
              <a:t>=  0.0013 cm</a:t>
            </a:r>
            <a:r>
              <a:rPr lang="en-US" sz="2000" baseline="30000" dirty="0">
                <a:latin typeface="Times New Roman"/>
                <a:cs typeface="Times New Roman"/>
              </a:rPr>
              <a:t>-3</a:t>
            </a:r>
          </a:p>
          <a:p>
            <a:r>
              <a:rPr lang="en-US" sz="2000" dirty="0">
                <a:latin typeface="Times New Roman"/>
                <a:cs typeface="Times New Roman"/>
              </a:rPr>
              <a:t>T</a:t>
            </a:r>
            <a:r>
              <a:rPr lang="en-US" sz="2000" baseline="-25000" dirty="0">
                <a:latin typeface="Times New Roman"/>
                <a:cs typeface="Times New Roman"/>
              </a:rPr>
              <a:t>SW</a:t>
            </a:r>
            <a:r>
              <a:rPr lang="en-US" sz="2000" dirty="0">
                <a:latin typeface="Times New Roman"/>
                <a:cs typeface="Times New Roman"/>
              </a:rPr>
              <a:t>= 4200 K</a:t>
            </a:r>
          </a:p>
          <a:p>
            <a:r>
              <a:rPr lang="en-US" sz="2000" dirty="0">
                <a:latin typeface="Times New Roman"/>
                <a:cs typeface="Times New Roman"/>
              </a:rPr>
              <a:t>B= 0.067 </a:t>
            </a:r>
            <a:r>
              <a:rPr lang="en-US" sz="2000" dirty="0" err="1">
                <a:latin typeface="Times New Roman"/>
                <a:cs typeface="Times New Roman"/>
              </a:rPr>
              <a:t>nT</a:t>
            </a:r>
            <a:endParaRPr lang="en-US" sz="2000" dirty="0">
              <a:latin typeface="Times New Roman"/>
              <a:cs typeface="Times New Roman"/>
            </a:endParaRPr>
          </a:p>
          <a:p>
            <a:r>
              <a:rPr lang="en-US" sz="2000" dirty="0" err="1">
                <a:latin typeface="Times New Roman"/>
                <a:cs typeface="Times New Roman"/>
              </a:rPr>
              <a:t>n</a:t>
            </a:r>
            <a:r>
              <a:rPr lang="en-US" sz="2000" baseline="-25000" dirty="0" err="1">
                <a:latin typeface="Times New Roman"/>
                <a:cs typeface="Times New Roman"/>
              </a:rPr>
              <a:t>PUI</a:t>
            </a:r>
            <a:r>
              <a:rPr lang="en-US" sz="2000" dirty="0">
                <a:latin typeface="Times New Roman"/>
                <a:cs typeface="Times New Roman"/>
              </a:rPr>
              <a:t>= 0.7 </a:t>
            </a:r>
            <a:r>
              <a:rPr lang="en-US" sz="2000" dirty="0" err="1">
                <a:latin typeface="Times New Roman"/>
                <a:cs typeface="Times New Roman"/>
              </a:rPr>
              <a:t>n</a:t>
            </a:r>
            <a:r>
              <a:rPr lang="en-US" sz="2000" baseline="-25000" dirty="0" err="1">
                <a:latin typeface="Times New Roman"/>
                <a:cs typeface="Times New Roman"/>
              </a:rPr>
              <a:t>SW</a:t>
            </a:r>
            <a:endParaRPr lang="en-US" sz="2000" baseline="-25000" dirty="0">
              <a:latin typeface="Times New Roman"/>
              <a:cs typeface="Times New Roman"/>
            </a:endParaRPr>
          </a:p>
          <a:p>
            <a:r>
              <a:rPr lang="en-US" sz="2000" dirty="0">
                <a:latin typeface="Times New Roman"/>
                <a:cs typeface="Times New Roman"/>
              </a:rPr>
              <a:t>T</a:t>
            </a:r>
            <a:r>
              <a:rPr lang="en-US" sz="2000" baseline="-25000" dirty="0">
                <a:latin typeface="Times New Roman"/>
                <a:cs typeface="Times New Roman"/>
              </a:rPr>
              <a:t>PUI</a:t>
            </a:r>
            <a:r>
              <a:rPr lang="en-US" sz="2000" dirty="0">
                <a:latin typeface="Times New Roman"/>
                <a:cs typeface="Times New Roman"/>
              </a:rPr>
              <a:t>= 8.6 MK</a:t>
            </a:r>
          </a:p>
        </p:txBody>
      </p:sp>
    </p:spTree>
    <p:extLst>
      <p:ext uri="{BB962C8B-B14F-4D97-AF65-F5344CB8AC3E}">
        <p14:creationId xmlns:p14="http://schemas.microsoft.com/office/powerpoint/2010/main" val="175683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" y="317500"/>
            <a:ext cx="8610600" cy="59563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6700" y="317500"/>
            <a:ext cx="8610600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-279400" y="33338"/>
            <a:ext cx="9613900" cy="1143000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Necessary Condition for the Existence </a:t>
            </a:r>
            <a:b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</a:br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of Nonlinear Quasi-stationary Waves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3286466"/>
              </p:ext>
            </p:extLst>
          </p:nvPr>
        </p:nvGraphicFramePr>
        <p:xfrm>
          <a:off x="1962150" y="1200152"/>
          <a:ext cx="46736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4" name="Equation" r:id="rId4" imgW="2336800" imgH="241300" progId="Equation.3">
                  <p:embed/>
                </p:oleObj>
              </mc:Choice>
              <mc:Fallback>
                <p:oleObj name="Equation" r:id="rId4" imgW="2336800" imgH="241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62150" y="1200152"/>
                        <a:ext cx="4673600" cy="482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800" y="5023394"/>
            <a:ext cx="3632200" cy="17076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11600" y="5023394"/>
            <a:ext cx="4118709" cy="199389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27700" y="6731000"/>
            <a:ext cx="1371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848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ig2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6338"/>
            <a:ext cx="6743700" cy="5349376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279400" y="33338"/>
            <a:ext cx="9613900" cy="1143000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Wave Number (k) Solutions of the Three-Fluid </a:t>
            </a:r>
            <a:b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</a:br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Warm Plasma Dispersion Relation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56400" y="1446154"/>
            <a:ext cx="2387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>
              <a:latin typeface="Times New Roman"/>
              <a:cs typeface="Times New Roman"/>
            </a:endParaRPr>
          </a:p>
          <a:p>
            <a:r>
              <a:rPr lang="en-US" sz="2000" dirty="0">
                <a:latin typeface="Times New Roman"/>
                <a:cs typeface="Times New Roman"/>
              </a:rPr>
              <a:t>Plasma parameters</a:t>
            </a:r>
          </a:p>
          <a:p>
            <a:r>
              <a:rPr lang="en-US" sz="2000" dirty="0">
                <a:latin typeface="Times New Roman"/>
                <a:cs typeface="Times New Roman"/>
              </a:rPr>
              <a:t>upstream of the termination shock in the </a:t>
            </a:r>
            <a:r>
              <a:rPr lang="en-US" sz="2000" b="1" dirty="0">
                <a:latin typeface="Times New Roman"/>
                <a:cs typeface="Times New Roman"/>
              </a:rPr>
              <a:t>hot electron case</a:t>
            </a:r>
            <a:r>
              <a:rPr lang="en-US" sz="2000" dirty="0">
                <a:latin typeface="Times New Roman"/>
                <a:cs typeface="Times New Roman"/>
              </a:rPr>
              <a:t>:</a:t>
            </a:r>
          </a:p>
          <a:p>
            <a:endParaRPr lang="en-US" sz="2000" dirty="0">
              <a:latin typeface="Times New Roman"/>
              <a:cs typeface="Times New Roman"/>
            </a:endParaRPr>
          </a:p>
          <a:p>
            <a:r>
              <a:rPr lang="en-US" sz="2000" dirty="0" err="1">
                <a:latin typeface="Times New Roman"/>
                <a:cs typeface="Times New Roman"/>
              </a:rPr>
              <a:t>n</a:t>
            </a:r>
            <a:r>
              <a:rPr lang="en-US" sz="2000" baseline="-25000" dirty="0" err="1">
                <a:latin typeface="Times New Roman"/>
                <a:cs typeface="Times New Roman"/>
              </a:rPr>
              <a:t>SW</a:t>
            </a:r>
            <a:r>
              <a:rPr lang="en-US" sz="2000" dirty="0">
                <a:latin typeface="Times New Roman"/>
                <a:cs typeface="Times New Roman"/>
              </a:rPr>
              <a:t>=  0.0013 cm</a:t>
            </a:r>
            <a:r>
              <a:rPr lang="en-US" sz="2000" baseline="30000" dirty="0">
                <a:latin typeface="Times New Roman"/>
                <a:cs typeface="Times New Roman"/>
              </a:rPr>
              <a:t>-3</a:t>
            </a:r>
          </a:p>
          <a:p>
            <a:r>
              <a:rPr lang="en-US" sz="2000" dirty="0">
                <a:latin typeface="Times New Roman"/>
                <a:cs typeface="Times New Roman"/>
              </a:rPr>
              <a:t>T</a:t>
            </a:r>
            <a:r>
              <a:rPr lang="en-US" sz="2000" baseline="-25000" dirty="0">
                <a:latin typeface="Times New Roman"/>
                <a:cs typeface="Times New Roman"/>
              </a:rPr>
              <a:t>SW</a:t>
            </a:r>
            <a:r>
              <a:rPr lang="en-US" sz="2000" dirty="0">
                <a:latin typeface="Times New Roman"/>
                <a:cs typeface="Times New Roman"/>
              </a:rPr>
              <a:t>= 4200 K</a:t>
            </a:r>
          </a:p>
          <a:p>
            <a:r>
              <a:rPr lang="en-US" sz="2000" dirty="0">
                <a:latin typeface="Times New Roman"/>
                <a:cs typeface="Times New Roman"/>
              </a:rPr>
              <a:t>B= 0.067 </a:t>
            </a:r>
            <a:r>
              <a:rPr lang="en-US" sz="2000" dirty="0" err="1">
                <a:latin typeface="Times New Roman"/>
                <a:cs typeface="Times New Roman"/>
              </a:rPr>
              <a:t>nT</a:t>
            </a:r>
            <a:endParaRPr lang="en-US" sz="2000" dirty="0">
              <a:latin typeface="Times New Roman"/>
              <a:cs typeface="Times New Roman"/>
            </a:endParaRPr>
          </a:p>
          <a:p>
            <a:r>
              <a:rPr lang="en-US" sz="2000" dirty="0" err="1">
                <a:latin typeface="Times New Roman"/>
                <a:cs typeface="Times New Roman"/>
              </a:rPr>
              <a:t>n</a:t>
            </a:r>
            <a:r>
              <a:rPr lang="en-US" sz="2000" baseline="-25000" dirty="0" err="1">
                <a:latin typeface="Times New Roman"/>
                <a:cs typeface="Times New Roman"/>
              </a:rPr>
              <a:t>PUI</a:t>
            </a:r>
            <a:r>
              <a:rPr lang="en-US" sz="2000" dirty="0">
                <a:latin typeface="Times New Roman"/>
                <a:cs typeface="Times New Roman"/>
              </a:rPr>
              <a:t>= 0.25 </a:t>
            </a:r>
            <a:r>
              <a:rPr lang="en-US" sz="2000" dirty="0" err="1">
                <a:latin typeface="Times New Roman"/>
                <a:cs typeface="Times New Roman"/>
              </a:rPr>
              <a:t>n</a:t>
            </a:r>
            <a:r>
              <a:rPr lang="en-US" sz="2000" baseline="-25000" dirty="0" err="1">
                <a:latin typeface="Times New Roman"/>
                <a:cs typeface="Times New Roman"/>
              </a:rPr>
              <a:t>SW</a:t>
            </a:r>
            <a:endParaRPr lang="en-US" sz="2000" baseline="-25000" dirty="0">
              <a:latin typeface="Times New Roman"/>
              <a:cs typeface="Times New Roman"/>
            </a:endParaRPr>
          </a:p>
          <a:p>
            <a:r>
              <a:rPr lang="en-US" sz="2000" dirty="0">
                <a:latin typeface="Times New Roman"/>
                <a:cs typeface="Times New Roman"/>
              </a:rPr>
              <a:t>A</a:t>
            </a:r>
            <a:r>
              <a:rPr lang="en-US" sz="2000" baseline="-25000" dirty="0">
                <a:latin typeface="Times New Roman"/>
                <a:cs typeface="Times New Roman"/>
              </a:rPr>
              <a:t>PUI</a:t>
            </a:r>
            <a:r>
              <a:rPr lang="en-US" sz="2000" dirty="0">
                <a:latin typeface="Times New Roman"/>
                <a:cs typeface="Times New Roman"/>
              </a:rPr>
              <a:t>= 0.2</a:t>
            </a:r>
          </a:p>
          <a:p>
            <a:r>
              <a:rPr lang="en-US" sz="2000" dirty="0">
                <a:latin typeface="Times New Roman"/>
                <a:cs typeface="Times New Roman"/>
              </a:rPr>
              <a:t>T</a:t>
            </a:r>
            <a:r>
              <a:rPr lang="en-US" sz="2000" baseline="-25000" dirty="0">
                <a:latin typeface="Times New Roman"/>
                <a:cs typeface="Times New Roman"/>
              </a:rPr>
              <a:t>PUI</a:t>
            </a:r>
            <a:r>
              <a:rPr lang="en-US" sz="2000" dirty="0">
                <a:latin typeface="Times New Roman"/>
                <a:cs typeface="Times New Roman"/>
              </a:rPr>
              <a:t>= 13.4 MK</a:t>
            </a:r>
          </a:p>
          <a:p>
            <a:r>
              <a:rPr lang="en-US" sz="2000" dirty="0" err="1">
                <a:latin typeface="Times New Roman"/>
                <a:cs typeface="Times New Roman"/>
              </a:rPr>
              <a:t>T</a:t>
            </a:r>
            <a:r>
              <a:rPr lang="en-US" sz="2000" baseline="-25000" dirty="0" err="1">
                <a:latin typeface="Times New Roman"/>
                <a:cs typeface="Times New Roman"/>
              </a:rPr>
              <a:t>e</a:t>
            </a:r>
            <a:r>
              <a:rPr lang="en-US" sz="2000" dirty="0">
                <a:latin typeface="Times New Roman"/>
                <a:cs typeface="Times New Roman"/>
              </a:rPr>
              <a:t>= 0.83 MK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89400" y="6428318"/>
            <a:ext cx="276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000" i="1" dirty="0">
                <a:latin typeface="Times New Roman"/>
                <a:cs typeface="Times New Roman"/>
              </a:rPr>
              <a:t>Zieger et al.</a:t>
            </a:r>
            <a:r>
              <a:rPr lang="en-US" sz="2000" dirty="0">
                <a:latin typeface="Times New Roman"/>
                <a:cs typeface="Times New Roman"/>
              </a:rPr>
              <a:t>, 2015</a:t>
            </a:r>
            <a:endParaRPr lang="en-US" sz="2000" baseline="-25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87695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17600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Existence of Fast </a:t>
            </a:r>
            <a:r>
              <a:rPr lang="en-US" sz="3000" b="1" dirty="0" err="1">
                <a:solidFill>
                  <a:srgbClr val="0000FF"/>
                </a:solidFill>
                <a:latin typeface="Times New Roman"/>
                <a:cs typeface="Times New Roman"/>
              </a:rPr>
              <a:t>Magnetosonic</a:t>
            </a:r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lang="en-US" sz="3000" b="1" dirty="0" err="1">
                <a:solidFill>
                  <a:srgbClr val="0000FF"/>
                </a:solidFill>
                <a:latin typeface="Times New Roman"/>
                <a:cs typeface="Times New Roman"/>
              </a:rPr>
              <a:t>Solitons</a:t>
            </a:r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 and </a:t>
            </a:r>
            <a:r>
              <a:rPr lang="en-US" sz="3000" b="1" dirty="0" err="1">
                <a:solidFill>
                  <a:srgbClr val="0000FF"/>
                </a:solidFill>
                <a:latin typeface="Times New Roman"/>
                <a:cs typeface="Times New Roman"/>
              </a:rPr>
              <a:t>Oscillitons</a:t>
            </a:r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 on Fluid Scale</a:t>
            </a:r>
          </a:p>
        </p:txBody>
      </p:sp>
      <p:pic>
        <p:nvPicPr>
          <p:cNvPr id="2" name="Picture 1" descr="fig_disp_ts3_npui70_Vph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0338"/>
            <a:ext cx="6781800" cy="4927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67500" y="1906538"/>
            <a:ext cx="24765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/>
                <a:cs typeface="Times New Roman"/>
              </a:rPr>
              <a:t>A fast </a:t>
            </a:r>
            <a:r>
              <a:rPr lang="en-US" sz="2000" dirty="0" err="1">
                <a:latin typeface="Times New Roman"/>
                <a:cs typeface="Times New Roman"/>
              </a:rPr>
              <a:t>magnetosonic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oscilliton</a:t>
            </a:r>
            <a:r>
              <a:rPr lang="en-US" sz="2000" dirty="0">
                <a:latin typeface="Times New Roman"/>
                <a:cs typeface="Times New Roman"/>
              </a:rPr>
              <a:t> is predicted at the fast magneto-sonic speed of the total fluid (</a:t>
            </a:r>
            <a:r>
              <a:rPr lang="en-US" sz="2000" dirty="0" err="1">
                <a:latin typeface="Times New Roman"/>
                <a:cs typeface="Times New Roman"/>
              </a:rPr>
              <a:t>U</a:t>
            </a:r>
            <a:r>
              <a:rPr lang="en-US" sz="2000" baseline="-25000" dirty="0" err="1">
                <a:latin typeface="Times New Roman"/>
                <a:cs typeface="Times New Roman"/>
              </a:rPr>
              <a:t>fm</a:t>
            </a:r>
            <a:r>
              <a:rPr lang="en-US" sz="2000" dirty="0">
                <a:latin typeface="Times New Roman"/>
                <a:cs typeface="Times New Roman"/>
              </a:rPr>
              <a:t>) on fluid scale.</a:t>
            </a:r>
            <a:endParaRPr lang="en-US" sz="2000" baseline="-25000" dirty="0">
              <a:latin typeface="Times New Roman"/>
              <a:cs typeface="Times New Roman"/>
            </a:endParaRPr>
          </a:p>
          <a:p>
            <a:endParaRPr lang="en-US" sz="2000" dirty="0">
              <a:latin typeface="Times New Roman"/>
              <a:cs typeface="Times New Roman"/>
            </a:endParaRPr>
          </a:p>
          <a:p>
            <a:endParaRPr lang="en-US" sz="2000" dirty="0">
              <a:latin typeface="Times New Roman"/>
              <a:cs typeface="Times New Roman"/>
            </a:endParaRPr>
          </a:p>
          <a:p>
            <a:r>
              <a:rPr lang="en-US" sz="2000" dirty="0" err="1">
                <a:latin typeface="Times New Roman"/>
                <a:cs typeface="Times New Roman"/>
              </a:rPr>
              <a:t>U</a:t>
            </a:r>
            <a:r>
              <a:rPr lang="en-US" sz="2000" baseline="-25000" dirty="0" err="1">
                <a:latin typeface="Times New Roman"/>
                <a:cs typeface="Times New Roman"/>
              </a:rPr>
              <a:t>fm</a:t>
            </a:r>
            <a:r>
              <a:rPr lang="en-US" sz="2000" dirty="0">
                <a:latin typeface="Times New Roman"/>
                <a:cs typeface="Times New Roman"/>
              </a:rPr>
              <a:t>= 223 km/s</a:t>
            </a:r>
          </a:p>
          <a:p>
            <a:r>
              <a:rPr lang="en-US" sz="2000" dirty="0" err="1">
                <a:latin typeface="Times New Roman"/>
                <a:cs typeface="Times New Roman"/>
              </a:rPr>
              <a:t>c</a:t>
            </a:r>
            <a:r>
              <a:rPr lang="en-US" sz="2000" baseline="-25000" dirty="0" err="1">
                <a:latin typeface="Times New Roman"/>
                <a:cs typeface="Times New Roman"/>
              </a:rPr>
              <a:t>PUI</a:t>
            </a:r>
            <a:r>
              <a:rPr lang="en-US" sz="2000" dirty="0">
                <a:latin typeface="Times New Roman"/>
                <a:cs typeface="Times New Roman"/>
              </a:rPr>
              <a:t>= 344 km/s</a:t>
            </a:r>
          </a:p>
          <a:p>
            <a:endParaRPr lang="en-US" sz="2000" dirty="0">
              <a:latin typeface="Times New Roman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84600" y="6294320"/>
            <a:ext cx="276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000" i="1" dirty="0">
                <a:latin typeface="Times New Roman"/>
                <a:cs typeface="Times New Roman"/>
              </a:rPr>
              <a:t>Zieger et al.</a:t>
            </a:r>
            <a:r>
              <a:rPr lang="en-US" sz="2000" dirty="0">
                <a:latin typeface="Times New Roman"/>
                <a:cs typeface="Times New Roman"/>
              </a:rPr>
              <a:t>, 2015</a:t>
            </a:r>
            <a:endParaRPr lang="en-US" sz="2000" baseline="-25000" dirty="0">
              <a:latin typeface="Times New Roman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71600" y="1790700"/>
            <a:ext cx="88006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Helvetica"/>
              </a:rPr>
              <a:t>FLUID</a:t>
            </a:r>
          </a:p>
          <a:p>
            <a:pPr algn="ctr"/>
            <a:r>
              <a:rPr lang="en-US" sz="1600" b="1" dirty="0">
                <a:latin typeface="Helvetica"/>
              </a:rPr>
              <a:t>SCALE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52131" y="1790700"/>
            <a:ext cx="88006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Helvetica"/>
              </a:rPr>
              <a:t>ION</a:t>
            </a:r>
          </a:p>
          <a:p>
            <a:pPr algn="ctr"/>
            <a:r>
              <a:rPr lang="en-US" sz="1600" b="1" dirty="0">
                <a:latin typeface="Helvetica"/>
              </a:rPr>
              <a:t>SCALE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3400" y="3162300"/>
            <a:ext cx="131318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Helvetica"/>
              </a:rPr>
              <a:t>ELECTRON</a:t>
            </a:r>
          </a:p>
          <a:p>
            <a:pPr algn="ctr"/>
            <a:r>
              <a:rPr lang="en-US" sz="1600" b="1" dirty="0">
                <a:latin typeface="Helvetica"/>
              </a:rPr>
              <a:t>SCALE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40000" y="1199505"/>
            <a:ext cx="2005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/>
                <a:cs typeface="Times New Roman"/>
              </a:rPr>
              <a:t>Phase Velocity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55700" y="4787900"/>
            <a:ext cx="12251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Helvetica"/>
                <a:cs typeface="Helvetica"/>
              </a:rPr>
              <a:t>Oscilliton</a:t>
            </a:r>
            <a:endParaRPr lang="en-US" sz="2000" dirty="0">
              <a:latin typeface="Helvetica"/>
              <a:cs typeface="Helvetica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1612900" y="4432300"/>
            <a:ext cx="0" cy="41910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4105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28700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Existence of Dispersive Shock Waves </a:t>
            </a:r>
            <a:b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</a:br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 in the Three-Fluid Solar Wind</a:t>
            </a:r>
          </a:p>
        </p:txBody>
      </p:sp>
      <p:pic>
        <p:nvPicPr>
          <p:cNvPr id="3" name="Picture 2" descr="fig_disp_ts3_npui70_Vg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7904"/>
            <a:ext cx="6781800" cy="4927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781800" y="1446154"/>
            <a:ext cx="2362200" cy="4811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/>
                <a:cs typeface="Times New Roman"/>
              </a:rPr>
              <a:t>Two critical speeds: </a:t>
            </a:r>
            <a:r>
              <a:rPr lang="en-US" sz="2000" dirty="0" err="1">
                <a:latin typeface="Times New Roman"/>
                <a:cs typeface="Times New Roman"/>
              </a:rPr>
              <a:t>U</a:t>
            </a:r>
            <a:r>
              <a:rPr lang="en-US" sz="2000" baseline="-25000" dirty="0" err="1">
                <a:latin typeface="Times New Roman"/>
                <a:cs typeface="Times New Roman"/>
              </a:rPr>
              <a:t>fm</a:t>
            </a:r>
            <a:r>
              <a:rPr lang="en-US" sz="2000" dirty="0">
                <a:latin typeface="Times New Roman"/>
                <a:cs typeface="Times New Roman"/>
              </a:rPr>
              <a:t> in F</a:t>
            </a:r>
            <a:r>
              <a:rPr lang="en-US" sz="2000" baseline="-25000" dirty="0">
                <a:latin typeface="Times New Roman"/>
                <a:cs typeface="Times New Roman"/>
              </a:rPr>
              <a:t>SW</a:t>
            </a:r>
            <a:r>
              <a:rPr lang="en-US" sz="2000" dirty="0">
                <a:latin typeface="Times New Roman"/>
                <a:cs typeface="Times New Roman"/>
              </a:rPr>
              <a:t> at low frequencies and </a:t>
            </a:r>
            <a:r>
              <a:rPr lang="en-US" sz="2000" dirty="0" err="1">
                <a:latin typeface="Times New Roman"/>
                <a:cs typeface="Times New Roman"/>
              </a:rPr>
              <a:t>c</a:t>
            </a:r>
            <a:r>
              <a:rPr lang="en-US" sz="2000" baseline="-25000" dirty="0" err="1">
                <a:latin typeface="Times New Roman"/>
                <a:cs typeface="Times New Roman"/>
              </a:rPr>
              <a:t>PUI</a:t>
            </a:r>
            <a:r>
              <a:rPr lang="en-US" sz="2000" dirty="0">
                <a:latin typeface="Times New Roman"/>
                <a:cs typeface="Times New Roman"/>
              </a:rPr>
              <a:t> in F</a:t>
            </a:r>
            <a:r>
              <a:rPr lang="en-US" sz="2000" baseline="-25000" dirty="0">
                <a:latin typeface="Times New Roman"/>
                <a:cs typeface="Times New Roman"/>
              </a:rPr>
              <a:t>PUI</a:t>
            </a:r>
            <a:r>
              <a:rPr lang="en-US" sz="2000" dirty="0">
                <a:latin typeface="Times New Roman"/>
                <a:cs typeface="Times New Roman"/>
              </a:rPr>
              <a:t> at high frequencies. </a:t>
            </a:r>
          </a:p>
          <a:p>
            <a:endParaRPr lang="en-US" sz="2000" baseline="-25000" dirty="0">
              <a:latin typeface="Times New Roman"/>
              <a:cs typeface="Times New Roman"/>
            </a:endParaRPr>
          </a:p>
          <a:p>
            <a:endParaRPr lang="en-US" sz="2000" baseline="-25000" dirty="0">
              <a:latin typeface="Times New Roman"/>
              <a:cs typeface="Times New Roman"/>
            </a:endParaRPr>
          </a:p>
          <a:p>
            <a:endParaRPr lang="en-US" sz="2000" dirty="0">
              <a:latin typeface="Times New Roman"/>
              <a:cs typeface="Times New Roman"/>
            </a:endParaRPr>
          </a:p>
          <a:p>
            <a:r>
              <a:rPr lang="en-US" sz="2000" dirty="0">
                <a:latin typeface="Times New Roman"/>
                <a:cs typeface="Times New Roman"/>
              </a:rPr>
              <a:t>Both fast modes are dispersive on fluid scale.</a:t>
            </a:r>
          </a:p>
          <a:p>
            <a:endParaRPr lang="en-US" sz="2000" dirty="0">
              <a:latin typeface="Times New Roman"/>
              <a:cs typeface="Times New Roman"/>
            </a:endParaRPr>
          </a:p>
          <a:p>
            <a:endParaRPr lang="en-US" sz="2000" dirty="0">
              <a:latin typeface="Times New Roman"/>
              <a:cs typeface="Times New Roman"/>
            </a:endParaRPr>
          </a:p>
          <a:p>
            <a:r>
              <a:rPr lang="en-US" sz="2000" dirty="0">
                <a:latin typeface="Times New Roman"/>
                <a:cs typeface="Times New Roman"/>
              </a:rPr>
              <a:t>Dispersive shock waves</a:t>
            </a:r>
          </a:p>
          <a:p>
            <a:endParaRPr lang="en-US" sz="2000" dirty="0">
              <a:latin typeface="Times New Roman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84600" y="6307020"/>
            <a:ext cx="276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000" i="1" dirty="0">
                <a:latin typeface="Times New Roman"/>
                <a:cs typeface="Times New Roman"/>
              </a:rPr>
              <a:t>Zieger et al.</a:t>
            </a:r>
            <a:r>
              <a:rPr lang="en-US" sz="2000" dirty="0">
                <a:latin typeface="Times New Roman"/>
                <a:cs typeface="Times New Roman"/>
              </a:rPr>
              <a:t>, 2015</a:t>
            </a:r>
            <a:endParaRPr lang="en-US" sz="2000" baseline="-25000" dirty="0">
              <a:latin typeface="Times New Roman"/>
              <a:cs typeface="Times New Roman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7505700" y="3055560"/>
            <a:ext cx="321564" cy="335340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7505700" y="4664966"/>
            <a:ext cx="321564" cy="335340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540000" y="1199505"/>
            <a:ext cx="2069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/>
                <a:cs typeface="Times New Roman"/>
              </a:rPr>
              <a:t>Group Velocity</a:t>
            </a:r>
          </a:p>
        </p:txBody>
      </p:sp>
    </p:spTree>
    <p:extLst>
      <p:ext uri="{BB962C8B-B14F-4D97-AF65-F5344CB8AC3E}">
        <p14:creationId xmlns:p14="http://schemas.microsoft.com/office/powerpoint/2010/main" val="38470605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646" y="977900"/>
            <a:ext cx="6939054" cy="3073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97000" y="4051300"/>
            <a:ext cx="307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i="1" dirty="0" err="1">
                <a:latin typeface="Times New Roman"/>
                <a:cs typeface="Times New Roman"/>
              </a:rPr>
              <a:t>Biskamp</a:t>
            </a:r>
            <a:r>
              <a:rPr lang="en-US" sz="2000" dirty="0">
                <a:latin typeface="Times New Roman"/>
                <a:cs typeface="Times New Roman"/>
              </a:rPr>
              <a:t>, 1973 </a:t>
            </a:r>
            <a:endParaRPr lang="en-US" sz="2000" baseline="-25000" dirty="0">
              <a:latin typeface="Times New Roman"/>
              <a:cs typeface="Times New Roman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46038"/>
            <a:ext cx="8229600" cy="931862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Subcritical Dispersive Shock Waves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0500" y="4837043"/>
            <a:ext cx="87757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Subcritical dispersive shocks are expected to have either a trailing wave train or a precursor wave train depending on the shape of the dispersive relation.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The thermal ion shock is expected to have a trailing wave train because F</a:t>
            </a:r>
            <a:r>
              <a:rPr lang="en-US" sz="2000" baseline="-25000" dirty="0">
                <a:latin typeface="Times New Roman"/>
                <a:cs typeface="Times New Roman"/>
              </a:rPr>
              <a:t>SW</a:t>
            </a:r>
            <a:r>
              <a:rPr lang="en-US" sz="2000" dirty="0">
                <a:latin typeface="Times New Roman"/>
                <a:cs typeface="Times New Roman"/>
              </a:rPr>
              <a:t> is negative dispersive.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91347" y="1949510"/>
            <a:ext cx="17526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/>
                <a:cs typeface="Times New Roman"/>
              </a:rPr>
              <a:t>Negative DSW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54847" y="3203665"/>
            <a:ext cx="16406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/>
                <a:cs typeface="Times New Roman"/>
              </a:rPr>
              <a:t>Positive DSW</a:t>
            </a:r>
          </a:p>
        </p:txBody>
      </p:sp>
    </p:spTree>
    <p:extLst>
      <p:ext uri="{BB962C8B-B14F-4D97-AF65-F5344CB8AC3E}">
        <p14:creationId xmlns:p14="http://schemas.microsoft.com/office/powerpoint/2010/main" val="12883987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-279400" y="33338"/>
            <a:ext cx="9613900" cy="1143000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Analytical Solution of Nonlinear Dispersive </a:t>
            </a:r>
            <a:b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</a:br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Shock Waves in </a:t>
            </a:r>
            <a:r>
              <a:rPr lang="en-US" sz="3000" b="1" dirty="0" err="1">
                <a:solidFill>
                  <a:srgbClr val="0000FF"/>
                </a:solidFill>
                <a:latin typeface="Times New Roman"/>
                <a:cs typeface="Times New Roman"/>
              </a:rPr>
              <a:t>Eulerian</a:t>
            </a:r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 Fluids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99" y="1638300"/>
            <a:ext cx="8627593" cy="3530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65900" y="5202120"/>
            <a:ext cx="233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000" i="1" dirty="0" err="1">
                <a:latin typeface="Times New Roman"/>
                <a:cs typeface="Times New Roman"/>
              </a:rPr>
              <a:t>Hoefer</a:t>
            </a:r>
            <a:r>
              <a:rPr lang="en-US" sz="2000" dirty="0">
                <a:latin typeface="Times New Roman"/>
                <a:cs typeface="Times New Roman"/>
              </a:rPr>
              <a:t>, 2014</a:t>
            </a:r>
            <a:endParaRPr lang="en-US" sz="2000" baseline="-25000" dirty="0">
              <a:latin typeface="Times New Roman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1800" y="5607271"/>
            <a:ext cx="76327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Solutions of the nonlinear </a:t>
            </a:r>
            <a:r>
              <a:rPr lang="en-US" sz="2000" dirty="0" err="1">
                <a:latin typeface="Times New Roman"/>
                <a:cs typeface="Times New Roman"/>
              </a:rPr>
              <a:t>Korteweg</a:t>
            </a:r>
            <a:r>
              <a:rPr lang="en-US" sz="2000" dirty="0">
                <a:latin typeface="Times New Roman"/>
                <a:cs typeface="Times New Roman"/>
              </a:rPr>
              <a:t> – de </a:t>
            </a:r>
            <a:r>
              <a:rPr lang="en-US" sz="2000" dirty="0" err="1">
                <a:latin typeface="Times New Roman"/>
                <a:cs typeface="Times New Roman"/>
              </a:rPr>
              <a:t>Vries</a:t>
            </a:r>
            <a:r>
              <a:rPr lang="en-US" sz="2000" dirty="0">
                <a:latin typeface="Times New Roman"/>
                <a:cs typeface="Times New Roman"/>
              </a:rPr>
              <a:t> equations of </a:t>
            </a:r>
            <a:r>
              <a:rPr lang="en-US" sz="2000" dirty="0" err="1">
                <a:latin typeface="Times New Roman"/>
                <a:cs typeface="Times New Roman"/>
              </a:rPr>
              <a:t>Eulerian</a:t>
            </a:r>
            <a:r>
              <a:rPr lang="en-US" sz="2000" dirty="0">
                <a:latin typeface="Times New Roman"/>
                <a:cs typeface="Times New Roman"/>
              </a:rPr>
              <a:t> fluids (no viscosity and no heat conduction)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Negative (a) and positive (b) dispersive shock waves </a:t>
            </a:r>
          </a:p>
          <a:p>
            <a:pPr marL="342900" indent="-342900">
              <a:buFont typeface="Arial"/>
              <a:buChar char="•"/>
            </a:pPr>
            <a:endParaRPr lang="en-US" sz="2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108232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46038"/>
            <a:ext cx="9144000" cy="1071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Overturning of the Pickup Ion Wave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399" y="952500"/>
            <a:ext cx="6781802" cy="1830010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H="1">
            <a:off x="2578100" y="2298700"/>
            <a:ext cx="1257300" cy="6731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305300" y="2298700"/>
            <a:ext cx="1257300" cy="7620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57200" y="3175000"/>
            <a:ext cx="3848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/>
                <a:cs typeface="Times New Roman"/>
              </a:rPr>
              <a:t>Negative Sign (sonic point)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87900" y="3175000"/>
            <a:ext cx="3949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/>
                <a:cs typeface="Times New Roman"/>
              </a:rPr>
              <a:t>Positive Sign (critical locus)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74824" y="4035913"/>
            <a:ext cx="192087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/>
                <a:cs typeface="Times New Roman"/>
              </a:rPr>
              <a:t>if    </a:t>
            </a:r>
            <a:r>
              <a:rPr lang="en-US" sz="3200" i="1" dirty="0">
                <a:latin typeface="Times New Roman"/>
                <a:cs typeface="Times New Roman"/>
              </a:rPr>
              <a:t>u</a:t>
            </a:r>
            <a:r>
              <a:rPr lang="en-US" sz="3200" i="1" baseline="-25000" dirty="0">
                <a:latin typeface="Times New Roman"/>
                <a:cs typeface="Times New Roman"/>
              </a:rPr>
              <a:t>p</a:t>
            </a:r>
            <a:r>
              <a:rPr lang="en-US" sz="3200" dirty="0">
                <a:latin typeface="Times New Roman"/>
                <a:cs typeface="Times New Roman"/>
              </a:rPr>
              <a:t> = </a:t>
            </a:r>
            <a:r>
              <a:rPr lang="en-US" sz="3200" i="1" dirty="0" err="1">
                <a:latin typeface="Times New Roman"/>
                <a:cs typeface="Times New Roman"/>
              </a:rPr>
              <a:t>c</a:t>
            </a:r>
            <a:r>
              <a:rPr lang="en-US" sz="3200" i="1" baseline="-25000" dirty="0" err="1">
                <a:latin typeface="Times New Roman"/>
                <a:cs typeface="Times New Roman"/>
              </a:rPr>
              <a:t>s</a:t>
            </a:r>
            <a:r>
              <a:rPr lang="en-US" sz="3200" i="1" dirty="0">
                <a:latin typeface="Times New Roman"/>
                <a:cs typeface="Times New Roman"/>
              </a:rPr>
              <a:t> 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357" y="3903365"/>
            <a:ext cx="1055543" cy="92887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57200" y="5039213"/>
            <a:ext cx="3378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/>
                <a:cs typeface="Times New Roman"/>
              </a:rPr>
              <a:t>In multi-ion plasma, the </a:t>
            </a:r>
            <a:r>
              <a:rPr lang="en-US" sz="2400" b="1" dirty="0">
                <a:latin typeface="Times New Roman"/>
                <a:cs typeface="Times New Roman"/>
              </a:rPr>
              <a:t>sonic point </a:t>
            </a:r>
            <a:r>
              <a:rPr lang="en-US" sz="2400" dirty="0">
                <a:latin typeface="Times New Roman"/>
                <a:cs typeface="Times New Roman"/>
              </a:rPr>
              <a:t>is reached when the compressional wave becomes stationary.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10100" y="5604585"/>
            <a:ext cx="393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/>
                <a:cs typeface="Times New Roman"/>
              </a:rPr>
              <a:t>Nonlinear steepening leads to</a:t>
            </a:r>
            <a:endParaRPr lang="en-US" sz="3200" i="1" baseline="-25000" dirty="0">
              <a:latin typeface="Times New Roman"/>
              <a:cs typeface="Times New Roman"/>
            </a:endParaRPr>
          </a:p>
          <a:p>
            <a:r>
              <a:rPr lang="en-US" sz="2400" dirty="0">
                <a:latin typeface="Times New Roman"/>
                <a:cs typeface="Times New Roman"/>
              </a:rPr>
              <a:t>overturning of the wave.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0100" y="4631278"/>
            <a:ext cx="1373124" cy="928878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1638300" y="825500"/>
            <a:ext cx="5435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000" dirty="0">
                <a:latin typeface="Times New Roman"/>
                <a:cs typeface="Times New Roman"/>
              </a:rPr>
              <a:t> McKenzie et al, 1993; </a:t>
            </a:r>
            <a:r>
              <a:rPr lang="en-US" sz="2000" i="1" dirty="0" err="1">
                <a:latin typeface="Times New Roman"/>
                <a:cs typeface="Times New Roman"/>
              </a:rPr>
              <a:t>Dubinin</a:t>
            </a:r>
            <a:r>
              <a:rPr lang="en-US" sz="2000" i="1" dirty="0">
                <a:latin typeface="Times New Roman"/>
                <a:cs typeface="Times New Roman"/>
              </a:rPr>
              <a:t> et al.</a:t>
            </a:r>
            <a:r>
              <a:rPr lang="en-US" sz="2000" dirty="0">
                <a:latin typeface="Times New Roman"/>
                <a:cs typeface="Times New Roman"/>
              </a:rPr>
              <a:t>, 2006 </a:t>
            </a:r>
            <a:endParaRPr lang="en-US" sz="2000" baseline="-25000" dirty="0">
              <a:latin typeface="Times New Roman"/>
              <a:cs typeface="Times New Roman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21200" y="3672532"/>
            <a:ext cx="3937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/>
                <a:cs typeface="Times New Roman"/>
              </a:rPr>
              <a:t>Transforming to the frame moving at  </a:t>
            </a:r>
            <a:r>
              <a:rPr lang="en-US" sz="2800" dirty="0" err="1">
                <a:latin typeface="Times New Roman"/>
                <a:cs typeface="Times New Roman"/>
              </a:rPr>
              <a:t>c</a:t>
            </a:r>
            <a:r>
              <a:rPr lang="en-US" sz="2800" baseline="-25000" dirty="0" err="1">
                <a:latin typeface="Times New Roman"/>
                <a:cs typeface="Times New Roman"/>
              </a:rPr>
              <a:t>s</a:t>
            </a:r>
            <a:r>
              <a:rPr lang="en-US" sz="2800" dirty="0">
                <a:latin typeface="Times New Roman"/>
                <a:cs typeface="Times New Roman"/>
              </a:rPr>
              <a:t>: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5288" y="4565084"/>
            <a:ext cx="1655825" cy="928878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>
            <a:off x="6072124" y="4864534"/>
            <a:ext cx="735076" cy="349357"/>
          </a:xfrm>
          <a:prstGeom prst="rightArrow">
            <a:avLst/>
          </a:prstGeom>
          <a:solidFill>
            <a:srgbClr val="FF0000"/>
          </a:solidFill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6673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33337"/>
            <a:ext cx="9055100" cy="1668463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1-D Three-Fluid Shock Tube Simulation </a:t>
            </a:r>
            <a:b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</a:br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of the Termination Shock (TS3):</a:t>
            </a:r>
            <a:b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</a:br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Ion Velocities and Magnetic Field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0ED184-8A1B-C54F-9E6D-F01E78B9B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8000"/>
            <a:ext cx="9184181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379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33337"/>
            <a:ext cx="9055100" cy="1668463"/>
          </a:xfrm>
        </p:spPr>
        <p:txBody>
          <a:bodyPr>
            <a:normAutofit/>
          </a:bodyPr>
          <a:lstStyle/>
          <a:p>
            <a:r>
              <a:rPr lang="en-US" sz="3000" b="1" dirty="0" err="1">
                <a:solidFill>
                  <a:srgbClr val="0000FF"/>
                </a:solidFill>
                <a:latin typeface="Times New Roman"/>
                <a:cs typeface="Times New Roman"/>
              </a:rPr>
              <a:t>Heliosheath</a:t>
            </a:r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 Turbulence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6DC508-F8EE-9041-AB73-D32161ED1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69969"/>
            <a:ext cx="9198700" cy="5088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80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1" y="33338"/>
            <a:ext cx="8229600" cy="995362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1" y="1219200"/>
            <a:ext cx="822960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/>
                <a:cs typeface="Times New Roman"/>
              </a:rPr>
              <a:t>Multi-Ion MHD Theory: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Three-fluid model of the solar wind (thermal ions, pick-up ions, electrons)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Linear and nonlinear waves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Dispersive shock waves</a:t>
            </a:r>
          </a:p>
          <a:p>
            <a:endParaRPr lang="en-US" sz="2400" b="1" dirty="0">
              <a:latin typeface="Times New Roman"/>
              <a:cs typeface="Times New Roman"/>
            </a:endParaRPr>
          </a:p>
          <a:p>
            <a:r>
              <a:rPr lang="en-US" sz="2400" b="1" dirty="0">
                <a:latin typeface="Times New Roman"/>
                <a:cs typeface="Times New Roman"/>
              </a:rPr>
              <a:t>Numerical Simulations: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1-D multi-ion shock tube simulations of the termination shock and the </a:t>
            </a:r>
            <a:r>
              <a:rPr lang="en-US" sz="2000" dirty="0" err="1">
                <a:latin typeface="Times New Roman"/>
                <a:cs typeface="Times New Roman"/>
              </a:rPr>
              <a:t>heliosheath</a:t>
            </a:r>
            <a:endParaRPr lang="en-US" sz="2000" dirty="0">
              <a:latin typeface="Times New Roman"/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Quasi-stationary waves, </a:t>
            </a:r>
            <a:r>
              <a:rPr lang="en-US" sz="2000" dirty="0" err="1">
                <a:latin typeface="Times New Roman"/>
                <a:cs typeface="Times New Roman"/>
              </a:rPr>
              <a:t>shocklets</a:t>
            </a:r>
            <a:r>
              <a:rPr lang="en-US" sz="2000" dirty="0">
                <a:latin typeface="Times New Roman"/>
                <a:cs typeface="Times New Roman"/>
              </a:rPr>
              <a:t>, instabilities, compressional turbulence</a:t>
            </a:r>
          </a:p>
          <a:p>
            <a:endParaRPr lang="en-US" sz="2000" dirty="0">
              <a:latin typeface="Times New Roman"/>
              <a:cs typeface="Times New Roman"/>
            </a:endParaRPr>
          </a:p>
          <a:p>
            <a:r>
              <a:rPr lang="en-US" sz="2400" b="1" dirty="0">
                <a:latin typeface="Times New Roman"/>
                <a:cs typeface="Times New Roman"/>
              </a:rPr>
              <a:t>Validation With Voyager 2 Data: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Reconstruct observed termination shock structure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Determine the unknown pickup ion parameters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Explain observed features like current sheets, magnetic holes, and the probability distribution function of magnetic field increments </a:t>
            </a:r>
          </a:p>
          <a:p>
            <a:pPr marL="342900" indent="-342900">
              <a:buFont typeface="Arial"/>
              <a:buChar char="•"/>
            </a:pPr>
            <a:endParaRPr lang="en-US" sz="2000" dirty="0">
              <a:latin typeface="Times New Roman"/>
              <a:cs typeface="Times New Roman"/>
            </a:endParaRPr>
          </a:p>
          <a:p>
            <a:endParaRPr lang="en-US" sz="2000" dirty="0">
              <a:latin typeface="Times New Roman"/>
              <a:cs typeface="Times New Roman"/>
            </a:endParaRPr>
          </a:p>
          <a:p>
            <a:endParaRPr lang="en-US" sz="2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05647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33337"/>
            <a:ext cx="9055100" cy="1668463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Pickup Ion </a:t>
            </a:r>
            <a:r>
              <a:rPr lang="en-US" sz="3000" b="1" dirty="0" err="1">
                <a:solidFill>
                  <a:srgbClr val="0000FF"/>
                </a:solidFill>
                <a:latin typeface="Times New Roman"/>
                <a:cs typeface="Times New Roman"/>
              </a:rPr>
              <a:t>Shocklets</a:t>
            </a:r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AF27D0-F3EF-6D4F-BFF8-1C111885E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1" y="1812472"/>
            <a:ext cx="9121859" cy="504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0174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33337"/>
            <a:ext cx="9055100" cy="1668463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Magnetic Holes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0562D4-2FAB-7D49-962E-B4F2FB114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222" y="1790699"/>
            <a:ext cx="9161222" cy="506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1381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-18945"/>
            <a:ext cx="9144000" cy="1067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Model Validation With Voyager 2 Data:</a:t>
            </a:r>
          </a:p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Hot Electron Case </a:t>
            </a:r>
          </a:p>
        </p:txBody>
      </p:sp>
      <p:pic>
        <p:nvPicPr>
          <p:cNvPr id="6" name="Picture 5" descr="Fig6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6500"/>
            <a:ext cx="6489700" cy="4991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89700" y="932213"/>
            <a:ext cx="24765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/>
                <a:cs typeface="Times New Roman"/>
              </a:rPr>
              <a:t>Better fit to the downstream ion velocity and temperature.</a:t>
            </a:r>
          </a:p>
          <a:p>
            <a:endParaRPr lang="en-US" sz="2000" dirty="0">
              <a:latin typeface="Times New Roman"/>
              <a:cs typeface="Times New Roman"/>
            </a:endParaRPr>
          </a:p>
          <a:p>
            <a:r>
              <a:rPr lang="en-US" sz="2000" dirty="0">
                <a:latin typeface="Times New Roman"/>
                <a:cs typeface="Times New Roman"/>
              </a:rPr>
              <a:t>The partial pressure of energetic electrons is included in the shock adiabatic equation.</a:t>
            </a:r>
          </a:p>
          <a:p>
            <a:endParaRPr lang="en-US" sz="2000" dirty="0">
              <a:latin typeface="Times New Roman"/>
              <a:cs typeface="Times New Roman"/>
            </a:endParaRPr>
          </a:p>
          <a:p>
            <a:r>
              <a:rPr lang="en-US" sz="2000" dirty="0" err="1">
                <a:latin typeface="Times New Roman"/>
                <a:cs typeface="Times New Roman"/>
              </a:rPr>
              <a:t>n</a:t>
            </a:r>
            <a:r>
              <a:rPr lang="en-US" sz="2000" baseline="-25000" dirty="0" err="1">
                <a:latin typeface="Times New Roman"/>
                <a:cs typeface="Times New Roman"/>
              </a:rPr>
              <a:t>SW</a:t>
            </a:r>
            <a:r>
              <a:rPr lang="en-US" sz="2000" dirty="0">
                <a:latin typeface="Times New Roman"/>
                <a:cs typeface="Times New Roman"/>
              </a:rPr>
              <a:t>=  0.0013 cm</a:t>
            </a:r>
            <a:r>
              <a:rPr lang="en-US" sz="2000" baseline="30000" dirty="0">
                <a:latin typeface="Times New Roman"/>
                <a:cs typeface="Times New Roman"/>
              </a:rPr>
              <a:t>-3</a:t>
            </a:r>
          </a:p>
          <a:p>
            <a:r>
              <a:rPr lang="en-US" sz="2000" dirty="0">
                <a:latin typeface="Times New Roman"/>
                <a:cs typeface="Times New Roman"/>
              </a:rPr>
              <a:t>T</a:t>
            </a:r>
            <a:r>
              <a:rPr lang="en-US" sz="2000" baseline="-25000" dirty="0">
                <a:latin typeface="Times New Roman"/>
                <a:cs typeface="Times New Roman"/>
              </a:rPr>
              <a:t>SW</a:t>
            </a:r>
            <a:r>
              <a:rPr lang="en-US" sz="2000" dirty="0">
                <a:latin typeface="Times New Roman"/>
                <a:cs typeface="Times New Roman"/>
              </a:rPr>
              <a:t>= 4200 K</a:t>
            </a:r>
          </a:p>
          <a:p>
            <a:r>
              <a:rPr lang="en-US" sz="2000" dirty="0">
                <a:latin typeface="Times New Roman"/>
                <a:cs typeface="Times New Roman"/>
              </a:rPr>
              <a:t>B= 0.067 </a:t>
            </a:r>
            <a:r>
              <a:rPr lang="en-US" sz="2000" dirty="0" err="1">
                <a:latin typeface="Times New Roman"/>
                <a:cs typeface="Times New Roman"/>
              </a:rPr>
              <a:t>nT</a:t>
            </a:r>
            <a:endParaRPr lang="en-US" sz="2000" dirty="0">
              <a:latin typeface="Times New Roman"/>
              <a:cs typeface="Times New Roman"/>
            </a:endParaRPr>
          </a:p>
          <a:p>
            <a:r>
              <a:rPr lang="en-US" sz="2000" dirty="0" err="1">
                <a:latin typeface="Times New Roman"/>
                <a:cs typeface="Times New Roman"/>
              </a:rPr>
              <a:t>n</a:t>
            </a:r>
            <a:r>
              <a:rPr lang="en-US" sz="2000" baseline="-25000" dirty="0" err="1">
                <a:latin typeface="Times New Roman"/>
                <a:cs typeface="Times New Roman"/>
              </a:rPr>
              <a:t>PUI</a:t>
            </a:r>
            <a:r>
              <a:rPr lang="en-US" sz="2000" dirty="0">
                <a:latin typeface="Times New Roman"/>
                <a:cs typeface="Times New Roman"/>
              </a:rPr>
              <a:t>= 0.25 </a:t>
            </a:r>
            <a:r>
              <a:rPr lang="en-US" sz="2000" dirty="0" err="1">
                <a:latin typeface="Times New Roman"/>
                <a:cs typeface="Times New Roman"/>
              </a:rPr>
              <a:t>n</a:t>
            </a:r>
            <a:r>
              <a:rPr lang="en-US" sz="2000" baseline="-25000" dirty="0" err="1">
                <a:latin typeface="Times New Roman"/>
                <a:cs typeface="Times New Roman"/>
              </a:rPr>
              <a:t>SW</a:t>
            </a:r>
            <a:endParaRPr lang="en-US" sz="2000" baseline="-25000" dirty="0">
              <a:latin typeface="Times New Roman"/>
              <a:cs typeface="Times New Roman"/>
            </a:endParaRPr>
          </a:p>
          <a:p>
            <a:r>
              <a:rPr lang="en-US" sz="2000" dirty="0">
                <a:latin typeface="Times New Roman"/>
                <a:cs typeface="Times New Roman"/>
              </a:rPr>
              <a:t>A</a:t>
            </a:r>
            <a:r>
              <a:rPr lang="en-US" sz="2000" baseline="-25000" dirty="0">
                <a:latin typeface="Times New Roman"/>
                <a:cs typeface="Times New Roman"/>
              </a:rPr>
              <a:t>PUI</a:t>
            </a:r>
            <a:r>
              <a:rPr lang="en-US" sz="2000" dirty="0">
                <a:latin typeface="Times New Roman"/>
                <a:cs typeface="Times New Roman"/>
              </a:rPr>
              <a:t>= 0.2</a:t>
            </a:r>
          </a:p>
          <a:p>
            <a:r>
              <a:rPr lang="en-US" sz="2000" dirty="0">
                <a:latin typeface="Times New Roman"/>
                <a:cs typeface="Times New Roman"/>
              </a:rPr>
              <a:t>T</a:t>
            </a:r>
            <a:r>
              <a:rPr lang="en-US" sz="2000" baseline="-25000" dirty="0">
                <a:latin typeface="Times New Roman"/>
                <a:cs typeface="Times New Roman"/>
              </a:rPr>
              <a:t>PUI</a:t>
            </a:r>
            <a:r>
              <a:rPr lang="en-US" sz="2000" dirty="0">
                <a:latin typeface="Times New Roman"/>
                <a:cs typeface="Times New Roman"/>
              </a:rPr>
              <a:t>= 13.4 MK</a:t>
            </a:r>
          </a:p>
          <a:p>
            <a:r>
              <a:rPr lang="en-US" sz="2000" dirty="0" err="1">
                <a:latin typeface="Times New Roman"/>
                <a:cs typeface="Times New Roman"/>
              </a:rPr>
              <a:t>T</a:t>
            </a:r>
            <a:r>
              <a:rPr lang="en-US" sz="2000" baseline="-25000" dirty="0" err="1">
                <a:latin typeface="Times New Roman"/>
                <a:cs typeface="Times New Roman"/>
              </a:rPr>
              <a:t>e</a:t>
            </a:r>
            <a:r>
              <a:rPr lang="en-US" sz="2000" dirty="0">
                <a:latin typeface="Times New Roman"/>
                <a:cs typeface="Times New Roman"/>
              </a:rPr>
              <a:t>= 0.83 MK</a:t>
            </a:r>
          </a:p>
          <a:p>
            <a:r>
              <a:rPr lang="en-US" sz="2000" dirty="0" err="1">
                <a:latin typeface="Times New Roman"/>
                <a:cs typeface="Times New Roman"/>
              </a:rPr>
              <a:t>p</a:t>
            </a:r>
            <a:r>
              <a:rPr lang="en-US" sz="2000" baseline="-25000" dirty="0" err="1">
                <a:latin typeface="Times New Roman"/>
                <a:cs typeface="Times New Roman"/>
              </a:rPr>
              <a:t>e</a:t>
            </a:r>
            <a:r>
              <a:rPr lang="en-US" sz="2000" dirty="0">
                <a:latin typeface="Times New Roman"/>
                <a:cs typeface="Times New Roman"/>
              </a:rPr>
              <a:t>= 0.0173 </a:t>
            </a:r>
            <a:r>
              <a:rPr lang="en-US" sz="2000" dirty="0" err="1">
                <a:latin typeface="Times New Roman"/>
                <a:cs typeface="Times New Roman"/>
              </a:rPr>
              <a:t>pPa</a:t>
            </a:r>
            <a:endParaRPr lang="en-US" sz="2000" dirty="0">
              <a:latin typeface="Times New Roman"/>
              <a:cs typeface="Times New Roman"/>
            </a:endParaRPr>
          </a:p>
          <a:p>
            <a:endParaRPr lang="en-US" sz="2000" dirty="0">
              <a:latin typeface="Times New Roman"/>
              <a:cs typeface="Times New Roman"/>
            </a:endParaRPr>
          </a:p>
          <a:p>
            <a:endParaRPr lang="en-US" sz="2000" dirty="0">
              <a:latin typeface="Times New Roman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84600" y="6307020"/>
            <a:ext cx="276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000" i="1" dirty="0">
                <a:latin typeface="Times New Roman"/>
                <a:cs typeface="Times New Roman"/>
              </a:rPr>
              <a:t>Zieger et al.</a:t>
            </a:r>
            <a:r>
              <a:rPr lang="en-US" sz="2000" dirty="0">
                <a:latin typeface="Times New Roman"/>
                <a:cs typeface="Times New Roman"/>
              </a:rPr>
              <a:t>, 2015</a:t>
            </a:r>
            <a:endParaRPr lang="en-US" sz="2000" baseline="-25000" dirty="0">
              <a:latin typeface="Times New Roman"/>
              <a:cs typeface="Times New Roman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553200" y="5295900"/>
            <a:ext cx="1689100" cy="914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9724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900" y="1090609"/>
            <a:ext cx="7861300" cy="56843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56500" y="1201254"/>
            <a:ext cx="3379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*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46038"/>
            <a:ext cx="9055100" cy="690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Pick-up Ion Pressure Predicted by New Horizons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92733" y="831922"/>
            <a:ext cx="1674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TS: Zieger, 2015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08200" y="1816100"/>
            <a:ext cx="16007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At the TS:</a:t>
            </a:r>
          </a:p>
          <a:p>
            <a:r>
              <a:rPr lang="en-US" sz="2000" dirty="0" err="1"/>
              <a:t>p</a:t>
            </a:r>
            <a:r>
              <a:rPr lang="en-US" sz="2000" baseline="-25000" dirty="0" err="1"/>
              <a:t>PUI</a:t>
            </a:r>
            <a:r>
              <a:rPr lang="en-US" sz="2000" dirty="0"/>
              <a:t>/</a:t>
            </a:r>
            <a:r>
              <a:rPr lang="en-US" sz="2000" dirty="0" err="1"/>
              <a:t>p</a:t>
            </a:r>
            <a:r>
              <a:rPr lang="en-US" sz="2000" baseline="-25000" dirty="0" err="1"/>
              <a:t>SW</a:t>
            </a:r>
            <a:r>
              <a:rPr lang="en-US" sz="2000" dirty="0"/>
              <a:t>= 800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1" y="6374824"/>
            <a:ext cx="28652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000" i="1" dirty="0" err="1">
                <a:latin typeface="Times New Roman"/>
                <a:cs typeface="Times New Roman"/>
              </a:rPr>
              <a:t>Randol</a:t>
            </a:r>
            <a:r>
              <a:rPr lang="en-US" sz="2000" i="1" dirty="0">
                <a:latin typeface="Times New Roman"/>
                <a:cs typeface="Times New Roman"/>
              </a:rPr>
              <a:t> et al.</a:t>
            </a:r>
            <a:r>
              <a:rPr lang="en-US" sz="2000" dirty="0">
                <a:latin typeface="Times New Roman"/>
                <a:cs typeface="Times New Roman"/>
              </a:rPr>
              <a:t>, 2013</a:t>
            </a:r>
            <a:endParaRPr lang="en-US" sz="2000" baseline="-25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357562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scilliton_V2_Tsallis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800" y="1600200"/>
            <a:ext cx="5994400" cy="51181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46038"/>
            <a:ext cx="9144000" cy="1071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 err="1">
                <a:solidFill>
                  <a:srgbClr val="0000FF"/>
                </a:solidFill>
                <a:latin typeface="Times New Roman"/>
                <a:cs typeface="Times New Roman"/>
              </a:rPr>
              <a:t>Tsallis</a:t>
            </a:r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 Distribution of Magnetic Field Increments </a:t>
            </a:r>
          </a:p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in the </a:t>
            </a:r>
            <a:r>
              <a:rPr lang="en-US" sz="3000" b="1" dirty="0" err="1">
                <a:solidFill>
                  <a:srgbClr val="0000FF"/>
                </a:solidFill>
                <a:latin typeface="Times New Roman"/>
                <a:cs typeface="Times New Roman"/>
              </a:rPr>
              <a:t>Heliosheath</a:t>
            </a:r>
            <a:endParaRPr lang="en-US" sz="3000" b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27200" y="1350666"/>
            <a:ext cx="2696572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/>
                <a:cs typeface="Times New Roman"/>
              </a:rPr>
              <a:t>PDF from </a:t>
            </a:r>
            <a:r>
              <a:rPr lang="en-US" sz="2400" dirty="0" err="1">
                <a:latin typeface="Times New Roman"/>
                <a:cs typeface="Times New Roman"/>
              </a:rPr>
              <a:t>Simulatin</a:t>
            </a:r>
            <a:endParaRPr lang="en-US" sz="2400" dirty="0">
              <a:latin typeface="Times New Roman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16500" y="1367134"/>
            <a:ext cx="25527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/>
                <a:cs typeface="Times New Roman"/>
              </a:rPr>
              <a:t>PDF at Voyager 2   </a:t>
            </a:r>
          </a:p>
        </p:txBody>
      </p:sp>
    </p:spTree>
    <p:extLst>
      <p:ext uri="{BB962C8B-B14F-4D97-AF65-F5344CB8AC3E}">
        <p14:creationId xmlns:p14="http://schemas.microsoft.com/office/powerpoint/2010/main" val="32656692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ig_V2_dist_VR_all">
            <a:extLst>
              <a:ext uri="{FF2B5EF4-FFF2-40B4-BE49-F238E27FC236}">
                <a16:creationId xmlns:a16="http://schemas.microsoft.com/office/drawing/2014/main" id="{C69C2F0A-9740-9547-B093-4AF119656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20" y="2153056"/>
            <a:ext cx="8996680" cy="33782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0952CAC-9008-E446-9409-992BAD6DFB58}"/>
              </a:ext>
            </a:extLst>
          </p:cNvPr>
          <p:cNvSpPr txBox="1">
            <a:spLocks/>
          </p:cNvSpPr>
          <p:nvPr/>
        </p:nvSpPr>
        <p:spPr>
          <a:xfrm>
            <a:off x="0" y="46038"/>
            <a:ext cx="9144000" cy="9554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Velocity Distribution in the </a:t>
            </a:r>
            <a:r>
              <a:rPr lang="en-US" sz="3000" b="1" dirty="0" err="1">
                <a:solidFill>
                  <a:srgbClr val="0000FF"/>
                </a:solidFill>
                <a:latin typeface="Times New Roman"/>
                <a:cs typeface="Times New Roman"/>
              </a:rPr>
              <a:t>Oscilliton</a:t>
            </a:r>
            <a:endParaRPr lang="en-US" sz="3000" b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2AD53F-6B69-2B47-A9CE-317A11901138}"/>
              </a:ext>
            </a:extLst>
          </p:cNvPr>
          <p:cNvSpPr txBox="1"/>
          <p:nvPr/>
        </p:nvSpPr>
        <p:spPr>
          <a:xfrm>
            <a:off x="1304471" y="1193124"/>
            <a:ext cx="255270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/>
                <a:cs typeface="Times New Roman"/>
              </a:rPr>
              <a:t>Voyager 2 Observation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625CC2-87A0-4D4A-BAB6-F6EAAB6CB0FB}"/>
              </a:ext>
            </a:extLst>
          </p:cNvPr>
          <p:cNvSpPr txBox="1"/>
          <p:nvPr/>
        </p:nvSpPr>
        <p:spPr>
          <a:xfrm>
            <a:off x="5745843" y="994577"/>
            <a:ext cx="25527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/>
                <a:cs typeface="Times New Roman"/>
              </a:rPr>
              <a:t>Simulation</a:t>
            </a:r>
          </a:p>
          <a:p>
            <a:pPr algn="ctr"/>
            <a:r>
              <a:rPr lang="en-US" sz="2400" dirty="0">
                <a:latin typeface="Times New Roman"/>
                <a:cs typeface="Times New Roman"/>
              </a:rPr>
              <a:t>for Different PUI abundances   </a:t>
            </a:r>
          </a:p>
        </p:txBody>
      </p:sp>
    </p:spTree>
    <p:extLst>
      <p:ext uri="{BB962C8B-B14F-4D97-AF65-F5344CB8AC3E}">
        <p14:creationId xmlns:p14="http://schemas.microsoft.com/office/powerpoint/2010/main" val="608844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0A7D166-09A0-634D-8224-1F5140AF48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1567543"/>
            <a:ext cx="8890000" cy="405384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2109203-26A2-BA48-A7AF-EF62A3AC654D}"/>
              </a:ext>
            </a:extLst>
          </p:cNvPr>
          <p:cNvSpPr txBox="1">
            <a:spLocks/>
          </p:cNvSpPr>
          <p:nvPr/>
        </p:nvSpPr>
        <p:spPr>
          <a:xfrm>
            <a:off x="0" y="46038"/>
            <a:ext cx="9144000" cy="9554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Turbulence Spectra in the Inner </a:t>
            </a:r>
            <a:r>
              <a:rPr lang="en-US" sz="3000" b="1" dirty="0" err="1">
                <a:solidFill>
                  <a:srgbClr val="0000FF"/>
                </a:solidFill>
                <a:latin typeface="Times New Roman"/>
                <a:cs typeface="Times New Roman"/>
              </a:rPr>
              <a:t>Heliosheath</a:t>
            </a:r>
            <a:endParaRPr lang="en-US" sz="3000" b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790347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8887"/>
            <a:ext cx="5117712" cy="53207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6100" y="1905000"/>
            <a:ext cx="5105400" cy="4140200"/>
          </a:xfrm>
          <a:prstGeom prst="rect">
            <a:avLst/>
          </a:prstGeom>
          <a:scene3d>
            <a:camera prst="orthographicFront">
              <a:rot lat="0" lon="0" rev="16200000"/>
            </a:camera>
            <a:lightRig rig="threePt" dir="t"/>
          </a:scene3d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-18945"/>
            <a:ext cx="9144000" cy="1067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Magnetic Holes Produced by Pickup Ion Waves</a:t>
            </a:r>
          </a:p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Close to the Ion-Ion Resonance Frequency  </a:t>
            </a:r>
          </a:p>
        </p:txBody>
      </p:sp>
      <p:sp>
        <p:nvSpPr>
          <p:cNvPr id="9" name="Rectangle 8"/>
          <p:cNvSpPr/>
          <p:nvPr/>
        </p:nvSpPr>
        <p:spPr>
          <a:xfrm>
            <a:off x="139700" y="6369683"/>
            <a:ext cx="5435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Burlaga</a:t>
            </a:r>
            <a:r>
              <a:rPr lang="en-US" sz="2000" dirty="0">
                <a:latin typeface="Times New Roman"/>
                <a:cs typeface="Times New Roman"/>
              </a:rPr>
              <a:t> et al., 2016 </a:t>
            </a:r>
            <a:endParaRPr lang="en-US" sz="2000" baseline="-25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364427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236538"/>
            <a:ext cx="8229600" cy="639762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Conclusions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3200" y="1117600"/>
            <a:ext cx="86995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The termination shock is a </a:t>
            </a:r>
            <a:r>
              <a:rPr lang="en-US" sz="2000" b="1" dirty="0">
                <a:latin typeface="Times New Roman"/>
                <a:cs typeface="Times New Roman"/>
              </a:rPr>
              <a:t>high-β low-Mach number dispersive shock wave</a:t>
            </a:r>
            <a:r>
              <a:rPr lang="en-US" sz="2000" dirty="0">
                <a:latin typeface="Times New Roman"/>
                <a:cs typeface="Times New Roman"/>
              </a:rPr>
              <a:t>.</a:t>
            </a:r>
          </a:p>
          <a:p>
            <a:endParaRPr lang="en-US" sz="2000" dirty="0">
              <a:latin typeface="Times New Roman"/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Multi-ion MHD simulations reproduce the microstructure of the termination shock, the </a:t>
            </a:r>
            <a:r>
              <a:rPr lang="en-US" sz="2000" b="1" dirty="0">
                <a:latin typeface="Times New Roman"/>
                <a:cs typeface="Times New Roman"/>
              </a:rPr>
              <a:t>foot</a:t>
            </a:r>
            <a:r>
              <a:rPr lang="en-US" sz="2000" dirty="0">
                <a:latin typeface="Times New Roman"/>
                <a:cs typeface="Times New Roman"/>
              </a:rPr>
              <a:t> , the </a:t>
            </a:r>
            <a:r>
              <a:rPr lang="en-US" sz="2000" b="1" dirty="0">
                <a:latin typeface="Times New Roman"/>
                <a:cs typeface="Times New Roman"/>
              </a:rPr>
              <a:t>ramp</a:t>
            </a:r>
            <a:r>
              <a:rPr lang="en-US" sz="2000" dirty="0">
                <a:latin typeface="Times New Roman"/>
                <a:cs typeface="Times New Roman"/>
              </a:rPr>
              <a:t>, the </a:t>
            </a:r>
            <a:r>
              <a:rPr lang="en-US" sz="2000" b="1" dirty="0">
                <a:latin typeface="Times New Roman"/>
                <a:cs typeface="Times New Roman"/>
              </a:rPr>
              <a:t>overshoot</a:t>
            </a:r>
            <a:r>
              <a:rPr lang="en-US" sz="2000" dirty="0">
                <a:latin typeface="Times New Roman"/>
                <a:cs typeface="Times New Roman"/>
              </a:rPr>
              <a:t> and the </a:t>
            </a:r>
            <a:r>
              <a:rPr lang="en-US" sz="2000" b="1" dirty="0">
                <a:latin typeface="Times New Roman"/>
                <a:cs typeface="Times New Roman"/>
              </a:rPr>
              <a:t>nonlinear wave train</a:t>
            </a:r>
            <a:r>
              <a:rPr lang="en-US" sz="2000" dirty="0">
                <a:latin typeface="Times New Roman"/>
                <a:cs typeface="Times New Roman"/>
              </a:rPr>
              <a:t> (</a:t>
            </a:r>
            <a:r>
              <a:rPr lang="en-US" sz="2000" dirty="0" err="1">
                <a:latin typeface="Times New Roman"/>
                <a:cs typeface="Times New Roman"/>
              </a:rPr>
              <a:t>oscilliton</a:t>
            </a:r>
            <a:r>
              <a:rPr lang="en-US" sz="2000" dirty="0">
                <a:latin typeface="Times New Roman"/>
                <a:cs typeface="Times New Roman"/>
              </a:rPr>
              <a:t>).</a:t>
            </a:r>
          </a:p>
          <a:p>
            <a:endParaRPr lang="en-US" sz="2000" dirty="0">
              <a:latin typeface="Times New Roman"/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The </a:t>
            </a:r>
            <a:r>
              <a:rPr lang="en-US" sz="2000" dirty="0" err="1">
                <a:latin typeface="Times New Roman"/>
                <a:cs typeface="Times New Roman"/>
              </a:rPr>
              <a:t>oscilliton</a:t>
            </a:r>
            <a:r>
              <a:rPr lang="en-US" sz="2000" dirty="0">
                <a:latin typeface="Times New Roman"/>
                <a:cs typeface="Times New Roman"/>
              </a:rPr>
              <a:t> shows a </a:t>
            </a:r>
            <a:r>
              <a:rPr lang="en-US" sz="2000" b="1" dirty="0" err="1">
                <a:latin typeface="Times New Roman"/>
                <a:cs typeface="Times New Roman"/>
              </a:rPr>
              <a:t>Tsallis</a:t>
            </a:r>
            <a:r>
              <a:rPr lang="en-US" sz="2000" b="1" dirty="0">
                <a:latin typeface="Times New Roman"/>
                <a:cs typeface="Times New Roman"/>
              </a:rPr>
              <a:t> distribution </a:t>
            </a:r>
            <a:r>
              <a:rPr lang="en-US" sz="2000" dirty="0">
                <a:latin typeface="Times New Roman"/>
                <a:cs typeface="Times New Roman"/>
              </a:rPr>
              <a:t>in the magnetic field increments as observed by Voyager 2.</a:t>
            </a:r>
          </a:p>
          <a:p>
            <a:endParaRPr lang="en-US" sz="2000" dirty="0">
              <a:latin typeface="Times New Roman"/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The best fitting multi-ion shock wave solution indicates that the </a:t>
            </a:r>
            <a:r>
              <a:rPr lang="en-US" sz="2000" b="1" dirty="0">
                <a:latin typeface="Times New Roman"/>
                <a:cs typeface="Times New Roman"/>
              </a:rPr>
              <a:t>pick-up ion abundance</a:t>
            </a:r>
            <a:r>
              <a:rPr lang="en-US" sz="2000" dirty="0">
                <a:latin typeface="Times New Roman"/>
                <a:cs typeface="Times New Roman"/>
              </a:rPr>
              <a:t> is </a:t>
            </a:r>
            <a:r>
              <a:rPr lang="en-US" sz="2000" b="1" dirty="0">
                <a:latin typeface="Times New Roman"/>
                <a:cs typeface="Times New Roman"/>
              </a:rPr>
              <a:t>0.2, </a:t>
            </a:r>
            <a:r>
              <a:rPr lang="en-US" sz="2000" dirty="0">
                <a:latin typeface="Times New Roman"/>
                <a:cs typeface="Times New Roman"/>
              </a:rPr>
              <a:t>the </a:t>
            </a:r>
            <a:r>
              <a:rPr lang="en-US" sz="2000" b="1" dirty="0">
                <a:latin typeface="Times New Roman"/>
                <a:cs typeface="Times New Roman"/>
              </a:rPr>
              <a:t>pick-up ion temperature </a:t>
            </a:r>
            <a:r>
              <a:rPr lang="en-US" sz="2000" dirty="0">
                <a:latin typeface="Times New Roman"/>
                <a:cs typeface="Times New Roman"/>
              </a:rPr>
              <a:t>is </a:t>
            </a:r>
            <a:r>
              <a:rPr lang="en-US" sz="2000" b="1" dirty="0">
                <a:latin typeface="Times New Roman"/>
                <a:cs typeface="Times New Roman"/>
              </a:rPr>
              <a:t>13.4 MK</a:t>
            </a:r>
            <a:r>
              <a:rPr lang="en-US" sz="2000" dirty="0">
                <a:latin typeface="Times New Roman"/>
                <a:cs typeface="Times New Roman"/>
              </a:rPr>
              <a:t>, and </a:t>
            </a:r>
            <a:r>
              <a:rPr lang="en-US" sz="2000" b="1" dirty="0">
                <a:latin typeface="Times New Roman"/>
                <a:cs typeface="Times New Roman"/>
              </a:rPr>
              <a:t>the apparent electron temperature</a:t>
            </a:r>
            <a:r>
              <a:rPr lang="en-US" sz="2000" dirty="0">
                <a:latin typeface="Times New Roman"/>
                <a:cs typeface="Times New Roman"/>
              </a:rPr>
              <a:t> is </a:t>
            </a:r>
            <a:r>
              <a:rPr lang="en-US" sz="2000" b="1" dirty="0">
                <a:latin typeface="Times New Roman"/>
                <a:cs typeface="Times New Roman"/>
              </a:rPr>
              <a:t>0.83 MK </a:t>
            </a:r>
            <a:r>
              <a:rPr lang="en-US" sz="2000" dirty="0">
                <a:latin typeface="Times New Roman"/>
                <a:cs typeface="Times New Roman"/>
              </a:rPr>
              <a:t>upstream of the termination shock.</a:t>
            </a:r>
          </a:p>
          <a:p>
            <a:endParaRPr lang="en-US" sz="2000" dirty="0">
              <a:latin typeface="Times New Roman"/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Overturning pickup ion waves produce </a:t>
            </a:r>
            <a:r>
              <a:rPr lang="en-US" sz="2000" b="1" dirty="0" err="1">
                <a:latin typeface="Times New Roman"/>
                <a:cs typeface="Times New Roman"/>
              </a:rPr>
              <a:t>shocklets</a:t>
            </a:r>
            <a:r>
              <a:rPr lang="en-US" sz="2000" dirty="0">
                <a:latin typeface="Times New Roman"/>
                <a:cs typeface="Times New Roman"/>
              </a:rPr>
              <a:t> (or thin current sheets) and </a:t>
            </a:r>
            <a:r>
              <a:rPr lang="en-US" sz="2000" b="1" dirty="0">
                <a:latin typeface="Times New Roman"/>
                <a:cs typeface="Times New Roman"/>
              </a:rPr>
              <a:t>strong </a:t>
            </a:r>
            <a:r>
              <a:rPr lang="en-US" sz="2000" b="1" dirty="0" err="1">
                <a:latin typeface="Times New Roman"/>
                <a:cs typeface="Times New Roman"/>
              </a:rPr>
              <a:t>magnetosonic</a:t>
            </a:r>
            <a:r>
              <a:rPr lang="en-US" sz="2000" b="1" dirty="0">
                <a:latin typeface="Times New Roman"/>
                <a:cs typeface="Times New Roman"/>
              </a:rPr>
              <a:t> turbulence</a:t>
            </a:r>
            <a:r>
              <a:rPr lang="en-US" sz="2000" dirty="0">
                <a:latin typeface="Times New Roman"/>
                <a:cs typeface="Times New Roman"/>
              </a:rPr>
              <a:t> in unipolar magnetic regions.</a:t>
            </a:r>
          </a:p>
          <a:p>
            <a:endParaRPr lang="en-US" sz="2000" dirty="0">
              <a:latin typeface="Times New Roman"/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en-US" sz="2000" b="1" dirty="0">
                <a:latin typeface="Times New Roman"/>
                <a:cs typeface="Times New Roman"/>
              </a:rPr>
              <a:t>Magnetic holes </a:t>
            </a:r>
            <a:r>
              <a:rPr lang="en-US" sz="2000" dirty="0">
                <a:latin typeface="Times New Roman"/>
                <a:cs typeface="Times New Roman"/>
              </a:rPr>
              <a:t>are produced by downstream propagating pickup ion waves close to the ion-ion resonance frequency.</a:t>
            </a:r>
          </a:p>
          <a:p>
            <a:pPr marL="342900" indent="-342900">
              <a:buFont typeface="Arial"/>
              <a:buChar char="•"/>
            </a:pPr>
            <a:endParaRPr lang="en-US" sz="2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679954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5100" y="2959100"/>
            <a:ext cx="5981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accent2"/>
                </a:solidFill>
                <a:latin typeface="Apple Chancery"/>
                <a:cs typeface="Apple Chancery"/>
              </a:rPr>
              <a:t>Thank You!</a:t>
            </a:r>
            <a:endParaRPr lang="en-US" sz="4400" dirty="0">
              <a:solidFill>
                <a:schemeClr val="accent2"/>
              </a:solidFill>
              <a:latin typeface="Apple Chancery"/>
              <a:cs typeface="Apple Chancery"/>
            </a:endParaRPr>
          </a:p>
        </p:txBody>
      </p:sp>
    </p:spTree>
    <p:extLst>
      <p:ext uri="{BB962C8B-B14F-4D97-AF65-F5344CB8AC3E}">
        <p14:creationId xmlns:p14="http://schemas.microsoft.com/office/powerpoint/2010/main" val="231086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7600"/>
            <a:ext cx="9118600" cy="52578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34938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CN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Multi-Ion MHD Equations</a:t>
            </a:r>
            <a:endParaRPr lang="en-US" sz="3000" b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99200" y="6413500"/>
            <a:ext cx="284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000" i="1" dirty="0" err="1">
                <a:latin typeface="Times New Roman"/>
                <a:cs typeface="Times New Roman"/>
              </a:rPr>
              <a:t>Tóth</a:t>
            </a:r>
            <a:r>
              <a:rPr lang="en-US" sz="2000" i="1" dirty="0">
                <a:latin typeface="Times New Roman"/>
                <a:cs typeface="Times New Roman"/>
              </a:rPr>
              <a:t> et al.</a:t>
            </a:r>
            <a:r>
              <a:rPr lang="en-US" sz="2000" dirty="0">
                <a:latin typeface="Times New Roman"/>
                <a:cs typeface="Times New Roman"/>
              </a:rPr>
              <a:t>, 2012</a:t>
            </a:r>
            <a:endParaRPr lang="en-US" sz="2000" baseline="-25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42475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46038"/>
            <a:ext cx="9144000" cy="1071562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Dependence of the Termination Shock Structure</a:t>
            </a:r>
            <a:b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</a:br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on the Pick-up Ion Density (</a:t>
            </a:r>
            <a:r>
              <a:rPr lang="en-US" sz="3000" b="1" dirty="0" err="1">
                <a:solidFill>
                  <a:srgbClr val="0000FF"/>
                </a:solidFill>
                <a:latin typeface="Times New Roman"/>
                <a:cs typeface="Times New Roman"/>
              </a:rPr>
              <a:t>n</a:t>
            </a:r>
            <a:r>
              <a:rPr lang="en-US" sz="3000" b="1" baseline="-25000" dirty="0" err="1">
                <a:solidFill>
                  <a:srgbClr val="0000FF"/>
                </a:solidFill>
                <a:latin typeface="Times New Roman"/>
                <a:cs typeface="Times New Roman"/>
              </a:rPr>
              <a:t>PUI</a:t>
            </a:r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/</a:t>
            </a:r>
            <a:r>
              <a:rPr lang="en-US" sz="3000" b="1" dirty="0" err="1">
                <a:solidFill>
                  <a:srgbClr val="0000FF"/>
                </a:solidFill>
                <a:latin typeface="Times New Roman"/>
                <a:cs typeface="Times New Roman"/>
              </a:rPr>
              <a:t>n</a:t>
            </a:r>
            <a:r>
              <a:rPr lang="en-US" sz="3000" b="1" baseline="-25000" dirty="0" err="1">
                <a:solidFill>
                  <a:srgbClr val="0000FF"/>
                </a:solidFill>
                <a:latin typeface="Times New Roman"/>
                <a:cs typeface="Times New Roman"/>
              </a:rPr>
              <a:t>SW</a:t>
            </a:r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)  </a:t>
            </a:r>
          </a:p>
        </p:txBody>
      </p:sp>
      <p:pic>
        <p:nvPicPr>
          <p:cNvPr id="5" name="Picture 4" descr="fig_PUI_abundanc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" y="1219198"/>
            <a:ext cx="8851900" cy="33687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5100" y="5039092"/>
            <a:ext cx="88519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/>
                <a:cs typeface="Times New Roman"/>
              </a:rPr>
              <a:t>The magnetic field profile consist of a foot, a ramp, an overshoot, and a nonlinear wave train (</a:t>
            </a:r>
            <a:r>
              <a:rPr lang="en-US" sz="2000" dirty="0" err="1">
                <a:latin typeface="Times New Roman"/>
                <a:cs typeface="Times New Roman"/>
              </a:rPr>
              <a:t>oscilliton</a:t>
            </a:r>
            <a:r>
              <a:rPr lang="en-US" sz="2000" dirty="0">
                <a:latin typeface="Times New Roman"/>
                <a:cs typeface="Times New Roman"/>
              </a:rPr>
              <a:t>).</a:t>
            </a:r>
          </a:p>
          <a:p>
            <a:endParaRPr lang="en-US" sz="2000" dirty="0">
              <a:latin typeface="Times New Roman"/>
              <a:cs typeface="Times New Roman"/>
            </a:endParaRPr>
          </a:p>
          <a:p>
            <a:r>
              <a:rPr lang="en-US" sz="2000" dirty="0">
                <a:latin typeface="Times New Roman"/>
                <a:cs typeface="Times New Roman"/>
              </a:rPr>
              <a:t>The wavelength of the </a:t>
            </a:r>
            <a:r>
              <a:rPr lang="en-US" sz="2000" dirty="0" err="1">
                <a:latin typeface="Times New Roman"/>
                <a:cs typeface="Times New Roman"/>
              </a:rPr>
              <a:t>oscilliton</a:t>
            </a:r>
            <a:r>
              <a:rPr lang="en-US" sz="2000" dirty="0">
                <a:latin typeface="Times New Roman"/>
                <a:cs typeface="Times New Roman"/>
              </a:rPr>
              <a:t> and the magnitude of the overshoot strongly depend on the the pick-up ion density.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63277" y="2612935"/>
            <a:ext cx="6978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Helvetica"/>
                <a:cs typeface="Helvetica"/>
              </a:rPr>
              <a:t>Foot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63277" y="2181255"/>
            <a:ext cx="8688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Helvetica"/>
                <a:cs typeface="Helvetica"/>
              </a:rPr>
              <a:t>Ramp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70300" y="1536700"/>
            <a:ext cx="13678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Helvetica"/>
                <a:cs typeface="Helvetica"/>
              </a:rPr>
              <a:t>Overshoot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56300" y="3568700"/>
            <a:ext cx="14010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Helvetica"/>
                <a:cs typeface="Helvetica"/>
              </a:rPr>
              <a:t>Wave train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31792" y="2020872"/>
            <a:ext cx="11683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Helvetica"/>
                <a:cs typeface="Helvetica"/>
              </a:rPr>
              <a:t>Shocklet</a:t>
            </a:r>
            <a:endParaRPr lang="en-US" sz="2000" dirty="0">
              <a:latin typeface="Helvetica"/>
              <a:cs typeface="Helvetica"/>
            </a:endParaRPr>
          </a:p>
        </p:txBody>
      </p:sp>
      <p:cxnSp>
        <p:nvCxnSpPr>
          <p:cNvPr id="13" name="Straight Arrow Connector 12"/>
          <p:cNvCxnSpPr>
            <a:stCxn id="9" idx="1"/>
          </p:cNvCxnSpPr>
          <p:nvPr/>
        </p:nvCxnSpPr>
        <p:spPr>
          <a:xfrm flipH="1">
            <a:off x="3251200" y="1736755"/>
            <a:ext cx="419100" cy="3145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501900" y="3009900"/>
            <a:ext cx="330200" cy="35560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2832100" y="2409975"/>
            <a:ext cx="330200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6785514" y="2420982"/>
            <a:ext cx="429324" cy="320765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Left Brace 28"/>
          <p:cNvSpPr>
            <a:spLocks/>
          </p:cNvSpPr>
          <p:nvPr/>
        </p:nvSpPr>
        <p:spPr>
          <a:xfrm>
            <a:off x="6372352" y="1282700"/>
            <a:ext cx="202082" cy="4572000"/>
          </a:xfrm>
          <a:prstGeom prst="leftBrace">
            <a:avLst/>
          </a:prstGeom>
          <a:noFill/>
          <a:ln>
            <a:solidFill>
              <a:schemeClr val="tx1"/>
            </a:solidFill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65100" y="4387882"/>
            <a:ext cx="276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000" i="1" dirty="0">
                <a:latin typeface="Times New Roman"/>
                <a:cs typeface="Times New Roman"/>
              </a:rPr>
              <a:t>Zieger et al.</a:t>
            </a:r>
            <a:r>
              <a:rPr lang="en-US" sz="2000" dirty="0">
                <a:latin typeface="Times New Roman"/>
                <a:cs typeface="Times New Roman"/>
              </a:rPr>
              <a:t>, 2015</a:t>
            </a:r>
            <a:endParaRPr lang="en-US" sz="2000" baseline="-25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070223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46038"/>
            <a:ext cx="9055100" cy="944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Constraining the Pick-up Ion Parameters</a:t>
            </a:r>
          </a:p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With the Shock Adiabatic Equation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44800" y="6312500"/>
            <a:ext cx="276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000" i="1" dirty="0">
                <a:latin typeface="Times New Roman"/>
                <a:cs typeface="Times New Roman"/>
              </a:rPr>
              <a:t>Zieger et al.</a:t>
            </a:r>
            <a:r>
              <a:rPr lang="en-US" sz="2000" dirty="0">
                <a:latin typeface="Times New Roman"/>
                <a:cs typeface="Times New Roman"/>
              </a:rPr>
              <a:t>, 2015</a:t>
            </a:r>
            <a:endParaRPr lang="en-US" sz="2000" baseline="-25000" dirty="0">
              <a:latin typeface="Times New Roman"/>
              <a:cs typeface="Times New Roman"/>
            </a:endParaRPr>
          </a:p>
        </p:txBody>
      </p:sp>
      <p:pic>
        <p:nvPicPr>
          <p:cNvPr id="3" name="Picture 2" descr="fig_shock_adiabatic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1736390"/>
            <a:ext cx="5257800" cy="4480560"/>
          </a:xfrm>
          <a:prstGeom prst="rect">
            <a:avLst/>
          </a:prstGeom>
        </p:spPr>
      </p:pic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6063177"/>
              </p:ext>
            </p:extLst>
          </p:nvPr>
        </p:nvGraphicFramePr>
        <p:xfrm>
          <a:off x="5372100" y="3593931"/>
          <a:ext cx="36830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78" name="Equation" r:id="rId4" imgW="1841500" imgH="533400" progId="Equation.3">
                  <p:embed/>
                </p:oleObj>
              </mc:Choice>
              <mc:Fallback>
                <p:oleObj name="Equation" r:id="rId4" imgW="1841500" imgH="533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72100" y="3593931"/>
                        <a:ext cx="3683000" cy="1066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9963329"/>
              </p:ext>
            </p:extLst>
          </p:nvPr>
        </p:nvGraphicFramePr>
        <p:xfrm>
          <a:off x="5531773" y="5030280"/>
          <a:ext cx="33782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79" name="Equation" r:id="rId6" imgW="1689100" imgH="457200" progId="Equation.3">
                  <p:embed/>
                </p:oleObj>
              </mc:Choice>
              <mc:Fallback>
                <p:oleObj name="Equation" r:id="rId6" imgW="168910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531773" y="5030280"/>
                        <a:ext cx="3378200" cy="91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7700128"/>
              </p:ext>
            </p:extLst>
          </p:nvPr>
        </p:nvGraphicFramePr>
        <p:xfrm>
          <a:off x="933450" y="1177590"/>
          <a:ext cx="71374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80" name="Equation" r:id="rId8" imgW="3568700" imgH="279400" progId="Equation.3">
                  <p:embed/>
                </p:oleObj>
              </mc:Choice>
              <mc:Fallback>
                <p:oleObj name="Equation" r:id="rId8" imgW="3568700" imgH="279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933450" y="1177590"/>
                        <a:ext cx="7137400" cy="558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5251450" y="2403731"/>
            <a:ext cx="3658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/>
                <a:cs typeface="Times New Roman"/>
              </a:rPr>
              <a:t>Unknowns</a:t>
            </a:r>
            <a:r>
              <a:rPr lang="en-US" sz="2400" dirty="0">
                <a:latin typeface="Times New Roman"/>
                <a:cs typeface="Times New Roman"/>
              </a:rPr>
              <a:t>: </a:t>
            </a:r>
            <a:r>
              <a:rPr lang="en-US" sz="2400" i="1" dirty="0">
                <a:latin typeface="Times New Roman"/>
                <a:cs typeface="Times New Roman"/>
              </a:rPr>
              <a:t>n</a:t>
            </a:r>
            <a:r>
              <a:rPr lang="en-US" sz="2400" i="1" baseline="-25000" dirty="0">
                <a:latin typeface="Times New Roman"/>
                <a:cs typeface="Times New Roman"/>
              </a:rPr>
              <a:t>PUI1</a:t>
            </a:r>
            <a:r>
              <a:rPr lang="en-US" sz="2400" dirty="0">
                <a:latin typeface="Times New Roman"/>
                <a:cs typeface="Times New Roman"/>
              </a:rPr>
              <a:t>,</a:t>
            </a:r>
            <a:r>
              <a:rPr lang="en-US" sz="2400" i="1" dirty="0">
                <a:latin typeface="Times New Roman"/>
                <a:cs typeface="Times New Roman"/>
              </a:rPr>
              <a:t> T</a:t>
            </a:r>
            <a:r>
              <a:rPr lang="en-US" sz="2400" i="1" baseline="-25000" dirty="0">
                <a:latin typeface="Times New Roman"/>
                <a:cs typeface="Times New Roman"/>
              </a:rPr>
              <a:t>PUI1</a:t>
            </a:r>
            <a:r>
              <a:rPr lang="en-US" sz="2400" dirty="0">
                <a:latin typeface="Times New Roman"/>
                <a:cs typeface="Times New Roman"/>
              </a:rPr>
              <a:t>, </a:t>
            </a:r>
            <a:r>
              <a:rPr lang="en-US" sz="2400" i="1" dirty="0">
                <a:latin typeface="Times New Roman"/>
                <a:cs typeface="Times New Roman"/>
              </a:rPr>
              <a:t>p</a:t>
            </a:r>
            <a:r>
              <a:rPr lang="en-US" sz="2400" i="1" baseline="-25000" dirty="0">
                <a:latin typeface="Times New Roman"/>
                <a:cs typeface="Times New Roman"/>
              </a:rPr>
              <a:t>e1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87500" y="3111668"/>
            <a:ext cx="346761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Helvetica"/>
                <a:cs typeface="Helvetica"/>
              </a:rPr>
              <a:t>TS2: q= 2.07, </a:t>
            </a:r>
            <a:r>
              <a:rPr lang="en-US" sz="2000" dirty="0" err="1">
                <a:latin typeface="Helvetica"/>
                <a:cs typeface="Helvetica"/>
              </a:rPr>
              <a:t>V</a:t>
            </a:r>
            <a:r>
              <a:rPr lang="en-US" sz="2000" baseline="-25000" dirty="0" err="1">
                <a:latin typeface="Helvetica"/>
                <a:cs typeface="Helvetica"/>
              </a:rPr>
              <a:t>s</a:t>
            </a:r>
            <a:r>
              <a:rPr lang="en-US" sz="2000" dirty="0">
                <a:latin typeface="Helvetica"/>
                <a:cs typeface="Helvetica"/>
              </a:rPr>
              <a:t>= 51.3 km/s</a:t>
            </a:r>
          </a:p>
          <a:p>
            <a:endParaRPr lang="en-US" sz="2000" dirty="0">
              <a:latin typeface="Helvetica"/>
              <a:cs typeface="Helvetica"/>
            </a:endParaRPr>
          </a:p>
          <a:p>
            <a:r>
              <a:rPr lang="en-US" sz="2000" dirty="0">
                <a:latin typeface="Helvetica"/>
                <a:cs typeface="Helvetica"/>
              </a:rPr>
              <a:t>TS3: q= 1.78, </a:t>
            </a:r>
            <a:r>
              <a:rPr lang="en-US" sz="2000" dirty="0" err="1">
                <a:latin typeface="Helvetica"/>
                <a:cs typeface="Helvetica"/>
              </a:rPr>
              <a:t>V</a:t>
            </a:r>
            <a:r>
              <a:rPr lang="en-US" sz="2000" baseline="-25000" dirty="0" err="1">
                <a:latin typeface="Helvetica"/>
                <a:cs typeface="Helvetica"/>
              </a:rPr>
              <a:t>s</a:t>
            </a:r>
            <a:r>
              <a:rPr lang="en-US" sz="2000" dirty="0">
                <a:latin typeface="Helvetica"/>
                <a:cs typeface="Helvetica"/>
              </a:rPr>
              <a:t>= -26.5 km/s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00150" y="5944680"/>
            <a:ext cx="32893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/>
                <a:cs typeface="Times New Roman"/>
              </a:rPr>
              <a:t>Normalized PUI Density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58000" y="2311400"/>
            <a:ext cx="1943100" cy="914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8983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46038"/>
            <a:ext cx="9144000" cy="1071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Self-consistent Energy Partitioning </a:t>
            </a:r>
          </a:p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Across the Termination Shock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51200" y="6047600"/>
            <a:ext cx="276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000" i="1" dirty="0">
                <a:latin typeface="Times New Roman"/>
                <a:cs typeface="Times New Roman"/>
              </a:rPr>
              <a:t>Zieger et al.</a:t>
            </a:r>
            <a:r>
              <a:rPr lang="en-US" sz="2000" dirty="0">
                <a:latin typeface="Times New Roman"/>
                <a:cs typeface="Times New Roman"/>
              </a:rPr>
              <a:t>, 2015</a:t>
            </a:r>
            <a:endParaRPr lang="en-US" sz="2000" baseline="-25000" dirty="0">
              <a:latin typeface="Times New Roman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2579638"/>
            <a:ext cx="3124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/>
                <a:cs typeface="Times New Roman"/>
              </a:rPr>
              <a:t>The hydrodynamic energy loss of thermal ions is compensated by the hydrodynamic energy gain of pick-up ions and electrons so that the total MHD energy is conserved.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57" y="1117600"/>
            <a:ext cx="6165045" cy="47916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6457" y="1282700"/>
            <a:ext cx="4115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3071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46038"/>
            <a:ext cx="9055100" cy="690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Multi-Fluid Shock Parameters of TS3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6549" y="5799256"/>
            <a:ext cx="85661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/>
                <a:cs typeface="Times New Roman"/>
              </a:rPr>
              <a:t>The termination shock is 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a </a:t>
            </a:r>
            <a:r>
              <a:rPr lang="en-US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high-β low-Mach number dispersive shock wave!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247602"/>
              </p:ext>
            </p:extLst>
          </p:nvPr>
        </p:nvGraphicFramePr>
        <p:xfrm>
          <a:off x="1543050" y="647700"/>
          <a:ext cx="6483350" cy="51515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0" name="Document" r:id="rId3" imgW="5626100" imgH="4470400" progId="Word.Document.12">
                  <p:embed/>
                </p:oleObj>
              </mc:Choice>
              <mc:Fallback>
                <p:oleObj name="Document" r:id="rId3" imgW="5626100" imgH="4470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43050" y="647700"/>
                        <a:ext cx="6483350" cy="51515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Freeform 15"/>
          <p:cNvSpPr/>
          <p:nvPr/>
        </p:nvSpPr>
        <p:spPr>
          <a:xfrm>
            <a:off x="5880100" y="4241800"/>
            <a:ext cx="508000" cy="368300"/>
          </a:xfrm>
          <a:custGeom>
            <a:avLst/>
            <a:gdLst>
              <a:gd name="connsiteX0" fmla="*/ 152400 w 508000"/>
              <a:gd name="connsiteY0" fmla="*/ 38100 h 368300"/>
              <a:gd name="connsiteX1" fmla="*/ 266700 w 508000"/>
              <a:gd name="connsiteY1" fmla="*/ 0 h 368300"/>
              <a:gd name="connsiteX2" fmla="*/ 406400 w 508000"/>
              <a:gd name="connsiteY2" fmla="*/ 12700 h 368300"/>
              <a:gd name="connsiteX3" fmla="*/ 444500 w 508000"/>
              <a:gd name="connsiteY3" fmla="*/ 25400 h 368300"/>
              <a:gd name="connsiteX4" fmla="*/ 457200 w 508000"/>
              <a:gd name="connsiteY4" fmla="*/ 63500 h 368300"/>
              <a:gd name="connsiteX5" fmla="*/ 482600 w 508000"/>
              <a:gd name="connsiteY5" fmla="*/ 101600 h 368300"/>
              <a:gd name="connsiteX6" fmla="*/ 508000 w 508000"/>
              <a:gd name="connsiteY6" fmla="*/ 177800 h 368300"/>
              <a:gd name="connsiteX7" fmla="*/ 495300 w 508000"/>
              <a:gd name="connsiteY7" fmla="*/ 241300 h 368300"/>
              <a:gd name="connsiteX8" fmla="*/ 444500 w 508000"/>
              <a:gd name="connsiteY8" fmla="*/ 317500 h 368300"/>
              <a:gd name="connsiteX9" fmla="*/ 330200 w 508000"/>
              <a:gd name="connsiteY9" fmla="*/ 368300 h 368300"/>
              <a:gd name="connsiteX10" fmla="*/ 114300 w 508000"/>
              <a:gd name="connsiteY10" fmla="*/ 355600 h 368300"/>
              <a:gd name="connsiteX11" fmla="*/ 76200 w 508000"/>
              <a:gd name="connsiteY11" fmla="*/ 342900 h 368300"/>
              <a:gd name="connsiteX12" fmla="*/ 25400 w 508000"/>
              <a:gd name="connsiteY12" fmla="*/ 266700 h 368300"/>
              <a:gd name="connsiteX13" fmla="*/ 0 w 508000"/>
              <a:gd name="connsiteY13" fmla="*/ 190500 h 368300"/>
              <a:gd name="connsiteX14" fmla="*/ 12700 w 508000"/>
              <a:gd name="connsiteY14" fmla="*/ 76200 h 368300"/>
              <a:gd name="connsiteX15" fmla="*/ 38100 w 508000"/>
              <a:gd name="connsiteY15" fmla="*/ 38100 h 368300"/>
              <a:gd name="connsiteX16" fmla="*/ 152400 w 508000"/>
              <a:gd name="connsiteY16" fmla="*/ 38100 h 36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08000" h="368300">
                <a:moveTo>
                  <a:pt x="152400" y="38100"/>
                </a:moveTo>
                <a:cubicBezTo>
                  <a:pt x="190500" y="31750"/>
                  <a:pt x="239356" y="0"/>
                  <a:pt x="266700" y="0"/>
                </a:cubicBezTo>
                <a:cubicBezTo>
                  <a:pt x="313459" y="0"/>
                  <a:pt x="359833" y="8467"/>
                  <a:pt x="406400" y="12700"/>
                </a:cubicBezTo>
                <a:cubicBezTo>
                  <a:pt x="419100" y="16933"/>
                  <a:pt x="435034" y="15934"/>
                  <a:pt x="444500" y="25400"/>
                </a:cubicBezTo>
                <a:cubicBezTo>
                  <a:pt x="453966" y="34866"/>
                  <a:pt x="451213" y="51526"/>
                  <a:pt x="457200" y="63500"/>
                </a:cubicBezTo>
                <a:cubicBezTo>
                  <a:pt x="464026" y="77152"/>
                  <a:pt x="476401" y="87652"/>
                  <a:pt x="482600" y="101600"/>
                </a:cubicBezTo>
                <a:cubicBezTo>
                  <a:pt x="493474" y="126066"/>
                  <a:pt x="508000" y="177800"/>
                  <a:pt x="508000" y="177800"/>
                </a:cubicBezTo>
                <a:cubicBezTo>
                  <a:pt x="503767" y="198967"/>
                  <a:pt x="504232" y="221649"/>
                  <a:pt x="495300" y="241300"/>
                </a:cubicBezTo>
                <a:cubicBezTo>
                  <a:pt x="482668" y="269091"/>
                  <a:pt x="473460" y="307847"/>
                  <a:pt x="444500" y="317500"/>
                </a:cubicBezTo>
                <a:cubicBezTo>
                  <a:pt x="353820" y="347727"/>
                  <a:pt x="390577" y="328048"/>
                  <a:pt x="330200" y="368300"/>
                </a:cubicBezTo>
                <a:cubicBezTo>
                  <a:pt x="258233" y="364067"/>
                  <a:pt x="186033" y="362773"/>
                  <a:pt x="114300" y="355600"/>
                </a:cubicBezTo>
                <a:cubicBezTo>
                  <a:pt x="100979" y="354268"/>
                  <a:pt x="85666" y="352366"/>
                  <a:pt x="76200" y="342900"/>
                </a:cubicBezTo>
                <a:cubicBezTo>
                  <a:pt x="54614" y="321314"/>
                  <a:pt x="35053" y="295660"/>
                  <a:pt x="25400" y="266700"/>
                </a:cubicBezTo>
                <a:lnTo>
                  <a:pt x="0" y="190500"/>
                </a:lnTo>
                <a:cubicBezTo>
                  <a:pt x="4233" y="152400"/>
                  <a:pt x="3403" y="113390"/>
                  <a:pt x="12700" y="76200"/>
                </a:cubicBezTo>
                <a:cubicBezTo>
                  <a:pt x="16402" y="61392"/>
                  <a:pt x="26181" y="47635"/>
                  <a:pt x="38100" y="38100"/>
                </a:cubicBezTo>
                <a:cubicBezTo>
                  <a:pt x="65689" y="16029"/>
                  <a:pt x="114300" y="44450"/>
                  <a:pt x="152400" y="38100"/>
                </a:cubicBezTo>
                <a:close/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5867400" y="5041900"/>
            <a:ext cx="546100" cy="431800"/>
          </a:xfrm>
          <a:custGeom>
            <a:avLst/>
            <a:gdLst>
              <a:gd name="connsiteX0" fmla="*/ 190500 w 546100"/>
              <a:gd name="connsiteY0" fmla="*/ 25400 h 431800"/>
              <a:gd name="connsiteX1" fmla="*/ 254000 w 546100"/>
              <a:gd name="connsiteY1" fmla="*/ 12700 h 431800"/>
              <a:gd name="connsiteX2" fmla="*/ 419100 w 546100"/>
              <a:gd name="connsiteY2" fmla="*/ 25400 h 431800"/>
              <a:gd name="connsiteX3" fmla="*/ 508000 w 546100"/>
              <a:gd name="connsiteY3" fmla="*/ 50800 h 431800"/>
              <a:gd name="connsiteX4" fmla="*/ 546100 w 546100"/>
              <a:gd name="connsiteY4" fmla="*/ 127000 h 431800"/>
              <a:gd name="connsiteX5" fmla="*/ 533400 w 546100"/>
              <a:gd name="connsiteY5" fmla="*/ 304800 h 431800"/>
              <a:gd name="connsiteX6" fmla="*/ 495300 w 546100"/>
              <a:gd name="connsiteY6" fmla="*/ 355600 h 431800"/>
              <a:gd name="connsiteX7" fmla="*/ 431800 w 546100"/>
              <a:gd name="connsiteY7" fmla="*/ 393700 h 431800"/>
              <a:gd name="connsiteX8" fmla="*/ 266700 w 546100"/>
              <a:gd name="connsiteY8" fmla="*/ 431800 h 431800"/>
              <a:gd name="connsiteX9" fmla="*/ 127000 w 546100"/>
              <a:gd name="connsiteY9" fmla="*/ 393700 h 431800"/>
              <a:gd name="connsiteX10" fmla="*/ 88900 w 546100"/>
              <a:gd name="connsiteY10" fmla="*/ 381000 h 431800"/>
              <a:gd name="connsiteX11" fmla="*/ 50800 w 546100"/>
              <a:gd name="connsiteY11" fmla="*/ 355600 h 431800"/>
              <a:gd name="connsiteX12" fmla="*/ 25400 w 546100"/>
              <a:gd name="connsiteY12" fmla="*/ 317500 h 431800"/>
              <a:gd name="connsiteX13" fmla="*/ 0 w 546100"/>
              <a:gd name="connsiteY13" fmla="*/ 241300 h 431800"/>
              <a:gd name="connsiteX14" fmla="*/ 25400 w 546100"/>
              <a:gd name="connsiteY14" fmla="*/ 101600 h 431800"/>
              <a:gd name="connsiteX15" fmla="*/ 76200 w 546100"/>
              <a:gd name="connsiteY15" fmla="*/ 25400 h 431800"/>
              <a:gd name="connsiteX16" fmla="*/ 152400 w 546100"/>
              <a:gd name="connsiteY16" fmla="*/ 0 h 431800"/>
              <a:gd name="connsiteX17" fmla="*/ 190500 w 546100"/>
              <a:gd name="connsiteY17" fmla="*/ 25400 h 43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46100" h="431800">
                <a:moveTo>
                  <a:pt x="190500" y="25400"/>
                </a:moveTo>
                <a:cubicBezTo>
                  <a:pt x="211667" y="21167"/>
                  <a:pt x="232414" y="12700"/>
                  <a:pt x="254000" y="12700"/>
                </a:cubicBezTo>
                <a:cubicBezTo>
                  <a:pt x="309196" y="12700"/>
                  <a:pt x="364282" y="18951"/>
                  <a:pt x="419100" y="25400"/>
                </a:cubicBezTo>
                <a:cubicBezTo>
                  <a:pt x="443745" y="28299"/>
                  <a:pt x="483362" y="42587"/>
                  <a:pt x="508000" y="50800"/>
                </a:cubicBezTo>
                <a:cubicBezTo>
                  <a:pt x="520842" y="70063"/>
                  <a:pt x="546100" y="100710"/>
                  <a:pt x="546100" y="127000"/>
                </a:cubicBezTo>
                <a:cubicBezTo>
                  <a:pt x="546100" y="186418"/>
                  <a:pt x="546290" y="246797"/>
                  <a:pt x="533400" y="304800"/>
                </a:cubicBezTo>
                <a:cubicBezTo>
                  <a:pt x="528808" y="325463"/>
                  <a:pt x="511230" y="341662"/>
                  <a:pt x="495300" y="355600"/>
                </a:cubicBezTo>
                <a:cubicBezTo>
                  <a:pt x="476723" y="371855"/>
                  <a:pt x="454272" y="383486"/>
                  <a:pt x="431800" y="393700"/>
                </a:cubicBezTo>
                <a:cubicBezTo>
                  <a:pt x="367879" y="422755"/>
                  <a:pt x="336627" y="421810"/>
                  <a:pt x="266700" y="431800"/>
                </a:cubicBezTo>
                <a:cubicBezTo>
                  <a:pt x="176946" y="413849"/>
                  <a:pt x="223678" y="425926"/>
                  <a:pt x="127000" y="393700"/>
                </a:cubicBezTo>
                <a:cubicBezTo>
                  <a:pt x="114300" y="389467"/>
                  <a:pt x="100039" y="388426"/>
                  <a:pt x="88900" y="381000"/>
                </a:cubicBezTo>
                <a:lnTo>
                  <a:pt x="50800" y="355600"/>
                </a:lnTo>
                <a:cubicBezTo>
                  <a:pt x="42333" y="342900"/>
                  <a:pt x="31599" y="331448"/>
                  <a:pt x="25400" y="317500"/>
                </a:cubicBezTo>
                <a:cubicBezTo>
                  <a:pt x="14526" y="293034"/>
                  <a:pt x="0" y="241300"/>
                  <a:pt x="0" y="241300"/>
                </a:cubicBezTo>
                <a:cubicBezTo>
                  <a:pt x="2768" y="219158"/>
                  <a:pt x="6454" y="135703"/>
                  <a:pt x="25400" y="101600"/>
                </a:cubicBezTo>
                <a:cubicBezTo>
                  <a:pt x="40225" y="74915"/>
                  <a:pt x="47240" y="35053"/>
                  <a:pt x="76200" y="25400"/>
                </a:cubicBezTo>
                <a:cubicBezTo>
                  <a:pt x="101600" y="16933"/>
                  <a:pt x="126425" y="6494"/>
                  <a:pt x="152400" y="0"/>
                </a:cubicBezTo>
                <a:lnTo>
                  <a:pt x="190500" y="25400"/>
                </a:lnTo>
                <a:close/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6106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46038"/>
            <a:ext cx="9144000" cy="1071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Polarization of the </a:t>
            </a:r>
            <a:r>
              <a:rPr lang="en-US" sz="3000" b="1" dirty="0" err="1">
                <a:solidFill>
                  <a:srgbClr val="0000FF"/>
                </a:solidFill>
                <a:latin typeface="Times New Roman"/>
                <a:cs typeface="Times New Roman"/>
              </a:rPr>
              <a:t>Oscilliton</a:t>
            </a:r>
            <a:endParaRPr lang="en-US" sz="3000" b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pic>
        <p:nvPicPr>
          <p:cNvPr id="5" name="Picture 4" descr="Oscilliton_Polarization_V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6500"/>
            <a:ext cx="4371975" cy="4371975"/>
          </a:xfrm>
          <a:prstGeom prst="rect">
            <a:avLst/>
          </a:prstGeom>
        </p:spPr>
      </p:pic>
      <p:pic>
        <p:nvPicPr>
          <p:cNvPr id="6" name="Picture 5" descr="Oscilliton_Polarization_B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370" y="1206500"/>
            <a:ext cx="4512310" cy="43719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60726" y="913703"/>
            <a:ext cx="141267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/>
                <a:cs typeface="Times New Roman"/>
              </a:rPr>
              <a:t>Velocity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92800" y="913703"/>
            <a:ext cx="205697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/>
                <a:cs typeface="Times New Roman"/>
              </a:rPr>
              <a:t>Magnetic Field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6549" y="5748456"/>
            <a:ext cx="86601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/>
                <a:cs typeface="Times New Roman"/>
              </a:rPr>
              <a:t>The </a:t>
            </a:r>
            <a:r>
              <a:rPr lang="en-US" sz="2000" dirty="0" err="1">
                <a:latin typeface="Times New Roman"/>
                <a:cs typeface="Times New Roman"/>
              </a:rPr>
              <a:t>oscilliton</a:t>
            </a:r>
            <a:r>
              <a:rPr lang="en-US" sz="2000" dirty="0">
                <a:latin typeface="Times New Roman"/>
                <a:cs typeface="Times New Roman"/>
              </a:rPr>
              <a:t> is </a:t>
            </a:r>
            <a:r>
              <a:rPr lang="en-US" sz="2000" b="1" dirty="0">
                <a:latin typeface="Times New Roman"/>
                <a:cs typeface="Times New Roman"/>
              </a:rPr>
              <a:t>elliptically left-hand polarized in the velocity </a:t>
            </a:r>
            <a:r>
              <a:rPr lang="en-US" sz="2000" dirty="0">
                <a:latin typeface="Times New Roman"/>
                <a:cs typeface="Times New Roman"/>
              </a:rPr>
              <a:t>in the plane perpendicular to the magnetic field and </a:t>
            </a:r>
            <a:r>
              <a:rPr lang="en-US" sz="2000" b="1" dirty="0">
                <a:latin typeface="Times New Roman"/>
                <a:cs typeface="Times New Roman"/>
              </a:rPr>
              <a:t>linearly polarized in the magnetic field</a:t>
            </a:r>
            <a:r>
              <a:rPr lang="en-US" sz="2000" dirty="0">
                <a:latin typeface="Times New Roman"/>
                <a:cs typeface="Times New Roman"/>
              </a:rPr>
              <a:t> in the direction of the ambient magnetic field.</a:t>
            </a:r>
            <a:endParaRPr lang="en-US" sz="2000" b="1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71899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46038"/>
            <a:ext cx="9144000" cy="1071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Perpendicular Current Density</a:t>
            </a:r>
          </a:p>
        </p:txBody>
      </p:sp>
      <p:pic>
        <p:nvPicPr>
          <p:cNvPr id="5" name="Picture 4" descr="024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93081"/>
            <a:ext cx="9144000" cy="506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0361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-80962"/>
            <a:ext cx="9144000" cy="995362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Puzzles of the Voyager 2 Termination Shock Crossing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4633" y="812800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>
                <a:latin typeface="Times New Roman"/>
                <a:cs typeface="Times New Roman"/>
              </a:rPr>
              <a:t>The solar wind remained superfast downstream of the shock.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latin typeface="Times New Roman"/>
                <a:cs typeface="Times New Roman"/>
              </a:rPr>
              <a:t>The hydrodynamic energy did not conserve across the shock.</a:t>
            </a:r>
          </a:p>
        </p:txBody>
      </p:sp>
      <p:sp>
        <p:nvSpPr>
          <p:cNvPr id="6" name="Down Arrow 5"/>
          <p:cNvSpPr/>
          <p:nvPr/>
        </p:nvSpPr>
        <p:spPr>
          <a:xfrm>
            <a:off x="4154932" y="1667658"/>
            <a:ext cx="484632" cy="589340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09880" y="2400300"/>
            <a:ext cx="8659367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/>
                <a:cs typeface="Times New Roman"/>
              </a:rPr>
              <a:t>The termination shock is </a:t>
            </a:r>
            <a:r>
              <a:rPr lang="en-US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not</a:t>
            </a:r>
            <a:r>
              <a:rPr lang="en-US" sz="2800" b="1" dirty="0">
                <a:latin typeface="Times New Roman"/>
                <a:cs typeface="Times New Roman"/>
              </a:rPr>
              <a:t> a single-fluid MHD shock</a:t>
            </a:r>
            <a:r>
              <a:rPr lang="en-US" sz="2400" dirty="0">
                <a:latin typeface="Times New Roman"/>
                <a:cs typeface="Times New Roman"/>
              </a:rPr>
              <a:t>.</a:t>
            </a:r>
          </a:p>
          <a:p>
            <a:pPr algn="ctr"/>
            <a:r>
              <a:rPr lang="en-US" sz="2400" dirty="0">
                <a:latin typeface="Times New Roman"/>
                <a:cs typeface="Times New Roman"/>
              </a:rPr>
              <a:t>Mediated by pickup ions and </a:t>
            </a:r>
            <a:r>
              <a:rPr lang="en-US" sz="2400" dirty="0" err="1">
                <a:latin typeface="Times New Roman"/>
                <a:cs typeface="Times New Roman"/>
              </a:rPr>
              <a:t>suprathermal</a:t>
            </a:r>
            <a:r>
              <a:rPr lang="en-US" sz="2400" dirty="0">
                <a:latin typeface="Times New Roman"/>
                <a:cs typeface="Times New Roman"/>
              </a:rPr>
              <a:t> energetic particles.</a:t>
            </a:r>
          </a:p>
          <a:p>
            <a:pPr algn="ctr"/>
            <a:endParaRPr lang="en-US" sz="2400" dirty="0">
              <a:latin typeface="Times New Roman"/>
              <a:cs typeface="Times New Roman"/>
            </a:endParaRPr>
          </a:p>
          <a:p>
            <a:r>
              <a:rPr lang="en-US" sz="3000" b="1" dirty="0">
                <a:latin typeface="Times New Roman"/>
                <a:cs typeface="Times New Roman"/>
              </a:rPr>
              <a:t>Open Questions:</a:t>
            </a:r>
          </a:p>
          <a:p>
            <a:pPr lvl="1"/>
            <a:endParaRPr lang="en-US" sz="2400" dirty="0">
              <a:latin typeface="Times New Roman"/>
              <a:cs typeface="Times New Roman"/>
            </a:endParaRPr>
          </a:p>
          <a:p>
            <a:pPr marL="800100" lvl="1" indent="-342900">
              <a:buFont typeface="Arial"/>
              <a:buChar char="•"/>
            </a:pPr>
            <a:r>
              <a:rPr lang="en-US" sz="2400" dirty="0">
                <a:latin typeface="Times New Roman"/>
                <a:cs typeface="Times New Roman"/>
              </a:rPr>
              <a:t>How pick-up ions (PUI) affect the structure and thermodynamics of the termination shock?</a:t>
            </a:r>
          </a:p>
          <a:p>
            <a:pPr marL="800100" lvl="1" indent="-342900">
              <a:buFont typeface="Arial"/>
              <a:buChar char="•"/>
            </a:pPr>
            <a:r>
              <a:rPr lang="en-US" sz="2400" dirty="0">
                <a:latin typeface="Times New Roman"/>
                <a:cs typeface="Times New Roman"/>
              </a:rPr>
              <a:t>What is the PUI abundance and PUI temperature?</a:t>
            </a:r>
          </a:p>
          <a:p>
            <a:pPr marL="800100" lvl="1" indent="-342900">
              <a:buFont typeface="Arial"/>
              <a:buChar char="•"/>
            </a:pPr>
            <a:r>
              <a:rPr lang="en-US" sz="2400" dirty="0">
                <a:latin typeface="Times New Roman"/>
                <a:cs typeface="Times New Roman"/>
              </a:rPr>
              <a:t>What is the role of hot electrons?</a:t>
            </a:r>
          </a:p>
          <a:p>
            <a:pPr marL="800100" lvl="1" indent="-342900">
              <a:buFont typeface="Arial"/>
              <a:buChar char="•"/>
            </a:pPr>
            <a:r>
              <a:rPr lang="en-US" sz="2400" dirty="0">
                <a:latin typeface="Times New Roman"/>
                <a:cs typeface="Times New Roman"/>
              </a:rPr>
              <a:t>What is the origin of compressional turbulence in the </a:t>
            </a:r>
            <a:r>
              <a:rPr lang="en-US" sz="2400" dirty="0" err="1">
                <a:latin typeface="Times New Roman"/>
                <a:cs typeface="Times New Roman"/>
              </a:rPr>
              <a:t>heliosheath</a:t>
            </a:r>
            <a:r>
              <a:rPr lang="en-US" sz="2400" dirty="0">
                <a:latin typeface="Times New Roman"/>
                <a:cs typeface="Times New Roman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171138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-139700"/>
            <a:ext cx="9055100" cy="1579563"/>
          </a:xfrm>
        </p:spPr>
        <p:txBody>
          <a:bodyPr>
            <a:normAutofit/>
          </a:bodyPr>
          <a:lstStyle/>
          <a:p>
            <a:b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</a:br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Microstructure of the Termination Shock</a:t>
            </a:r>
            <a:b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</a:br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(TS3) </a:t>
            </a:r>
          </a:p>
        </p:txBody>
      </p:sp>
      <p:pic>
        <p:nvPicPr>
          <p:cNvPr id="2" name="ts3q2fit6_usw_upui_B_r.gif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792287"/>
            <a:ext cx="9144000" cy="506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143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s3Jy.gif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792287"/>
            <a:ext cx="9144000" cy="5065713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46038"/>
            <a:ext cx="9144000" cy="1071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Perpendicular Current Density</a:t>
            </a:r>
          </a:p>
        </p:txBody>
      </p:sp>
    </p:spTree>
    <p:extLst>
      <p:ext uri="{BB962C8B-B14F-4D97-AF65-F5344CB8AC3E}">
        <p14:creationId xmlns:p14="http://schemas.microsoft.com/office/powerpoint/2010/main" val="373741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7600"/>
            <a:ext cx="9118600" cy="52578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34938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CN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Multi-Ion MHD Equations</a:t>
            </a:r>
            <a:endParaRPr lang="en-US" sz="3000" b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99200" y="6413500"/>
            <a:ext cx="284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000" i="1" dirty="0" err="1">
                <a:latin typeface="Times New Roman"/>
                <a:cs typeface="Times New Roman"/>
              </a:rPr>
              <a:t>Tóth</a:t>
            </a:r>
            <a:r>
              <a:rPr lang="en-US" sz="2000" i="1" dirty="0">
                <a:latin typeface="Times New Roman"/>
                <a:cs typeface="Times New Roman"/>
              </a:rPr>
              <a:t> et al.</a:t>
            </a:r>
            <a:r>
              <a:rPr lang="en-US" sz="2000" dirty="0">
                <a:latin typeface="Times New Roman"/>
                <a:cs typeface="Times New Roman"/>
              </a:rPr>
              <a:t>, 2012</a:t>
            </a:r>
            <a:endParaRPr lang="en-US" sz="2000" baseline="-25000" dirty="0">
              <a:latin typeface="Times New Roman"/>
              <a:cs typeface="Times New Roman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01600" y="1473200"/>
            <a:ext cx="8915400" cy="13843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064000" y="1493510"/>
            <a:ext cx="4749800" cy="8002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Let’s linearize these equations!</a:t>
            </a:r>
          </a:p>
          <a:p>
            <a:pPr>
              <a:spcAft>
                <a:spcPts val="3600"/>
              </a:spcAft>
            </a:pP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68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134938"/>
            <a:ext cx="9144000" cy="1143000"/>
          </a:xfrm>
        </p:spPr>
        <p:txBody>
          <a:bodyPr>
            <a:normAutofit/>
          </a:bodyPr>
          <a:lstStyle/>
          <a:p>
            <a:r>
              <a:rPr lang="en-US" altLang="zh-CN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Linearized Continuity and Momentum Equations</a:t>
            </a:r>
            <a:endParaRPr lang="en-US" sz="3000" b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89664" y="2251706"/>
            <a:ext cx="11946890" cy="55499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902034" y="2806696"/>
            <a:ext cx="11859260" cy="21907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299" y="1290638"/>
            <a:ext cx="7506970" cy="4673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931244" y="5172710"/>
            <a:ext cx="11888470" cy="5257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299" y="5981700"/>
            <a:ext cx="7799070" cy="29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200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268" y="1651000"/>
            <a:ext cx="9190268" cy="44069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34938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CN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General  Dispersion Relation</a:t>
            </a:r>
            <a:endParaRPr lang="en-US" sz="3000" b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24777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34938"/>
            <a:ext cx="8229600" cy="919162"/>
          </a:xfrm>
        </p:spPr>
        <p:txBody>
          <a:bodyPr>
            <a:normAutofit/>
          </a:bodyPr>
          <a:lstStyle/>
          <a:p>
            <a:r>
              <a:rPr lang="en-US" altLang="zh-CN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How to Find the Dielectric Tensor?</a:t>
            </a:r>
            <a:endParaRPr lang="en-US" sz="3000" b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900" y="1073468"/>
            <a:ext cx="5228590" cy="4089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0850" y="1676400"/>
            <a:ext cx="5374640" cy="25120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5060" y="4328160"/>
            <a:ext cx="2921000" cy="49657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5060" y="4971415"/>
            <a:ext cx="963930" cy="49657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3630" y="5727700"/>
            <a:ext cx="1168400" cy="55499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57200" y="4234180"/>
            <a:ext cx="279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/>
                <a:cs typeface="Times New Roman"/>
              </a:rPr>
              <a:t>Conductivity tensor: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4971415"/>
            <a:ext cx="279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/>
                <a:cs typeface="Times New Roman"/>
              </a:rPr>
              <a:t>Susceptibility tensor: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5742305"/>
            <a:ext cx="279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/>
                <a:cs typeface="Times New Roman"/>
              </a:rPr>
              <a:t>Dielectric tensor:</a:t>
            </a:r>
          </a:p>
        </p:txBody>
      </p:sp>
    </p:spTree>
    <p:extLst>
      <p:ext uri="{BB962C8B-B14F-4D97-AF65-F5344CB8AC3E}">
        <p14:creationId xmlns:p14="http://schemas.microsoft.com/office/powerpoint/2010/main" val="419579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34938"/>
            <a:ext cx="8229600" cy="919162"/>
          </a:xfrm>
        </p:spPr>
        <p:txBody>
          <a:bodyPr>
            <a:normAutofit/>
          </a:bodyPr>
          <a:lstStyle/>
          <a:p>
            <a:r>
              <a:rPr lang="en-US" altLang="zh-CN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Dielectric Tensor</a:t>
            </a:r>
            <a:endParaRPr lang="en-US" sz="3000" b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54968"/>
            <a:ext cx="8996680" cy="3154680"/>
          </a:xfrm>
          <a:prstGeom prst="rect">
            <a:avLst/>
          </a:prstGeom>
        </p:spPr>
      </p:pic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3873728"/>
              </p:ext>
            </p:extLst>
          </p:nvPr>
        </p:nvGraphicFramePr>
        <p:xfrm>
          <a:off x="1765300" y="4650948"/>
          <a:ext cx="16764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8" name="Equation" r:id="rId4" imgW="838200" imgH="520700" progId="Equation.3">
                  <p:embed/>
                </p:oleObj>
              </mc:Choice>
              <mc:Fallback>
                <p:oleObj name="Equation" r:id="rId4" imgW="838200" imgH="520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65300" y="4650948"/>
                        <a:ext cx="1676400" cy="1041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6905070"/>
              </p:ext>
            </p:extLst>
          </p:nvPr>
        </p:nvGraphicFramePr>
        <p:xfrm>
          <a:off x="5778500" y="4650948"/>
          <a:ext cx="17526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9" name="Equation" r:id="rId6" imgW="876300" imgH="508000" progId="Equation.3">
                  <p:embed/>
                </p:oleObj>
              </mc:Choice>
              <mc:Fallback>
                <p:oleObj name="Equation" r:id="rId6" imgW="876300" imgH="508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778500" y="4650948"/>
                        <a:ext cx="1752600" cy="1016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9191300"/>
              </p:ext>
            </p:extLst>
          </p:nvPr>
        </p:nvGraphicFramePr>
        <p:xfrm>
          <a:off x="3898900" y="4727148"/>
          <a:ext cx="13208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0" name="Equation" r:id="rId8" imgW="660400" imgH="457200" progId="Equation.3">
                  <p:embed/>
                </p:oleObj>
              </mc:Choice>
              <mc:Fallback>
                <p:oleObj name="Equation" r:id="rId8" imgW="66040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898900" y="4727148"/>
                        <a:ext cx="1320800" cy="91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30200" y="5666948"/>
            <a:ext cx="8348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/>
                <a:cs typeface="Times New Roman"/>
              </a:rPr>
              <a:t>are the plasma frequency, </a:t>
            </a:r>
            <a:r>
              <a:rPr lang="en-US" sz="2000" dirty="0" err="1">
                <a:latin typeface="Times New Roman"/>
                <a:cs typeface="Times New Roman"/>
              </a:rPr>
              <a:t>gyrofrequency</a:t>
            </a:r>
            <a:r>
              <a:rPr lang="en-US" sz="2000" dirty="0">
                <a:latin typeface="Times New Roman"/>
                <a:cs typeface="Times New Roman"/>
              </a:rPr>
              <a:t>,  and sound speed of particle species j.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1500" y="4996993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/>
                <a:cs typeface="Times New Roman"/>
              </a:rPr>
              <a:t>where</a:t>
            </a:r>
          </a:p>
        </p:txBody>
      </p:sp>
    </p:spTree>
    <p:extLst>
      <p:ext uri="{BB962C8B-B14F-4D97-AF65-F5344CB8AC3E}">
        <p14:creationId xmlns:p14="http://schemas.microsoft.com/office/powerpoint/2010/main" val="2202894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1562100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Linear Dispersion Relation</a:t>
            </a:r>
            <a:b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</a:br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of Perpendicular </a:t>
            </a:r>
            <a:r>
              <a:rPr lang="en-US" sz="3000" b="1" dirty="0" err="1">
                <a:solidFill>
                  <a:srgbClr val="0000FF"/>
                </a:solidFill>
                <a:latin typeface="Times New Roman"/>
                <a:cs typeface="Times New Roman"/>
              </a:rPr>
              <a:t>Magnetosonic</a:t>
            </a:r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 Waves</a:t>
            </a:r>
            <a:b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</a:br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in Warm Multi-ion Plasma 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1057978"/>
              </p:ext>
            </p:extLst>
          </p:nvPr>
        </p:nvGraphicFramePr>
        <p:xfrm>
          <a:off x="184149" y="2349500"/>
          <a:ext cx="881380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20" name="Equation" r:id="rId3" imgW="4406900" imgH="558800" progId="Equation.3">
                  <p:embed/>
                </p:oleObj>
              </mc:Choice>
              <mc:Fallback>
                <p:oleObj name="Equation" r:id="rId3" imgW="4406900" imgH="558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4149" y="2349500"/>
                        <a:ext cx="8813800" cy="1117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68300" y="4168685"/>
            <a:ext cx="63813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dirty="0">
              <a:latin typeface="Times New Roman"/>
              <a:cs typeface="Times New Roman"/>
            </a:endParaRPr>
          </a:p>
          <a:p>
            <a:r>
              <a:rPr lang="en-US" sz="2000" dirty="0">
                <a:latin typeface="Times New Roman"/>
                <a:cs typeface="Times New Roman"/>
              </a:rPr>
              <a:t>For the three-fluid solar wind (thermal ions, PUI, electrons):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297220"/>
              </p:ext>
            </p:extLst>
          </p:nvPr>
        </p:nvGraphicFramePr>
        <p:xfrm>
          <a:off x="2476500" y="5256548"/>
          <a:ext cx="37084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21" name="Equation" r:id="rId5" imgW="1854200" imgH="241300" progId="Equation.3">
                  <p:embed/>
                </p:oleObj>
              </mc:Choice>
              <mc:Fallback>
                <p:oleObj name="Equation" r:id="rId5" imgW="1854200" imgH="241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76500" y="5256548"/>
                        <a:ext cx="3708400" cy="482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68300" y="5867280"/>
            <a:ext cx="35642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/>
                <a:cs typeface="Times New Roman"/>
              </a:rPr>
              <a:t>Two linear plane wave solutions.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53149" y="3644900"/>
            <a:ext cx="284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000" i="1" dirty="0">
                <a:latin typeface="Times New Roman"/>
                <a:cs typeface="Times New Roman"/>
              </a:rPr>
              <a:t>Zieger et al.</a:t>
            </a:r>
            <a:r>
              <a:rPr lang="en-US" sz="2000" dirty="0">
                <a:latin typeface="Times New Roman"/>
                <a:cs typeface="Times New Roman"/>
              </a:rPr>
              <a:t>, 2015</a:t>
            </a:r>
            <a:endParaRPr lang="en-US" sz="2000" baseline="-25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51872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4429</TotalTime>
  <Words>1208</Words>
  <Application>Microsoft Macintosh PowerPoint</Application>
  <PresentationFormat>On-screen Show (4:3)</PresentationFormat>
  <Paragraphs>208</Paragraphs>
  <Slides>38</Slides>
  <Notes>2</Notes>
  <HiddenSlides>0</HiddenSlides>
  <MMClips>2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7" baseType="lpstr">
      <vt:lpstr>宋体</vt:lpstr>
      <vt:lpstr>Apple Chancery</vt:lpstr>
      <vt:lpstr>Arial</vt:lpstr>
      <vt:lpstr>Calibri</vt:lpstr>
      <vt:lpstr>Helvetica</vt:lpstr>
      <vt:lpstr>Times New Roman</vt:lpstr>
      <vt:lpstr>Office Theme</vt:lpstr>
      <vt:lpstr>Equation</vt:lpstr>
      <vt:lpstr>Document</vt:lpstr>
      <vt:lpstr>Magnetosonic Turbulence in the Inner Heliosheath</vt:lpstr>
      <vt:lpstr>Overview</vt:lpstr>
      <vt:lpstr>Multi-Ion MHD Equations</vt:lpstr>
      <vt:lpstr>Multi-Ion MHD Equations</vt:lpstr>
      <vt:lpstr>Linearized Continuity and Momentum Equations</vt:lpstr>
      <vt:lpstr>General  Dispersion Relation</vt:lpstr>
      <vt:lpstr>How to Find the Dielectric Tensor?</vt:lpstr>
      <vt:lpstr>Dielectric Tensor</vt:lpstr>
      <vt:lpstr>Linear Dispersion Relation of Perpendicular Magnetosonic Waves in Warm Multi-ion Plasma </vt:lpstr>
      <vt:lpstr>High-Frequency Fast Mode and Low-Frequency Fast Mode in the Three-Fluid Solar Wind</vt:lpstr>
      <vt:lpstr>Necessary Condition for the Existence  of Nonlinear Quasi-stationary Waves</vt:lpstr>
      <vt:lpstr>Wave Number (k) Solutions of the Three-Fluid  Warm Plasma Dispersion Relation</vt:lpstr>
      <vt:lpstr>Existence of Fast Magnetosonic Solitons and Oscillitons on Fluid Scale</vt:lpstr>
      <vt:lpstr>Existence of Dispersive Shock Waves   in the Three-Fluid Solar Wind</vt:lpstr>
      <vt:lpstr>Subcritical Dispersive Shock Waves </vt:lpstr>
      <vt:lpstr>Analytical Solution of Nonlinear Dispersive  Shock Waves in Eulerian Fluids</vt:lpstr>
      <vt:lpstr>PowerPoint Presentation</vt:lpstr>
      <vt:lpstr>1-D Three-Fluid Shock Tube Simulation  of the Termination Shock (TS3): Ion Velocities and Magnetic Field </vt:lpstr>
      <vt:lpstr>Heliosheath Turbulence </vt:lpstr>
      <vt:lpstr>Pickup Ion Shocklets </vt:lpstr>
      <vt:lpstr>Magnetic Holes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Conclusions</vt:lpstr>
      <vt:lpstr>PowerPoint Presentation</vt:lpstr>
      <vt:lpstr>Dependence of the Termination Shock Structure on the Pick-up Ion Density (nPUI/nSW)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Puzzles of the Voyager 2 Termination Shock Crossing</vt:lpstr>
      <vt:lpstr> Microstructure of the Termination Shock (TS3) </vt:lpstr>
      <vt:lpstr>PowerPoint Presentation</vt:lpstr>
    </vt:vector>
  </TitlesOfParts>
  <Company>Boston University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Bertalan Zieger</dc:creator>
  <cp:lastModifiedBy>Zieger, Bertalan</cp:lastModifiedBy>
  <cp:revision>437</cp:revision>
  <dcterms:created xsi:type="dcterms:W3CDTF">2014-04-17T01:13:03Z</dcterms:created>
  <dcterms:modified xsi:type="dcterms:W3CDTF">2018-11-19T19:39:44Z</dcterms:modified>
</cp:coreProperties>
</file>