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8" r:id="rId3"/>
    <p:sldId id="257" r:id="rId4"/>
    <p:sldId id="258" r:id="rId5"/>
    <p:sldId id="259" r:id="rId6"/>
    <p:sldId id="269" r:id="rId7"/>
    <p:sldId id="261" r:id="rId8"/>
    <p:sldId id="270" r:id="rId9"/>
    <p:sldId id="271" r:id="rId10"/>
    <p:sldId id="272" r:id="rId11"/>
    <p:sldId id="273" r:id="rId12"/>
    <p:sldId id="274" r:id="rId13"/>
    <p:sldId id="265" r:id="rId14"/>
    <p:sldId id="266" r:id="rId15"/>
    <p:sldId id="264" r:id="rId16"/>
    <p:sldId id="267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7" d="100"/>
          <a:sy n="77" d="100"/>
        </p:scale>
        <p:origin x="-136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printerSettings" Target="printerSettings/printerSettings1.bin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9694C-DB0D-5C45-9908-2590936315F9}" type="datetimeFigureOut">
              <a:rPr lang="en-US" smtClean="0"/>
              <a:t>8/29/18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BE2EF-F1C5-5849-9C0C-E33E070662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106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9694C-DB0D-5C45-9908-2590936315F9}" type="datetimeFigureOut">
              <a:rPr lang="en-US" smtClean="0"/>
              <a:t>8/29/18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BE2EF-F1C5-5849-9C0C-E33E070662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5487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9694C-DB0D-5C45-9908-2590936315F9}" type="datetimeFigureOut">
              <a:rPr lang="en-US" smtClean="0"/>
              <a:t>8/29/18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BE2EF-F1C5-5849-9C0C-E33E070662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5175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9694C-DB0D-5C45-9908-2590936315F9}" type="datetimeFigureOut">
              <a:rPr lang="en-US" smtClean="0"/>
              <a:t>8/29/18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BE2EF-F1C5-5849-9C0C-E33E070662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442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9694C-DB0D-5C45-9908-2590936315F9}" type="datetimeFigureOut">
              <a:rPr lang="en-US" smtClean="0"/>
              <a:t>8/29/18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BE2EF-F1C5-5849-9C0C-E33E070662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6781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9694C-DB0D-5C45-9908-2590936315F9}" type="datetimeFigureOut">
              <a:rPr lang="en-US" smtClean="0"/>
              <a:t>8/29/18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BE2EF-F1C5-5849-9C0C-E33E070662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9863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9694C-DB0D-5C45-9908-2590936315F9}" type="datetimeFigureOut">
              <a:rPr lang="en-US" smtClean="0"/>
              <a:t>8/29/18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BE2EF-F1C5-5849-9C0C-E33E070662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9003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9694C-DB0D-5C45-9908-2590936315F9}" type="datetimeFigureOut">
              <a:rPr lang="en-US" smtClean="0"/>
              <a:t>8/29/18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BE2EF-F1C5-5849-9C0C-E33E070662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9258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9694C-DB0D-5C45-9908-2590936315F9}" type="datetimeFigureOut">
              <a:rPr lang="en-US" smtClean="0"/>
              <a:t>8/29/18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BE2EF-F1C5-5849-9C0C-E33E070662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0252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9694C-DB0D-5C45-9908-2590936315F9}" type="datetimeFigureOut">
              <a:rPr lang="en-US" smtClean="0"/>
              <a:t>8/29/18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BE2EF-F1C5-5849-9C0C-E33E070662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114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9694C-DB0D-5C45-9908-2590936315F9}" type="datetimeFigureOut">
              <a:rPr lang="en-US" smtClean="0"/>
              <a:t>8/29/18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BE2EF-F1C5-5849-9C0C-E33E070662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1993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9694C-DB0D-5C45-9908-2590936315F9}" type="datetimeFigureOut">
              <a:rPr lang="en-US" smtClean="0"/>
              <a:t>8/29/18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EBE2EF-F1C5-5849-9C0C-E33E070662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341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image" Target="../media/image8.png"/><Relationship Id="rId7" Type="http://schemas.openxmlformats.org/officeDocument/2006/relationships/image" Target="../media/image9.png"/><Relationship Id="rId8" Type="http://schemas.openxmlformats.org/officeDocument/2006/relationships/image" Target="../media/image10.png"/><Relationship Id="rId9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 err="1" smtClean="0"/>
              <a:t>Heliosphere</a:t>
            </a:r>
            <a:r>
              <a:rPr lang="en-US" dirty="0" smtClean="0"/>
              <a:t> is Not Round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N. A. </a:t>
            </a:r>
            <a:r>
              <a:rPr lang="en-US" dirty="0" smtClean="0"/>
              <a:t>Schwadron and M. </a:t>
            </a:r>
            <a:r>
              <a:rPr lang="en-US" dirty="0" err="1" smtClean="0"/>
              <a:t>Bzowski</a:t>
            </a:r>
            <a:r>
              <a:rPr lang="en-US" dirty="0" smtClean="0"/>
              <a:t>	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61705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71600"/>
            <a:ext cx="2286000" cy="475456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Lower IBEX energies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Stronger effects due to charge-exchange</a:t>
            </a:r>
            <a:endParaRPr lang="en-US" dirty="0"/>
          </a:p>
        </p:txBody>
      </p:sp>
      <p:pic>
        <p:nvPicPr>
          <p:cNvPr id="4" name="Picture 3" descr="rates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3578" y="0"/>
            <a:ext cx="6827722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8600" y="5257800"/>
            <a:ext cx="1778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Schwadron et al</a:t>
            </a:r>
            <a:r>
              <a:rPr lang="en-US" sz="2000" dirty="0" smtClean="0"/>
              <a:t>., </a:t>
            </a:r>
            <a:r>
              <a:rPr lang="en-US" sz="2000" dirty="0" err="1" smtClean="0"/>
              <a:t>ApJS</a:t>
            </a:r>
            <a:r>
              <a:rPr lang="en-US" sz="2000" dirty="0" smtClean="0"/>
              <a:t>, Submitted, 2018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1970888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0" y="990600"/>
            <a:ext cx="2057400" cy="5486400"/>
          </a:xfrm>
        </p:spPr>
        <p:txBody>
          <a:bodyPr/>
          <a:lstStyle/>
          <a:p>
            <a:r>
              <a:rPr lang="en-US" sz="2400" dirty="0" smtClean="0"/>
              <a:t>Note dominance of expansion/cooling through the end of cycle 23</a:t>
            </a:r>
          </a:p>
          <a:p>
            <a:r>
              <a:rPr lang="en-US" sz="2400" dirty="0"/>
              <a:t>C</a:t>
            </a:r>
            <a:r>
              <a:rPr lang="en-US" sz="2400" dirty="0" smtClean="0"/>
              <a:t>ompression/heating beginning of cycle 24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6946" y="6019800"/>
            <a:ext cx="19478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Schwadron and </a:t>
            </a:r>
            <a:r>
              <a:rPr lang="en-US" sz="2000" dirty="0" err="1" smtClean="0"/>
              <a:t>Bzowski</a:t>
            </a:r>
            <a:r>
              <a:rPr lang="en-US" sz="2000" dirty="0" smtClean="0"/>
              <a:t>, </a:t>
            </a:r>
            <a:r>
              <a:rPr lang="en-US" sz="2000" dirty="0" smtClean="0"/>
              <a:t>2018</a:t>
            </a:r>
            <a:endParaRPr lang="en-US" sz="2000" dirty="0"/>
          </a:p>
        </p:txBody>
      </p:sp>
      <p:pic>
        <p:nvPicPr>
          <p:cNvPr id="3" name="Picture 2" descr="f3.pd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4829" y="0"/>
            <a:ext cx="71845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4102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scale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9429" y="0"/>
            <a:ext cx="7184571" cy="6858000"/>
          </a:xfrm>
          <a:prstGeom prst="rect">
            <a:avLst/>
          </a:prstGeom>
        </p:spPr>
      </p:pic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0" y="990600"/>
            <a:ext cx="2057400" cy="5486400"/>
          </a:xfrm>
        </p:spPr>
        <p:txBody>
          <a:bodyPr/>
          <a:lstStyle/>
          <a:p>
            <a:r>
              <a:rPr lang="en-US" sz="2400" dirty="0" smtClean="0"/>
              <a:t>Similar trends at IBEX energies but again stronger effects due to charge-exchange</a:t>
            </a:r>
            <a:endParaRPr lang="en-US" sz="2400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36945" y="6019800"/>
            <a:ext cx="21663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Schwadron et al.. </a:t>
            </a:r>
          </a:p>
          <a:p>
            <a:r>
              <a:rPr lang="en-US" sz="2000" dirty="0" smtClean="0"/>
              <a:t>Submitted, </a:t>
            </a:r>
            <a:r>
              <a:rPr lang="en-US" sz="2000" dirty="0" smtClean="0"/>
              <a:t>2018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5451159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Heliosheath</a:t>
            </a:r>
            <a:r>
              <a:rPr lang="en-US" dirty="0" smtClean="0"/>
              <a:t> </a:t>
            </a:r>
            <a:r>
              <a:rPr lang="en-US" dirty="0" smtClean="0"/>
              <a:t>Reservoir </a:t>
            </a:r>
            <a:r>
              <a:rPr lang="en-US" dirty="0" smtClean="0"/>
              <a:t>(1/2)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Given parallel scattering mean free path ~20 AU, diffusion scales </a:t>
            </a:r>
            <a:r>
              <a:rPr lang="en-US" dirty="0" smtClean="0"/>
              <a:t>~60 </a:t>
            </a:r>
            <a:r>
              <a:rPr lang="en-US" dirty="0" smtClean="0"/>
              <a:t>AU at 10 </a:t>
            </a:r>
            <a:r>
              <a:rPr lang="en-US" dirty="0" err="1" smtClean="0"/>
              <a:t>keV</a:t>
            </a:r>
            <a:r>
              <a:rPr lang="en-US" dirty="0" smtClean="0"/>
              <a:t>, ~90 AU at 45 </a:t>
            </a:r>
            <a:r>
              <a:rPr lang="en-US" dirty="0" err="1" smtClean="0"/>
              <a:t>keV</a:t>
            </a:r>
            <a:endParaRPr lang="en-US" dirty="0" smtClean="0"/>
          </a:p>
          <a:p>
            <a:r>
              <a:rPr lang="en-US" dirty="0" smtClean="0"/>
              <a:t>Perpendicular diffusion scales 15 AU (10 </a:t>
            </a:r>
            <a:r>
              <a:rPr lang="en-US" dirty="0" err="1" smtClean="0"/>
              <a:t>keV</a:t>
            </a:r>
            <a:r>
              <a:rPr lang="en-US" dirty="0" smtClean="0"/>
              <a:t>) to 20 AU (45 </a:t>
            </a:r>
            <a:r>
              <a:rPr lang="en-US" dirty="0" err="1" smtClean="0"/>
              <a:t>keV</a:t>
            </a:r>
            <a:r>
              <a:rPr lang="en-US" dirty="0" smtClean="0"/>
              <a:t>)</a:t>
            </a:r>
          </a:p>
          <a:p>
            <a:r>
              <a:rPr lang="en-US" dirty="0" smtClean="0"/>
              <a:t>Driving by solar wind coordinated across latitudes [</a:t>
            </a:r>
            <a:r>
              <a:rPr lang="en-US" dirty="0" err="1" smtClean="0"/>
              <a:t>Sokol</a:t>
            </a:r>
            <a:r>
              <a:rPr lang="en-US" dirty="0" smtClean="0"/>
              <a:t> et al., 2015)</a:t>
            </a:r>
          </a:p>
          <a:p>
            <a:r>
              <a:rPr lang="en-US" dirty="0" smtClean="0">
                <a:solidFill>
                  <a:srgbClr val="0000FF"/>
                </a:solidFill>
              </a:rPr>
              <a:t>Expect collective response by energetic particles</a:t>
            </a:r>
            <a:endParaRPr lang="en-US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8668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Heliosheath</a:t>
            </a:r>
            <a:r>
              <a:rPr lang="en-US" dirty="0" smtClean="0"/>
              <a:t> Reservoir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Time delay due propagation of expansion or compression waves</a:t>
            </a:r>
          </a:p>
          <a:p>
            <a:pPr lvl="1"/>
            <a:r>
              <a:rPr lang="en-US" dirty="0" smtClean="0"/>
              <a:t>Forward propagation through </a:t>
            </a:r>
            <a:r>
              <a:rPr lang="en-US" dirty="0" err="1" smtClean="0"/>
              <a:t>heliosheath</a:t>
            </a:r>
            <a:r>
              <a:rPr lang="en-US" dirty="0" smtClean="0"/>
              <a:t> ~0.5 year [Schwadron &amp; </a:t>
            </a:r>
            <a:r>
              <a:rPr lang="en-US" dirty="0" err="1" smtClean="0"/>
              <a:t>McComas</a:t>
            </a:r>
            <a:r>
              <a:rPr lang="en-US" dirty="0" smtClean="0"/>
              <a:t>, 2017]</a:t>
            </a:r>
          </a:p>
          <a:p>
            <a:pPr lvl="1"/>
            <a:r>
              <a:rPr lang="en-US" dirty="0" smtClean="0"/>
              <a:t>Reverse propagation ~ 1.4 year (30 AU scale, 100 km/s flow speed and ~ 200 km/s wave speed)</a:t>
            </a:r>
          </a:p>
          <a:p>
            <a:pPr lvl="1"/>
            <a:r>
              <a:rPr lang="en-US" dirty="0" smtClean="0"/>
              <a:t>Time delay &gt;~ 2 year</a:t>
            </a:r>
          </a:p>
          <a:p>
            <a:r>
              <a:rPr lang="en-US" dirty="0" smtClean="0"/>
              <a:t>Observe period of cooling ending in 2010.7</a:t>
            </a:r>
          </a:p>
          <a:p>
            <a:r>
              <a:rPr lang="en-US" dirty="0" smtClean="0"/>
              <a:t>Expect minimum in energetic particles ~2012.7, as observed by V1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03695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Cooling or Heating scale typically much smaller than charge-exchange scale</a:t>
            </a:r>
          </a:p>
          <a:p>
            <a:r>
              <a:rPr lang="en-US" dirty="0" smtClean="0"/>
              <a:t>Expansion and Compression of the plasma leads to rapid cooling and heating timescales</a:t>
            </a:r>
          </a:p>
          <a:p>
            <a:r>
              <a:rPr lang="en-US" dirty="0" smtClean="0"/>
              <a:t>We can easily explain 2-3 year time-variations in the </a:t>
            </a:r>
            <a:r>
              <a:rPr lang="en-US" dirty="0" err="1" smtClean="0"/>
              <a:t>heliosheath</a:t>
            </a:r>
            <a:endParaRPr lang="en-US" dirty="0" smtClean="0"/>
          </a:p>
          <a:p>
            <a:r>
              <a:rPr lang="en-US" dirty="0" smtClean="0"/>
              <a:t>Collective response by energetic particles with ~ 2 year time delay near nose 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4021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96862"/>
            <a:ext cx="8229600" cy="1143000"/>
          </a:xfrm>
        </p:spPr>
        <p:txBody>
          <a:bodyPr/>
          <a:lstStyle/>
          <a:p>
            <a:r>
              <a:rPr lang="en-US" dirty="0" smtClean="0"/>
              <a:t>Central 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6568" y="846138"/>
            <a:ext cx="8987432" cy="5814297"/>
          </a:xfrm>
        </p:spPr>
        <p:txBody>
          <a:bodyPr>
            <a:noAutofit/>
          </a:bodyPr>
          <a:lstStyle/>
          <a:p>
            <a:r>
              <a:rPr lang="en-US" sz="2400" dirty="0" smtClean="0"/>
              <a:t>Do the </a:t>
            </a:r>
            <a:r>
              <a:rPr lang="en-US" sz="2400" dirty="0"/>
              <a:t>rapid 2–3 year declines </a:t>
            </a:r>
            <a:r>
              <a:rPr lang="en-US" sz="2400" dirty="0" smtClean="0"/>
              <a:t>and recoveries </a:t>
            </a:r>
            <a:r>
              <a:rPr lang="en-US" sz="2400" dirty="0"/>
              <a:t>in </a:t>
            </a:r>
            <a:r>
              <a:rPr lang="en-US" sz="2400" dirty="0" err="1"/>
              <a:t>suprathermal</a:t>
            </a:r>
            <a:r>
              <a:rPr lang="en-US" sz="2400" dirty="0"/>
              <a:t> and energetic particle ENA fluxes place an </a:t>
            </a:r>
            <a:r>
              <a:rPr lang="en-US" sz="2400" dirty="0" smtClean="0"/>
              <a:t>observational  </a:t>
            </a:r>
            <a:r>
              <a:rPr lang="en-US" sz="2400" dirty="0"/>
              <a:t>limit on the size of the </a:t>
            </a:r>
            <a:r>
              <a:rPr lang="en-US" sz="2400" dirty="0" err="1"/>
              <a:t>heliosphere</a:t>
            </a:r>
            <a:r>
              <a:rPr lang="en-US" sz="2400" dirty="0"/>
              <a:t>? </a:t>
            </a:r>
            <a:endParaRPr lang="en-US" sz="2400" dirty="0" smtClean="0"/>
          </a:p>
          <a:p>
            <a:r>
              <a:rPr lang="en-US" sz="2400" b="1" u="sng" dirty="0" smtClean="0"/>
              <a:t>No</a:t>
            </a:r>
          </a:p>
          <a:p>
            <a:r>
              <a:rPr lang="en-US" sz="2400" dirty="0" smtClean="0"/>
              <a:t>Plasma </a:t>
            </a:r>
            <a:r>
              <a:rPr lang="en-US" sz="2400" dirty="0"/>
              <a:t>expansion </a:t>
            </a:r>
            <a:r>
              <a:rPr lang="en-US" sz="2400" dirty="0" smtClean="0"/>
              <a:t>and </a:t>
            </a:r>
            <a:r>
              <a:rPr lang="en-US" sz="2400" dirty="0"/>
              <a:t>compression in the </a:t>
            </a:r>
            <a:r>
              <a:rPr lang="en-US" sz="2400" dirty="0" err="1"/>
              <a:t>heliosheath</a:t>
            </a:r>
            <a:r>
              <a:rPr lang="en-US" sz="2400" dirty="0"/>
              <a:t> have a large influence on the time-scale </a:t>
            </a:r>
            <a:r>
              <a:rPr lang="en-US" sz="2400" dirty="0" smtClean="0"/>
              <a:t>associated with </a:t>
            </a:r>
            <a:r>
              <a:rPr lang="en-US" sz="2400" dirty="0"/>
              <a:t>cooling (or heating) of the </a:t>
            </a:r>
            <a:r>
              <a:rPr lang="en-US" sz="2400" dirty="0" err="1"/>
              <a:t>heliosheath</a:t>
            </a:r>
            <a:r>
              <a:rPr lang="en-US" sz="2400" dirty="0"/>
              <a:t> plasma. </a:t>
            </a:r>
            <a:endParaRPr lang="en-US" sz="2400" dirty="0" smtClean="0"/>
          </a:p>
          <a:p>
            <a:r>
              <a:rPr lang="en-US" sz="2400" dirty="0" smtClean="0"/>
              <a:t>Limits the </a:t>
            </a:r>
            <a:r>
              <a:rPr lang="en-US" sz="2400" dirty="0"/>
              <a:t>scale-</a:t>
            </a:r>
            <a:r>
              <a:rPr lang="en-US" sz="2400" dirty="0" smtClean="0"/>
              <a:t>length associated </a:t>
            </a:r>
            <a:r>
              <a:rPr lang="en-US" sz="2400" dirty="0"/>
              <a:t>with cooling or heating to 20 – 100 AU. </a:t>
            </a:r>
          </a:p>
          <a:p>
            <a:r>
              <a:rPr lang="en-US" sz="2400" b="1" dirty="0" smtClean="0">
                <a:solidFill>
                  <a:srgbClr val="0000FF"/>
                </a:solidFill>
              </a:rPr>
              <a:t>No contradiction between  </a:t>
            </a:r>
            <a:r>
              <a:rPr lang="en-US" sz="2400" b="1" dirty="0">
                <a:solidFill>
                  <a:srgbClr val="0000FF"/>
                </a:solidFill>
              </a:rPr>
              <a:t>the observation by Cassini/INCA of rapid 2–3 year decline and recovery of </a:t>
            </a:r>
            <a:r>
              <a:rPr lang="en-US" sz="2400" b="1" dirty="0" smtClean="0">
                <a:solidFill>
                  <a:srgbClr val="0000FF"/>
                </a:solidFill>
              </a:rPr>
              <a:t>ENA fluxes </a:t>
            </a:r>
            <a:r>
              <a:rPr lang="en-US" sz="2400" b="1" dirty="0">
                <a:solidFill>
                  <a:srgbClr val="0000FF"/>
                </a:solidFill>
              </a:rPr>
              <a:t>(10 – 45 </a:t>
            </a:r>
            <a:r>
              <a:rPr lang="en-US" sz="2400" b="1" dirty="0" err="1">
                <a:solidFill>
                  <a:srgbClr val="0000FF"/>
                </a:solidFill>
              </a:rPr>
              <a:t>keV</a:t>
            </a:r>
            <a:r>
              <a:rPr lang="en-US" sz="2400" b="1" dirty="0">
                <a:solidFill>
                  <a:srgbClr val="0000FF"/>
                </a:solidFill>
              </a:rPr>
              <a:t>) (</a:t>
            </a:r>
            <a:r>
              <a:rPr lang="en-US" sz="2400" b="1" dirty="0" err="1">
                <a:solidFill>
                  <a:srgbClr val="0000FF"/>
                </a:solidFill>
              </a:rPr>
              <a:t>Dialynas</a:t>
            </a:r>
            <a:r>
              <a:rPr lang="en-US" sz="2400" b="1" dirty="0">
                <a:solidFill>
                  <a:srgbClr val="0000FF"/>
                </a:solidFill>
              </a:rPr>
              <a:t> et al. 2017) and the evidence of large-scale </a:t>
            </a:r>
            <a:r>
              <a:rPr lang="en-US" sz="2400" b="1" dirty="0" err="1" smtClean="0">
                <a:solidFill>
                  <a:srgbClr val="0000FF"/>
                </a:solidFill>
              </a:rPr>
              <a:t>heliospheric</a:t>
            </a:r>
            <a:r>
              <a:rPr lang="en-US" sz="2400" b="1" dirty="0" smtClean="0">
                <a:solidFill>
                  <a:srgbClr val="0000FF"/>
                </a:solidFill>
              </a:rPr>
              <a:t>  </a:t>
            </a:r>
            <a:r>
              <a:rPr lang="en-US" sz="2400" b="1" dirty="0">
                <a:solidFill>
                  <a:srgbClr val="0000FF"/>
                </a:solidFill>
              </a:rPr>
              <a:t>structure (e.g., </a:t>
            </a:r>
            <a:r>
              <a:rPr lang="en-US" sz="2400" b="1" dirty="0" err="1">
                <a:solidFill>
                  <a:srgbClr val="0000FF"/>
                </a:solidFill>
              </a:rPr>
              <a:t>Zirnstein</a:t>
            </a:r>
            <a:r>
              <a:rPr lang="en-US" sz="2400" b="1" dirty="0">
                <a:solidFill>
                  <a:srgbClr val="0000FF"/>
                </a:solidFill>
              </a:rPr>
              <a:t> et al. 2016a), which includes evidence of a </a:t>
            </a:r>
            <a:r>
              <a:rPr lang="en-US" sz="2400" b="1" dirty="0" err="1">
                <a:solidFill>
                  <a:srgbClr val="0000FF"/>
                </a:solidFill>
              </a:rPr>
              <a:t>heliospheric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smtClean="0">
                <a:solidFill>
                  <a:srgbClr val="0000FF"/>
                </a:solidFill>
              </a:rPr>
              <a:t>tail </a:t>
            </a:r>
            <a:r>
              <a:rPr lang="nb-NO" sz="2400" b="1" dirty="0" smtClean="0">
                <a:solidFill>
                  <a:srgbClr val="0000FF"/>
                </a:solidFill>
              </a:rPr>
              <a:t>(</a:t>
            </a:r>
            <a:r>
              <a:rPr lang="nb-NO" sz="2400" b="1" dirty="0">
                <a:solidFill>
                  <a:srgbClr val="0000FF"/>
                </a:solidFill>
              </a:rPr>
              <a:t>e.g., </a:t>
            </a:r>
            <a:r>
              <a:rPr lang="nb-NO" sz="2400" b="1" dirty="0" err="1">
                <a:solidFill>
                  <a:srgbClr val="0000FF"/>
                </a:solidFill>
              </a:rPr>
              <a:t>McComas</a:t>
            </a:r>
            <a:r>
              <a:rPr lang="nb-NO" sz="2400" b="1" dirty="0">
                <a:solidFill>
                  <a:srgbClr val="0000FF"/>
                </a:solidFill>
              </a:rPr>
              <a:t> et al. 2013).</a:t>
            </a:r>
            <a:endParaRPr lang="en-US" sz="24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75601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Heliosphere</a:t>
            </a:r>
            <a:r>
              <a:rPr lang="en-US" dirty="0" smtClean="0"/>
              <a:t> Is Not Round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Time variation driven by Expansion/Cooling and Compression/Heating</a:t>
            </a:r>
            <a:endParaRPr lang="en-US" dirty="0"/>
          </a:p>
        </p:txBody>
      </p:sp>
      <p:pic>
        <p:nvPicPr>
          <p:cNvPr id="4" name="Picture 3" descr="'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057400"/>
            <a:ext cx="8332839" cy="43053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8600" y="2209800"/>
            <a:ext cx="3429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ApJ</a:t>
            </a:r>
            <a:r>
              <a:rPr lang="en-US" dirty="0" smtClean="0">
                <a:solidFill>
                  <a:srgbClr val="FF0000"/>
                </a:solidFill>
              </a:rPr>
              <a:t>, 862, July, 2018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10000" y="3810000"/>
            <a:ext cx="19812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4344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Untitl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7974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614660" y="6336366"/>
            <a:ext cx="20659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Dialynas</a:t>
            </a:r>
            <a:r>
              <a:rPr lang="en-US" dirty="0" smtClean="0"/>
              <a:t> et al., 2017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59679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arguments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3276" y="1600200"/>
            <a:ext cx="8043524" cy="4932014"/>
          </a:xfrm>
        </p:spPr>
        <p:txBody>
          <a:bodyPr/>
          <a:lstStyle/>
          <a:p>
            <a:r>
              <a:rPr lang="en-US" dirty="0" smtClean="0"/>
              <a:t>2-3 year time variations</a:t>
            </a:r>
          </a:p>
          <a:p>
            <a:r>
              <a:rPr lang="en-US" dirty="0" smtClean="0"/>
              <a:t>Scale length associated with plasma flow </a:t>
            </a:r>
          </a:p>
          <a:p>
            <a:pPr marL="457200" lvl="1" indent="0">
              <a:buNone/>
            </a:pPr>
            <a:r>
              <a:rPr lang="en-US" dirty="0" smtClean="0"/>
              <a:t>~80 to 120 AU</a:t>
            </a:r>
          </a:p>
          <a:p>
            <a:pPr marL="514350" indent="-457200"/>
            <a:r>
              <a:rPr lang="en-US" dirty="0" smtClean="0"/>
              <a:t>Charge-exchange scales 200 AU at 45 </a:t>
            </a:r>
            <a:r>
              <a:rPr lang="en-US" dirty="0" err="1" smtClean="0"/>
              <a:t>keV</a:t>
            </a:r>
            <a:r>
              <a:rPr lang="en-US" dirty="0" smtClean="0"/>
              <a:t> with flow speed of 100 km/s</a:t>
            </a:r>
          </a:p>
          <a:p>
            <a:pPr marL="514350" indent="-457200"/>
            <a:endParaRPr lang="en-US" dirty="0"/>
          </a:p>
          <a:p>
            <a:pPr marL="514350" indent="-457200"/>
            <a:r>
              <a:rPr lang="en-US" dirty="0" smtClean="0">
                <a:solidFill>
                  <a:srgbClr val="FF0000"/>
                </a:solidFill>
              </a:rPr>
              <a:t>Line-of-sight must be limited!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79642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Heliosphere</a:t>
            </a:r>
            <a:r>
              <a:rPr lang="en-US" dirty="0" smtClean="0"/>
              <a:t> looks semi-spherical</a:t>
            </a:r>
            <a:endParaRPr lang="en-US" dirty="0"/>
          </a:p>
        </p:txBody>
      </p:sp>
      <p:pic>
        <p:nvPicPr>
          <p:cNvPr id="4" name="Picture 3" descr="Untitl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954" y="1269839"/>
            <a:ext cx="7406642" cy="50345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678468" y="6488668"/>
            <a:ext cx="20083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Dialynas</a:t>
            </a:r>
            <a:r>
              <a:rPr lang="en-US" dirty="0" smtClean="0"/>
              <a:t> et al. 2017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41160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Generalized Cooling Time &amp; Scale</a:t>
            </a:r>
            <a:endParaRPr lang="en-US" dirty="0"/>
          </a:p>
        </p:txBody>
      </p:sp>
      <p:pic>
        <p:nvPicPr>
          <p:cNvPr id="4" name="Picture 3" descr="Untitl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4400"/>
            <a:ext cx="9144000" cy="1140682"/>
          </a:xfrm>
          <a:prstGeom prst="rect">
            <a:avLst/>
          </a:prstGeom>
        </p:spPr>
      </p:pic>
      <p:pic>
        <p:nvPicPr>
          <p:cNvPr id="5" name="Picture 4" descr="Untitled 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52418"/>
            <a:ext cx="9144000" cy="1190231"/>
          </a:xfrm>
          <a:prstGeom prst="rect">
            <a:avLst/>
          </a:prstGeom>
        </p:spPr>
      </p:pic>
      <p:pic>
        <p:nvPicPr>
          <p:cNvPr id="6" name="Picture 5" descr="Untitled 3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2057400"/>
            <a:ext cx="1854200" cy="723900"/>
          </a:xfrm>
          <a:prstGeom prst="rect">
            <a:avLst/>
          </a:prstGeom>
        </p:spPr>
      </p:pic>
      <p:pic>
        <p:nvPicPr>
          <p:cNvPr id="9" name="Picture 8" descr="Untitled 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0" y="4191000"/>
            <a:ext cx="2438400" cy="1219200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10" name="Picture 9" descr="Untitled 7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4267200"/>
            <a:ext cx="3505200" cy="1214871"/>
          </a:xfrm>
          <a:prstGeom prst="rect">
            <a:avLst/>
          </a:prstGeom>
          <a:ln>
            <a:solidFill>
              <a:srgbClr val="FF0000"/>
            </a:solidFill>
          </a:ln>
        </p:spPr>
      </p:pic>
      <p:cxnSp>
        <p:nvCxnSpPr>
          <p:cNvPr id="11" name="Straight Arrow Connector 10"/>
          <p:cNvCxnSpPr/>
          <p:nvPr/>
        </p:nvCxnSpPr>
        <p:spPr>
          <a:xfrm>
            <a:off x="7391400" y="3733800"/>
            <a:ext cx="0" cy="4572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>
            <a:off x="3657600" y="3733800"/>
            <a:ext cx="1676400" cy="5334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6324600" y="3733800"/>
            <a:ext cx="0" cy="4572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1" name="Picture 30" descr="Untitled 9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6096000"/>
            <a:ext cx="1892300" cy="508000"/>
          </a:xfrm>
          <a:prstGeom prst="rect">
            <a:avLst/>
          </a:prstGeom>
        </p:spPr>
      </p:pic>
      <p:pic>
        <p:nvPicPr>
          <p:cNvPr id="32" name="Picture 31" descr="Untitled 8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5410200"/>
            <a:ext cx="2286000" cy="958392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4038600" y="6211669"/>
            <a:ext cx="5143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Schwadron and </a:t>
            </a:r>
            <a:r>
              <a:rPr lang="en-US" sz="1800" dirty="0" err="1" smtClean="0"/>
              <a:t>Bzowski</a:t>
            </a:r>
            <a:r>
              <a:rPr lang="en-US" sz="1800" dirty="0" smtClean="0"/>
              <a:t>, The </a:t>
            </a:r>
            <a:r>
              <a:rPr lang="en-US" sz="1800" dirty="0" err="1" smtClean="0"/>
              <a:t>Heliosphere</a:t>
            </a:r>
            <a:r>
              <a:rPr lang="en-US" sz="1800" dirty="0" smtClean="0"/>
              <a:t> is not round, </a:t>
            </a:r>
            <a:r>
              <a:rPr lang="en-US" sz="1800" dirty="0" err="1" smtClean="0"/>
              <a:t>ApJ</a:t>
            </a:r>
            <a:r>
              <a:rPr lang="en-US" sz="1800" dirty="0" smtClean="0"/>
              <a:t>, </a:t>
            </a:r>
            <a:r>
              <a:rPr lang="en-US" sz="1800" dirty="0" smtClean="0"/>
              <a:t>2018</a:t>
            </a:r>
            <a:endParaRPr lang="en-US" sz="1800" dirty="0"/>
          </a:p>
        </p:txBody>
      </p:sp>
      <p:pic>
        <p:nvPicPr>
          <p:cNvPr id="8" name="Picture 7" descr="Untitled 5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6188" y="4191000"/>
            <a:ext cx="2429630" cy="1219200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3215596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Solving for plasma divergence</a:t>
            </a:r>
            <a:endParaRPr lang="en-US" dirty="0"/>
          </a:p>
        </p:txBody>
      </p:sp>
      <p:pic>
        <p:nvPicPr>
          <p:cNvPr id="4" name="Picture 3" descr="Untitled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52" t="20881" r="14378" b="17645"/>
          <a:stretch/>
        </p:blipFill>
        <p:spPr>
          <a:xfrm>
            <a:off x="457200" y="1417638"/>
            <a:ext cx="3148756" cy="991518"/>
          </a:xfrm>
          <a:prstGeom prst="rect">
            <a:avLst/>
          </a:prstGeom>
        </p:spPr>
      </p:pic>
      <p:pic>
        <p:nvPicPr>
          <p:cNvPr id="5" name="Picture 4" descr="Untitle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1255" y="1417638"/>
            <a:ext cx="2527300" cy="889000"/>
          </a:xfrm>
          <a:prstGeom prst="rect">
            <a:avLst/>
          </a:prstGeom>
        </p:spPr>
      </p:pic>
      <p:pic>
        <p:nvPicPr>
          <p:cNvPr id="6" name="Picture 5" descr="Untitled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9861" y="2629533"/>
            <a:ext cx="4762500" cy="2603500"/>
          </a:xfrm>
          <a:prstGeom prst="rect">
            <a:avLst/>
          </a:prstGeom>
        </p:spPr>
      </p:pic>
      <p:pic>
        <p:nvPicPr>
          <p:cNvPr id="8" name="Picture 7" descr="Untitled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371" y="5558179"/>
            <a:ext cx="599440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8046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457200"/>
            <a:ext cx="4343400" cy="762000"/>
          </a:xfrm>
          <a:solidFill>
            <a:srgbClr val="FFFFFF"/>
          </a:solidFill>
        </p:spPr>
        <p:txBody>
          <a:bodyPr>
            <a:normAutofit fontScale="90000"/>
          </a:bodyPr>
          <a:lstStyle/>
          <a:p>
            <a:r>
              <a:rPr lang="en-US" dirty="0" err="1" smtClean="0"/>
              <a:t>Heliosheath</a:t>
            </a:r>
            <a:r>
              <a:rPr lang="en-US" dirty="0" smtClean="0"/>
              <a:t> Expansion and </a:t>
            </a:r>
            <a:br>
              <a:rPr lang="en-US" dirty="0" smtClean="0"/>
            </a:br>
            <a:r>
              <a:rPr lang="en-US" dirty="0" smtClean="0"/>
              <a:t>Contraction</a:t>
            </a:r>
            <a:endParaRPr lang="en-US" dirty="0"/>
          </a:p>
        </p:txBody>
      </p:sp>
      <p:pic>
        <p:nvPicPr>
          <p:cNvPr id="4" name="Picture 3" descr="f1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0"/>
            <a:ext cx="3777659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4801" y="5867400"/>
            <a:ext cx="464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Schwadron and </a:t>
            </a:r>
            <a:r>
              <a:rPr lang="en-US" sz="1800" dirty="0" err="1" smtClean="0"/>
              <a:t>Bzowski</a:t>
            </a:r>
            <a:r>
              <a:rPr lang="en-US" sz="1800" dirty="0" smtClean="0"/>
              <a:t>, The </a:t>
            </a:r>
            <a:r>
              <a:rPr lang="en-US" sz="1800" dirty="0" err="1" smtClean="0"/>
              <a:t>Heliosphere</a:t>
            </a:r>
            <a:r>
              <a:rPr lang="en-US" sz="1800" dirty="0" smtClean="0"/>
              <a:t> is not round, </a:t>
            </a:r>
            <a:r>
              <a:rPr lang="en-US" sz="1800" dirty="0" err="1" smtClean="0"/>
              <a:t>ApJ</a:t>
            </a:r>
            <a:r>
              <a:rPr lang="en-US" sz="1800" smtClean="0"/>
              <a:t>, </a:t>
            </a:r>
            <a:r>
              <a:rPr lang="en-US" sz="1800" smtClean="0"/>
              <a:t>862, 2018</a:t>
            </a:r>
            <a:endParaRPr lang="en-US" sz="1800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4572000" cy="3992563"/>
          </a:xfrm>
        </p:spPr>
        <p:txBody>
          <a:bodyPr/>
          <a:lstStyle/>
          <a:p>
            <a:r>
              <a:rPr lang="en-US" sz="2400" dirty="0" smtClean="0"/>
              <a:t>Solar Wind Ram pressure change drives expansion and contraction in </a:t>
            </a:r>
            <a:r>
              <a:rPr lang="en-US" sz="2400" dirty="0" err="1" smtClean="0"/>
              <a:t>Heliosheath</a:t>
            </a:r>
            <a:endParaRPr lang="en-US" sz="2400" dirty="0" smtClean="0"/>
          </a:p>
          <a:p>
            <a:r>
              <a:rPr lang="en-US" sz="2400" dirty="0" smtClean="0"/>
              <a:t>Declining ram pressure leads to expansion of </a:t>
            </a:r>
            <a:r>
              <a:rPr lang="en-US" sz="2400" dirty="0" err="1" smtClean="0"/>
              <a:t>Heliosheath</a:t>
            </a:r>
            <a:endParaRPr lang="en-US" sz="2400" dirty="0" smtClean="0"/>
          </a:p>
          <a:p>
            <a:r>
              <a:rPr lang="en-US" sz="2400" dirty="0" smtClean="0"/>
              <a:t>Increasing ram pressure leads to compression of </a:t>
            </a:r>
            <a:r>
              <a:rPr lang="en-US" sz="2400" dirty="0" err="1" smtClean="0"/>
              <a:t>Heliosheath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320466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14400"/>
            <a:ext cx="2286000" cy="4754563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 smtClean="0"/>
              <a:t>Note the dominance of </a:t>
            </a:r>
            <a:r>
              <a:rPr lang="en-US" sz="2400" dirty="0" smtClean="0"/>
              <a:t>flow compression for cooling/hearing</a:t>
            </a:r>
            <a:r>
              <a:rPr lang="en-US" sz="2400" dirty="0" smtClean="0"/>
              <a:t>!</a:t>
            </a:r>
            <a:endParaRPr lang="en-US" sz="2400" dirty="0"/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Driven </a:t>
            </a:r>
            <a:r>
              <a:rPr lang="en-US" sz="2400" dirty="0" smtClean="0"/>
              <a:t>partly by </a:t>
            </a:r>
            <a:r>
              <a:rPr lang="en-US" sz="2400" dirty="0" smtClean="0"/>
              <a:t>expansion/compression </a:t>
            </a:r>
            <a:r>
              <a:rPr lang="en-US" sz="2400" dirty="0" smtClean="0"/>
              <a:t>of </a:t>
            </a:r>
            <a:r>
              <a:rPr lang="en-US" sz="2400" dirty="0" err="1" smtClean="0"/>
              <a:t>Heliosheath</a:t>
            </a:r>
            <a:r>
              <a:rPr lang="en-US" dirty="0" smtClean="0"/>
              <a:t> </a:t>
            </a:r>
            <a:r>
              <a:rPr lang="en-US" sz="2400" dirty="0" smtClean="0"/>
              <a:t>before 2012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3200" y="5867400"/>
            <a:ext cx="1778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Schwadron and </a:t>
            </a:r>
            <a:r>
              <a:rPr lang="en-US" sz="2000" dirty="0" err="1" smtClean="0"/>
              <a:t>Bzowski</a:t>
            </a:r>
            <a:r>
              <a:rPr lang="en-US" sz="2000" dirty="0" smtClean="0"/>
              <a:t>, </a:t>
            </a:r>
            <a:r>
              <a:rPr lang="en-US" sz="2000" dirty="0" err="1" smtClean="0"/>
              <a:t>ApJ</a:t>
            </a:r>
            <a:r>
              <a:rPr lang="en-US" sz="2000" dirty="0" smtClean="0"/>
              <a:t> 2018</a:t>
            </a:r>
            <a:endParaRPr lang="en-US" sz="2000" dirty="0"/>
          </a:p>
        </p:txBody>
      </p:sp>
      <p:pic>
        <p:nvPicPr>
          <p:cNvPr id="6" name="Picture 5" descr="f2.pd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8569" y="18473"/>
            <a:ext cx="68277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7836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</TotalTime>
  <Words>602</Words>
  <Application>Microsoft Macintosh PowerPoint</Application>
  <PresentationFormat>On-screen Show (4:3)</PresentationFormat>
  <Paragraphs>60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The Heliosphere is Not Round</vt:lpstr>
      <vt:lpstr>Heliosphere Is Not Round</vt:lpstr>
      <vt:lpstr>PowerPoint Presentation</vt:lpstr>
      <vt:lpstr>Key arguments</vt:lpstr>
      <vt:lpstr>Heliosphere looks semi-spherical</vt:lpstr>
      <vt:lpstr>Generalized Cooling Time &amp; Scale</vt:lpstr>
      <vt:lpstr>Solving for plasma divergence</vt:lpstr>
      <vt:lpstr>Heliosheath Expansion and  Contraction</vt:lpstr>
      <vt:lpstr>PowerPoint Presentation</vt:lpstr>
      <vt:lpstr>PowerPoint Presentation</vt:lpstr>
      <vt:lpstr>PowerPoint Presentation</vt:lpstr>
      <vt:lpstr>PowerPoint Presentation</vt:lpstr>
      <vt:lpstr>Heliosheath Reservoir (1/2)</vt:lpstr>
      <vt:lpstr>Heliosheath Reservoir</vt:lpstr>
      <vt:lpstr>Conclusions</vt:lpstr>
      <vt:lpstr>Central Conclusion</vt:lpstr>
    </vt:vector>
  </TitlesOfParts>
  <Company>University of New Hampshire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Heliosphere is Not Round</dc:title>
  <dc:creator>Nathan Schwadron</dc:creator>
  <cp:lastModifiedBy>Nathan Schwadron</cp:lastModifiedBy>
  <cp:revision>16</cp:revision>
  <dcterms:created xsi:type="dcterms:W3CDTF">2018-05-10T02:55:46Z</dcterms:created>
  <dcterms:modified xsi:type="dcterms:W3CDTF">2018-08-29T12:26:26Z</dcterms:modified>
</cp:coreProperties>
</file>