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94" r:id="rId4"/>
    <p:sldId id="295" r:id="rId5"/>
    <p:sldId id="285" r:id="rId6"/>
    <p:sldId id="259" r:id="rId7"/>
    <p:sldId id="276" r:id="rId8"/>
    <p:sldId id="290" r:id="rId9"/>
    <p:sldId id="291" r:id="rId10"/>
    <p:sldId id="287" r:id="rId11"/>
    <p:sldId id="279" r:id="rId12"/>
    <p:sldId id="292" r:id="rId13"/>
    <p:sldId id="273" r:id="rId14"/>
    <p:sldId id="293" r:id="rId15"/>
    <p:sldId id="289" r:id="rId16"/>
    <p:sldId id="272" r:id="rId17"/>
    <p:sldId id="277" r:id="rId18"/>
    <p:sldId id="284" r:id="rId19"/>
    <p:sldId id="28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14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6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1C6B1-8EB2-4356-A932-82F68BEA5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FC3C7DC-7BE0-40DD-8071-7275E33F5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B26D1A-FF10-40D1-A40F-A9E94C372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C21D9D-BE5A-4603-9E0E-158DAF352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770339-12E6-4A85-AAE6-A23BBA31E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3334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B13821-28E5-4B85-8160-3F2C33CA1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4829241-829F-42E3-8E97-AB0F264AD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3CD4181-2E3E-42BD-ACD6-A3767D7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814C5C-BE36-4715-9D2A-4ED0EB558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6AC6BFA-49B0-4140-BF7D-A6ADBDE5B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317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BC3A1C8-8CEC-429E-A6B5-01EBC39058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C5478F-2D3F-4DB8-AC25-D344311B31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2EA83B-6E8B-4668-A121-2429601F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B0CC58-E7C9-4669-A2BA-94629DBD5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33268E-1B1D-484E-975C-CD9D497F1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4398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C0FFA7-C20B-436E-9856-B15CE2D77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53F6A7-6AAF-4267-A4D2-B497858C8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3A195B-58E1-4A9D-BCBD-407DF876E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12D6AE-EEBC-4888-92CC-929D77CAE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48BCF2-D3BB-4774-B0CF-0E6108668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4915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55EC13-8583-4AE6-B020-E8BDF3F2E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770822-DE95-4AB5-BE00-77AB66681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D7B384-EF0E-4C82-AB1B-5423AE161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BC56ED-C53C-44A8-A03B-F230D3BF6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E985F6A-E692-4580-8BEA-6566B718C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0502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1E3564-A019-4F43-AC0E-6BC6A3959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0CF597-3FFD-4931-ACEB-9E9012092A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75AC170-3B26-468C-89AB-C757B01A2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A591CC2-757E-465F-9204-12FA5C458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F29AF24-7033-4105-9C30-33935C499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84BD618-1DBF-427D-92DD-CB867A8AD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4856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7CE542-7DAD-45D6-9874-1EA2F8A83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86500D6-8FDC-4753-B6C9-CC9AA3E09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814F14F-B0E4-4C93-B621-18E2082D4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8D968E0-D96F-40FB-A930-836F8C35F7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4767816-9F4C-491B-A590-134DB4DC8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7F8CD12-EEA0-4A4F-83A2-18C3266BD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B285D69-9560-4B1A-B06B-929944720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42E954A-29D4-47B6-A754-53E81AFFD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203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6AA6E-2720-4710-BA48-DC17865BD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96563E5-1492-4A42-945B-A682A3EB1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8B47EC9-1807-4493-9C5B-90089BDEA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17629BF-BEA9-429E-8010-C6685919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712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FE752B0-FB29-4CBC-A45C-75F035D1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94AAEC5-4434-43B7-ADFF-EDBB12E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4963399-BB62-4AD5-A64D-760054B4F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20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BA6D4E-C87D-41B9-8BCE-40E582E0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A7283E-543E-43AF-89F5-B12AA2931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0E7AF28-89AB-49D0-B97C-B61532DB1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9130F66-FE6E-4C50-8AEE-59C595957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3C61A0-6493-40E3-AE1C-5C01D4AC9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6353CB3-AFEE-4691-84B5-7B6162EEF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0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511693-B51F-465C-A181-CA40F79D2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8110D42-34E7-4F30-8838-F888440A8F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2C698C0-BBAC-4262-9438-5886DFC57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42A85B6-E48C-48E4-9671-BEAB5600B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0CA13D-7857-4229-A495-40806CA62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B6FF13-57C2-461F-BC62-D4B9A3843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80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B007469-B63D-4E43-A289-2C1DC4CD3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D14BADA-B7C4-49B0-9B30-52D09650B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A33E38-C966-4C28-AB69-0B82EFC538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1519C-CF5B-421B-9BF6-0CF21AA0EF1C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41E54B-539D-48D8-938F-78D637002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EE184E-8452-4727-9951-2CEB7FF9F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C931B-5365-4893-A0BB-2CB040AAE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640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90E9C7-816E-4BAA-9913-661F04BE33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897" y="911201"/>
            <a:ext cx="10519954" cy="2499360"/>
          </a:xfrm>
        </p:spPr>
        <p:txBody>
          <a:bodyPr>
            <a:normAutofit/>
          </a:bodyPr>
          <a:lstStyle/>
          <a:p>
            <a:r>
              <a:rPr lang="en-US" sz="4800" dirty="0"/>
              <a:t>Messenger Observations Inside 1 AU of Low-Frequency Magnetic Waves due to Inner Source Pickup Protons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841B169-4AAA-4A04-B212-C67CD79329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34240"/>
            <a:ext cx="9144000" cy="1236662"/>
          </a:xfrm>
        </p:spPr>
        <p:txBody>
          <a:bodyPr>
            <a:noAutofit/>
          </a:bodyPr>
          <a:lstStyle/>
          <a:p>
            <a:r>
              <a:rPr lang="en-US" sz="2800" dirty="0"/>
              <a:t>Charles W. Smith, Matthew R. Argall, Nathan A. </a:t>
            </a:r>
            <a:r>
              <a:rPr lang="en-US" sz="2800" dirty="0" err="1"/>
              <a:t>Schwadron</a:t>
            </a:r>
            <a:r>
              <a:rPr lang="en-US" sz="2800" dirty="0"/>
              <a:t>, </a:t>
            </a:r>
            <a:br>
              <a:rPr lang="en-US" sz="2800" dirty="0"/>
            </a:br>
            <a:r>
              <a:rPr lang="en-US" sz="2800" dirty="0"/>
              <a:t>Colin J. Joyce, Philip A. Isenberg, Bernard J. Vasquez, </a:t>
            </a:r>
            <a:br>
              <a:rPr lang="en-US" sz="2800" dirty="0"/>
            </a:br>
            <a:r>
              <a:rPr lang="en-US" sz="2800" dirty="0" err="1"/>
              <a:t>Haje</a:t>
            </a:r>
            <a:r>
              <a:rPr lang="en-US" sz="2800" dirty="0"/>
              <a:t> </a:t>
            </a:r>
            <a:r>
              <a:rPr lang="en-US" sz="2800" dirty="0" err="1"/>
              <a:t>Korth</a:t>
            </a:r>
            <a:r>
              <a:rPr lang="en-US" sz="2800" dirty="0"/>
              <a:t>, and Brian Anderson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44CB0B-4CF3-4797-A830-0A80F78FC5C2}"/>
              </a:ext>
            </a:extLst>
          </p:cNvPr>
          <p:cNvSpPr txBox="1"/>
          <p:nvPr/>
        </p:nvSpPr>
        <p:spPr>
          <a:xfrm>
            <a:off x="7785462" y="5930900"/>
            <a:ext cx="3898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Fall AGU Abstract #SH54A-07.</a:t>
            </a:r>
          </a:p>
        </p:txBody>
      </p:sp>
    </p:spTree>
    <p:extLst>
      <p:ext uri="{BB962C8B-B14F-4D97-AF65-F5344CB8AC3E}">
        <p14:creationId xmlns:p14="http://schemas.microsoft.com/office/powerpoint/2010/main" xmlns="" val="90157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727A22C-13FA-4CD1-8F48-DECC397D3F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210" y="276597"/>
            <a:ext cx="3698748" cy="59253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CA8041F-E094-46DE-90F1-2A8A77E1DD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6204" y="280398"/>
            <a:ext cx="3739896" cy="59390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DD9C5C9-CCC9-4B6E-9572-940F04103B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1346" y="306525"/>
            <a:ext cx="3730752" cy="59390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824AE8-B920-4EC1-806A-ED73553A485D}"/>
              </a:ext>
            </a:extLst>
          </p:cNvPr>
          <p:cNvSpPr txBox="1"/>
          <p:nvPr/>
        </p:nvSpPr>
        <p:spPr>
          <a:xfrm>
            <a:off x="1323705" y="6219327"/>
            <a:ext cx="229035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91 days from Mercury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4091A0D-1E5C-4FE5-9F5B-0B8CF70D6E5A}"/>
              </a:ext>
            </a:extLst>
          </p:cNvPr>
          <p:cNvSpPr txBox="1"/>
          <p:nvPr/>
        </p:nvSpPr>
        <p:spPr>
          <a:xfrm>
            <a:off x="5152567" y="6220895"/>
            <a:ext cx="229035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92 days from Mercury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C3AC36-8127-467A-97FC-E3AD7EFDB2AE}"/>
              </a:ext>
            </a:extLst>
          </p:cNvPr>
          <p:cNvSpPr txBox="1"/>
          <p:nvPr/>
        </p:nvSpPr>
        <p:spPr>
          <a:xfrm>
            <a:off x="9051183" y="6221643"/>
            <a:ext cx="229035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78 days from Mercury</a:t>
            </a:r>
          </a:p>
        </p:txBody>
      </p:sp>
    </p:spTree>
    <p:extLst>
      <p:ext uri="{BB962C8B-B14F-4D97-AF65-F5344CB8AC3E}">
        <p14:creationId xmlns:p14="http://schemas.microsoft.com/office/powerpoint/2010/main" xmlns="" val="19863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1522A-1AC2-429D-A08A-458928DC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74" y="223721"/>
            <a:ext cx="6887273" cy="932452"/>
          </a:xfrm>
        </p:spPr>
        <p:txBody>
          <a:bodyPr>
            <a:noAutofit/>
          </a:bodyPr>
          <a:lstStyle/>
          <a:p>
            <a:r>
              <a:rPr lang="en-US" sz="3600" dirty="0"/>
              <a:t>Right-Hand Example: 2008/256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6917AFC-7EA9-42B0-AB3A-43017E69AE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0030" y="63548"/>
            <a:ext cx="4125433" cy="66980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4107DB-008B-43FF-9569-2265E76A7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0459" y="1046553"/>
            <a:ext cx="523875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3EACC1F-70F7-4252-BD51-3E0B3F2067B1}"/>
              </a:ext>
            </a:extLst>
          </p:cNvPr>
          <p:cNvSpPr txBox="1"/>
          <p:nvPr/>
        </p:nvSpPr>
        <p:spPr>
          <a:xfrm>
            <a:off x="5535399" y="6371609"/>
            <a:ext cx="238614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24 days from Mercury</a:t>
            </a:r>
          </a:p>
        </p:txBody>
      </p:sp>
    </p:spTree>
    <p:extLst>
      <p:ext uri="{BB962C8B-B14F-4D97-AF65-F5344CB8AC3E}">
        <p14:creationId xmlns:p14="http://schemas.microsoft.com/office/powerpoint/2010/main" xmlns="" val="2004027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1522A-1AC2-429D-A08A-458928DC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21" y="223721"/>
            <a:ext cx="6693026" cy="932452"/>
          </a:xfrm>
        </p:spPr>
        <p:txBody>
          <a:bodyPr>
            <a:normAutofit fontScale="90000"/>
          </a:bodyPr>
          <a:lstStyle/>
          <a:p>
            <a:r>
              <a:rPr lang="en-US" dirty="0"/>
              <a:t>Another Example: 2009/275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7629994-C96F-41A9-A7EC-1E357379A9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2016" y="144932"/>
            <a:ext cx="4056663" cy="66118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01D0799-93B7-4618-8A20-C647309DC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1009" y="1034712"/>
            <a:ext cx="523875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0D33B68-29EC-4B49-B3A3-89DD674DB7E7}"/>
              </a:ext>
            </a:extLst>
          </p:cNvPr>
          <p:cNvSpPr txBox="1"/>
          <p:nvPr/>
        </p:nvSpPr>
        <p:spPr>
          <a:xfrm>
            <a:off x="5535399" y="6371609"/>
            <a:ext cx="238614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 day </a:t>
            </a:r>
            <a:r>
              <a:rPr lang="en-US" dirty="0"/>
              <a:t>from Mercury</a:t>
            </a:r>
          </a:p>
        </p:txBody>
      </p:sp>
    </p:spTree>
    <p:extLst>
      <p:ext uri="{BB962C8B-B14F-4D97-AF65-F5344CB8AC3E}">
        <p14:creationId xmlns:p14="http://schemas.microsoft.com/office/powerpoint/2010/main" xmlns="" val="1087231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1522A-1AC2-429D-A08A-458928DC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21" y="223721"/>
            <a:ext cx="6693026" cy="932452"/>
          </a:xfrm>
        </p:spPr>
        <p:txBody>
          <a:bodyPr>
            <a:normAutofit/>
          </a:bodyPr>
          <a:lstStyle/>
          <a:p>
            <a:r>
              <a:rPr lang="en-US" sz="3600" dirty="0"/>
              <a:t>Exceptional Example: 2008/105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A653CC7-97E0-4E44-A093-81376C35C4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9374" y="142274"/>
            <a:ext cx="4079305" cy="6616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998FF3-27B5-4DD2-81F6-E78F65F697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0459" y="985101"/>
            <a:ext cx="523875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0D33B68-29EC-4B49-B3A3-89DD674DB7E7}"/>
              </a:ext>
            </a:extLst>
          </p:cNvPr>
          <p:cNvSpPr txBox="1"/>
          <p:nvPr/>
        </p:nvSpPr>
        <p:spPr>
          <a:xfrm>
            <a:off x="5535399" y="6371609"/>
            <a:ext cx="238614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91 days from Mercury</a:t>
            </a:r>
          </a:p>
        </p:txBody>
      </p:sp>
    </p:spTree>
    <p:extLst>
      <p:ext uri="{BB962C8B-B14F-4D97-AF65-F5344CB8AC3E}">
        <p14:creationId xmlns:p14="http://schemas.microsoft.com/office/powerpoint/2010/main" xmlns="" val="3159445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1522A-1AC2-429D-A08A-458928DC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21" y="223721"/>
            <a:ext cx="6693026" cy="932452"/>
          </a:xfrm>
        </p:spPr>
        <p:txBody>
          <a:bodyPr>
            <a:normAutofit fontScale="90000"/>
          </a:bodyPr>
          <a:lstStyle/>
          <a:p>
            <a:r>
              <a:rPr lang="en-US" dirty="0"/>
              <a:t>Another Double: 2010/293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790E31C-1438-4EC3-B73B-39D7EED20D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5455" y="113633"/>
            <a:ext cx="4195225" cy="6610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38DAAD-E3AA-4014-A7FE-A666818624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0459" y="1009446"/>
            <a:ext cx="523875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0D33B68-29EC-4B49-B3A3-89DD674DB7E7}"/>
              </a:ext>
            </a:extLst>
          </p:cNvPr>
          <p:cNvSpPr txBox="1"/>
          <p:nvPr/>
        </p:nvSpPr>
        <p:spPr>
          <a:xfrm>
            <a:off x="5535399" y="6371609"/>
            <a:ext cx="238614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235 </a:t>
            </a:r>
            <a:r>
              <a:rPr lang="en-US" dirty="0"/>
              <a:t>days from Mercury</a:t>
            </a:r>
          </a:p>
        </p:txBody>
      </p:sp>
    </p:spTree>
    <p:extLst>
      <p:ext uri="{BB962C8B-B14F-4D97-AF65-F5344CB8AC3E}">
        <p14:creationId xmlns:p14="http://schemas.microsoft.com/office/powerpoint/2010/main" xmlns="" val="2194178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2EE4EE-16B0-4E07-A4C5-435782E59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2" y="365126"/>
            <a:ext cx="5560423" cy="923744"/>
          </a:xfrm>
        </p:spPr>
        <p:txBody>
          <a:bodyPr>
            <a:normAutofit fontScale="90000"/>
          </a:bodyPr>
          <a:lstStyle/>
          <a:p>
            <a:r>
              <a:rPr lang="en-US" dirty="0"/>
              <a:t>Is this a steady source?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047446-61A4-4D7E-8CE0-FB5825D30E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2324" y="656751"/>
            <a:ext cx="5749709" cy="2772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E280497-B692-4CA5-B1CE-AFB64BF378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8493" y="3695306"/>
            <a:ext cx="5749709" cy="28374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914DE9D-EA71-4FA6-BA18-D8CBF57B5D46}"/>
              </a:ext>
            </a:extLst>
          </p:cNvPr>
          <p:cNvSpPr txBox="1"/>
          <p:nvPr/>
        </p:nvSpPr>
        <p:spPr>
          <a:xfrm>
            <a:off x="725864" y="1397225"/>
            <a:ext cx="49962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can select control intervals from nearby times when there are no waves evident.</a:t>
            </a:r>
          </a:p>
          <a:p>
            <a:endParaRPr lang="en-US" dirty="0"/>
          </a:p>
          <a:p>
            <a:r>
              <a:rPr lang="en-US" dirty="0"/>
              <a:t>And we can compare the power at </a:t>
            </a:r>
            <a:r>
              <a:rPr lang="en-US" dirty="0" err="1"/>
              <a:t>f</a:t>
            </a:r>
            <a:r>
              <a:rPr lang="en-US" baseline="-25000" dirty="0" err="1"/>
              <a:t>p,c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 control intervals tend to have higher power levels than the wave events.</a:t>
            </a:r>
          </a:p>
          <a:p>
            <a:endParaRPr lang="en-US" dirty="0"/>
          </a:p>
          <a:p>
            <a:r>
              <a:rPr lang="en-US" dirty="0"/>
              <a:t>We can compute turbulent cascade rates under the assumption that growth rates are generally small and time is required to accumulate the energy: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relationship between waves and controls supports this view, but does not lead to a constant ion production rate.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xmlns="" id="{38F25418-E97E-4910-8DB9-2F3E4CC9FA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98163396"/>
              </p:ext>
            </p:extLst>
          </p:nvPr>
        </p:nvGraphicFramePr>
        <p:xfrm>
          <a:off x="1883266" y="4691065"/>
          <a:ext cx="2192346" cy="717560"/>
        </p:xfrm>
        <a:graphic>
          <a:graphicData uri="http://schemas.openxmlformats.org/presentationml/2006/ole">
            <p:oleObj spid="_x0000_s1029" name="Equation" r:id="rId5" imgW="1435100" imgH="4699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970777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E1A791-3EB4-456E-A68C-F7382EFA4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6955"/>
          </a:xfrm>
        </p:spPr>
        <p:txBody>
          <a:bodyPr/>
          <a:lstStyle/>
          <a:p>
            <a:r>
              <a:rPr lang="en-US" dirty="0"/>
              <a:t>Preliminary Event List (11 wave events):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4FADA0-4B44-4A78-A611-2C620C48F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710"/>
            <a:ext cx="10515600" cy="50683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   </a:t>
            </a:r>
            <a:r>
              <a:rPr lang="en-US" u="sng" dirty="0"/>
              <a:t>Year/DOY</a:t>
            </a:r>
            <a:r>
              <a:rPr lang="en-US" dirty="0"/>
              <a:t>		    </a:t>
            </a:r>
            <a:r>
              <a:rPr lang="en-US" u="sng" dirty="0"/>
              <a:t>Time from Mercury</a:t>
            </a:r>
            <a:r>
              <a:rPr lang="en-US" dirty="0"/>
              <a:t>	        </a:t>
            </a:r>
            <a:r>
              <a:rPr lang="en-US" u="sng" dirty="0"/>
              <a:t>Polarization s/c frame</a:t>
            </a:r>
          </a:p>
          <a:p>
            <a:r>
              <a:rPr lang="en-US" dirty="0"/>
              <a:t>2008/105		  91 days from Mercury		Right/Left handed</a:t>
            </a:r>
          </a:p>
          <a:p>
            <a:r>
              <a:rPr lang="en-US" dirty="0"/>
              <a:t>2008/135		121 days from Mercury		Right handed</a:t>
            </a:r>
          </a:p>
          <a:p>
            <a:r>
              <a:rPr lang="en-US" dirty="0"/>
              <a:t>2008/256		  24 days from Mercury		Right handed</a:t>
            </a:r>
          </a:p>
          <a:p>
            <a:r>
              <a:rPr lang="en-US" dirty="0"/>
              <a:t>2008/267		  13 days from Mercury		Left handed</a:t>
            </a:r>
          </a:p>
          <a:p>
            <a:r>
              <a:rPr lang="en-US" dirty="0"/>
              <a:t>2009/031		115 days from Mercury		Left handed</a:t>
            </a:r>
          </a:p>
          <a:p>
            <a:r>
              <a:rPr lang="en-US" dirty="0"/>
              <a:t>2009/275		    1 day from Mercury		Right handed</a:t>
            </a:r>
          </a:p>
          <a:p>
            <a:r>
              <a:rPr lang="en-US" dirty="0"/>
              <a:t>2009/344		  70 days from Mercury		Left handed</a:t>
            </a:r>
          </a:p>
          <a:p>
            <a:r>
              <a:rPr lang="en-US" dirty="0"/>
              <a:t>2009/365		  91 days from Mercury		Left handed</a:t>
            </a:r>
          </a:p>
          <a:p>
            <a:r>
              <a:rPr lang="en-US" dirty="0"/>
              <a:t>2010/001		  92 days from Mercury		Left handed</a:t>
            </a:r>
          </a:p>
          <a:p>
            <a:r>
              <a:rPr lang="en-US" dirty="0"/>
              <a:t>2010/293		235 days from Mercury		Right/Left handed</a:t>
            </a:r>
          </a:p>
          <a:p>
            <a:r>
              <a:rPr lang="en-US" dirty="0"/>
              <a:t>2010/364		  78 days from Mercury		Left handed</a:t>
            </a:r>
          </a:p>
        </p:txBody>
      </p:sp>
    </p:spTree>
    <p:extLst>
      <p:ext uri="{BB962C8B-B14F-4D97-AF65-F5344CB8AC3E}">
        <p14:creationId xmlns:p14="http://schemas.microsoft.com/office/powerpoint/2010/main" xmlns="" val="3363821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E8B9CD-DCFD-49A6-8EC5-FBE885844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8A30C9-575C-4209-9AA3-C62F0C548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206"/>
            <a:ext cx="10515600" cy="495517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Evidence of waves due to pickup H</a:t>
            </a:r>
            <a:r>
              <a:rPr lang="en-US" baseline="30000" dirty="0"/>
              <a:t>+</a:t>
            </a:r>
            <a:r>
              <a:rPr lang="en-US" dirty="0"/>
              <a:t> in the Messenger/MAG data</a:t>
            </a:r>
          </a:p>
          <a:p>
            <a:pPr lvl="1"/>
            <a:r>
              <a:rPr lang="en-US" dirty="0"/>
              <a:t>Left-hand polarization in spacecraft frame is dominant.</a:t>
            </a:r>
          </a:p>
          <a:p>
            <a:pPr lvl="1"/>
            <a:r>
              <a:rPr lang="en-US" dirty="0"/>
              <a:t>Right-hand polarization does occur.</a:t>
            </a:r>
          </a:p>
          <a:p>
            <a:pPr lvl="1"/>
            <a:r>
              <a:rPr lang="en-US" dirty="0"/>
              <a:t>Some events show two distinct wave frequencies with different polarizations.</a:t>
            </a:r>
          </a:p>
          <a:p>
            <a:r>
              <a:rPr lang="en-US" dirty="0"/>
              <a:t>Interstellar pickup H</a:t>
            </a:r>
            <a:r>
              <a:rPr lang="en-US" baseline="30000" dirty="0"/>
              <a:t>+</a:t>
            </a:r>
            <a:r>
              <a:rPr lang="en-US" dirty="0"/>
              <a:t> inside 1 AU is not credible.</a:t>
            </a:r>
          </a:p>
          <a:p>
            <a:pPr lvl="1"/>
            <a:r>
              <a:rPr lang="en-US" dirty="0"/>
              <a:t>Cometary source lacks heavy ions.</a:t>
            </a:r>
          </a:p>
          <a:p>
            <a:r>
              <a:rPr lang="en-US" dirty="0"/>
              <a:t>Most likely origin is the “inner source” arising from solar wind collisions with dust or cometary neutrals.</a:t>
            </a:r>
          </a:p>
          <a:p>
            <a:pPr lvl="1"/>
            <a:r>
              <a:rPr lang="en-US" dirty="0"/>
              <a:t>Mercury source has not been ruled out, but is unlikely.</a:t>
            </a:r>
          </a:p>
          <a:p>
            <a:pPr lvl="1"/>
            <a:r>
              <a:rPr lang="en-US" dirty="0"/>
              <a:t>Source appears patchy in space and time.</a:t>
            </a:r>
          </a:p>
          <a:p>
            <a:r>
              <a:rPr lang="en-US" dirty="0"/>
              <a:t>Further analysis is ongoing.</a:t>
            </a:r>
          </a:p>
          <a:p>
            <a:pPr lvl="1"/>
            <a:r>
              <a:rPr lang="en-US" dirty="0"/>
              <a:t>More detailed comparison of growth rates, turbulence, and amplitude</a:t>
            </a:r>
          </a:p>
          <a:p>
            <a:pPr lvl="1"/>
            <a:r>
              <a:rPr lang="en-US" dirty="0"/>
              <a:t>Better analysis of spacecraft location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9769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55D43C9-D5E2-493D-A9F9-E7B77A15A2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3736" y="135029"/>
            <a:ext cx="4102843" cy="65869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1522A-1AC2-429D-A08A-458928DC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21" y="223721"/>
            <a:ext cx="6693026" cy="932452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Right-Hand Example: 2008/135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B60E56-6359-4D7D-BBBF-63FEC9FBA5BE}"/>
              </a:ext>
            </a:extLst>
          </p:cNvPr>
          <p:cNvSpPr txBox="1"/>
          <p:nvPr/>
        </p:nvSpPr>
        <p:spPr>
          <a:xfrm>
            <a:off x="5535399" y="6371609"/>
            <a:ext cx="238614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121 days from Mercury</a:t>
            </a:r>
          </a:p>
        </p:txBody>
      </p:sp>
    </p:spTree>
    <p:extLst>
      <p:ext uri="{BB962C8B-B14F-4D97-AF65-F5344CB8AC3E}">
        <p14:creationId xmlns:p14="http://schemas.microsoft.com/office/powerpoint/2010/main" xmlns="" val="595983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B258AC79-73C4-42F7-8ABC-471CBFFC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318" y="478244"/>
            <a:ext cx="10504697" cy="1054465"/>
          </a:xfrm>
        </p:spPr>
        <p:txBody>
          <a:bodyPr/>
          <a:lstStyle/>
          <a:p>
            <a:r>
              <a:rPr lang="en-US" dirty="0"/>
              <a:t>Beware the Planetary Flybys!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0603192-F025-45F6-9419-82D0BB2B43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1286" y="1673090"/>
            <a:ext cx="9571004" cy="473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552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D1A75D98-4B36-4EE6-94C5-74921AAD7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450" y="365125"/>
            <a:ext cx="7290033" cy="968725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Lee &amp; </a:t>
            </a:r>
            <a:r>
              <a:rPr lang="en-US" sz="4000" dirty="0" err="1"/>
              <a:t>Ip</a:t>
            </a:r>
            <a:r>
              <a:rPr lang="en-US" sz="4000" dirty="0"/>
              <a:t>, </a:t>
            </a:r>
            <a:r>
              <a:rPr lang="en-US" sz="4000" i="1" dirty="0"/>
              <a:t>JGR</a:t>
            </a:r>
            <a:r>
              <a:rPr lang="en-US" sz="4000" dirty="0"/>
              <a:t>, </a:t>
            </a:r>
            <a:r>
              <a:rPr lang="en-US" sz="4000" b="1" dirty="0"/>
              <a:t>92</a:t>
            </a:r>
            <a:r>
              <a:rPr lang="en-US" sz="4000" dirty="0"/>
              <a:t>, 11041, 1987.</a:t>
            </a:r>
          </a:p>
        </p:txBody>
      </p:sp>
      <p:pic>
        <p:nvPicPr>
          <p:cNvPr id="5" name="Picture 7" descr="LeeIpFig4a">
            <a:extLst>
              <a:ext uri="{FF2B5EF4-FFF2-40B4-BE49-F238E27FC236}">
                <a16:creationId xmlns:a16="http://schemas.microsoft.com/office/drawing/2014/main" xmlns="" id="{86F17085-14DD-4753-86D5-E876D475D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7361" y="218595"/>
            <a:ext cx="4525161" cy="644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20336CB-2D80-43CA-8F4E-AEAE5183B4A2}"/>
              </a:ext>
            </a:extLst>
          </p:cNvPr>
          <p:cNvSpPr txBox="1"/>
          <p:nvPr/>
        </p:nvSpPr>
        <p:spPr>
          <a:xfrm>
            <a:off x="570451" y="1478161"/>
            <a:ext cx="606524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Neutral atoms have virtually no motion relative to the Sun.  Their motion through the solar wind is the solar wind speed.</a:t>
            </a:r>
          </a:p>
          <a:p>
            <a:endParaRPr lang="en-US" sz="2000" dirty="0"/>
          </a:p>
          <a:p>
            <a:r>
              <a:rPr lang="en-US" sz="2000" dirty="0"/>
              <a:t>Once ionized, this motion is converted into streaming along the IMF and cyclotron motion about the IMF according to the local field orientation.</a:t>
            </a:r>
          </a:p>
          <a:p>
            <a:endParaRPr lang="en-US" sz="2000" dirty="0"/>
          </a:p>
          <a:p>
            <a:r>
              <a:rPr lang="en-US" sz="2000" dirty="0"/>
              <a:t>Resonance produces </a:t>
            </a:r>
            <a:r>
              <a:rPr lang="en-US" sz="2000" b="1" dirty="0"/>
              <a:t>left-hand wave energy at the cyclotron frequency</a:t>
            </a:r>
            <a:r>
              <a:rPr lang="en-US" sz="2000" dirty="0"/>
              <a:t> in the spacecraft frame.</a:t>
            </a:r>
          </a:p>
          <a:p>
            <a:endParaRPr lang="en-US" sz="2000" dirty="0"/>
          </a:p>
          <a:p>
            <a:r>
              <a:rPr lang="en-US" sz="2000" dirty="0"/>
              <a:t>Particle scattering produces waves at higher frequencies.</a:t>
            </a:r>
          </a:p>
          <a:p>
            <a:endParaRPr lang="en-US" sz="2000" dirty="0"/>
          </a:p>
          <a:p>
            <a:r>
              <a:rPr lang="en-US" sz="2000" dirty="0"/>
              <a:t>Unable to produce lower frequency waves without particle energization.</a:t>
            </a:r>
          </a:p>
        </p:txBody>
      </p:sp>
    </p:spTree>
    <p:extLst>
      <p:ext uri="{BB962C8B-B14F-4D97-AF65-F5344CB8AC3E}">
        <p14:creationId xmlns:p14="http://schemas.microsoft.com/office/powerpoint/2010/main" xmlns="" val="190797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Cannon et al., </a:t>
            </a:r>
            <a:r>
              <a:rPr lang="en-US" sz="4000" i="1" smtClean="0"/>
              <a:t>ApJ</a:t>
            </a:r>
            <a:r>
              <a:rPr lang="en-US" sz="4000" smtClean="0"/>
              <a:t>, </a:t>
            </a:r>
            <a:r>
              <a:rPr lang="en-US" sz="4000" b="1" smtClean="0"/>
              <a:t>784</a:t>
            </a:r>
            <a:r>
              <a:rPr lang="en-US" sz="4000" smtClean="0"/>
              <a:t>, 150, 2014</a:t>
            </a:r>
            <a:br>
              <a:rPr lang="en-US" sz="4000" smtClean="0"/>
            </a:br>
            <a:r>
              <a:rPr lang="en-US" sz="4000" smtClean="0"/>
              <a:t>Cannon et al., </a:t>
            </a:r>
            <a:r>
              <a:rPr lang="en-US" sz="4000" i="1" smtClean="0"/>
              <a:t>ApJ</a:t>
            </a:r>
            <a:r>
              <a:rPr lang="en-US" sz="4000" smtClean="0"/>
              <a:t>, </a:t>
            </a:r>
            <a:r>
              <a:rPr lang="en-US" sz="4000" b="1" smtClean="0"/>
              <a:t>787</a:t>
            </a:r>
            <a:r>
              <a:rPr lang="en-US" sz="4000" smtClean="0"/>
              <a:t>, 133, 2014</a:t>
            </a:r>
          </a:p>
        </p:txBody>
      </p:sp>
      <p:pic>
        <p:nvPicPr>
          <p:cNvPr id="13315" name="Picture 3" descr="ULY_B_062497-070597-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04950"/>
            <a:ext cx="6919384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7620000" y="1447801"/>
            <a:ext cx="406400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Waves appear at spacecraft frame frequencies slightly greater than the cyclotron frequency of the associated particle species.</a:t>
            </a:r>
          </a:p>
          <a:p>
            <a:pPr>
              <a:spcBef>
                <a:spcPct val="50000"/>
              </a:spcBef>
            </a:pPr>
            <a:r>
              <a:rPr lang="en-US"/>
              <a:t>They should be transverse, Sunward propagating, and left-hand polarized in the spacecraft frame.</a:t>
            </a:r>
          </a:p>
        </p:txBody>
      </p:sp>
      <p:pic>
        <p:nvPicPr>
          <p:cNvPr id="13317" name="Picture 5" descr="Elip_P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3600" y="4133850"/>
            <a:ext cx="4673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Hollick</a:t>
            </a:r>
            <a:r>
              <a:rPr lang="en-US" dirty="0" smtClean="0"/>
              <a:t> et al.: A Return </a:t>
            </a:r>
            <a:r>
              <a:rPr lang="en-US" dirty="0" smtClean="0"/>
              <a:t>to Voyager</a:t>
            </a:r>
          </a:p>
        </p:txBody>
      </p:sp>
      <p:pic>
        <p:nvPicPr>
          <p:cNvPr id="23555" name="Picture 5" descr="Voy1_2s_Sta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6989"/>
            <a:ext cx="11480800" cy="4622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10058400" y="5358072"/>
            <a:ext cx="1828800" cy="46166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43.5 AU</a:t>
            </a:r>
          </a:p>
        </p:txBody>
      </p:sp>
      <p:sp>
        <p:nvSpPr>
          <p:cNvPr id="23557" name="Line 7"/>
          <p:cNvSpPr>
            <a:spLocks noChangeShapeType="1"/>
          </p:cNvSpPr>
          <p:nvPr/>
        </p:nvSpPr>
        <p:spPr bwMode="auto">
          <a:xfrm flipV="1">
            <a:off x="11582400" y="4688312"/>
            <a:ext cx="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1117600" y="5913271"/>
            <a:ext cx="10668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Presently studying </a:t>
            </a:r>
            <a:r>
              <a:rPr lang="en-US" sz="2400" dirty="0" smtClean="0"/>
              <a:t>637 </a:t>
            </a:r>
            <a:r>
              <a:rPr lang="en-US" sz="2400" dirty="0"/>
              <a:t>wave events </a:t>
            </a:r>
            <a:r>
              <a:rPr lang="en-US" sz="2400" dirty="0" smtClean="0"/>
              <a:t>in Voy1 and Voy2 through </a:t>
            </a:r>
            <a:r>
              <a:rPr lang="en-US" sz="2400" dirty="0"/>
              <a:t>1990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2B73E0C-FE26-478A-A9FC-754022DDE405}"/>
              </a:ext>
            </a:extLst>
          </p:cNvPr>
          <p:cNvSpPr txBox="1"/>
          <p:nvPr/>
        </p:nvSpPr>
        <p:spPr>
          <a:xfrm>
            <a:off x="833171" y="4101910"/>
            <a:ext cx="73304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-----------------------------------------------------------------------------------------</a:t>
            </a:r>
          </a:p>
          <a:p>
            <a:r>
              <a:rPr lang="en-US" sz="2000" dirty="0"/>
              <a:t>   Phase                         Start Date         End Date              Flyby Date</a:t>
            </a:r>
          </a:p>
          <a:p>
            <a:r>
              <a:rPr lang="en-US" sz="2000" dirty="0"/>
              <a:t>-----------------------------------------------------------------------------------------</a:t>
            </a:r>
          </a:p>
          <a:p>
            <a:r>
              <a:rPr lang="fr-FR" sz="2000" dirty="0"/>
              <a:t>   Venus 2 </a:t>
            </a:r>
            <a:r>
              <a:rPr lang="fr-FR" sz="2000" dirty="0" err="1" smtClean="0"/>
              <a:t>Flyby</a:t>
            </a:r>
            <a:r>
              <a:rPr lang="fr-FR" sz="2000" dirty="0" smtClean="0"/>
              <a:t>           2007-05-23     2007-06-20      </a:t>
            </a:r>
            <a:r>
              <a:rPr lang="fr-FR" sz="2000" dirty="0"/>
              <a:t>2007-06-06 (157)      </a:t>
            </a:r>
          </a:p>
          <a:p>
            <a:r>
              <a:rPr lang="en-US" sz="2000" dirty="0"/>
              <a:t>   Mercury 1 Flyby      2007-12-31     2008-01-28      2008-01-14 (014)      </a:t>
            </a:r>
          </a:p>
          <a:p>
            <a:r>
              <a:rPr lang="en-US" sz="2000" dirty="0"/>
              <a:t>   Mercury 2 Flyby      2008-09-22     2008-10-20      2008-10-06 (280)      </a:t>
            </a:r>
          </a:p>
          <a:p>
            <a:r>
              <a:rPr lang="en-US" sz="2000" dirty="0"/>
              <a:t>   Mercury 3 Flyby      2009-09-16     2009-10-14      2009-10-01 (274)      </a:t>
            </a:r>
          </a:p>
          <a:p>
            <a:r>
              <a:rPr lang="en-US" sz="2000" dirty="0"/>
              <a:t>   Mercury Orbit         2011-03-04     2011-03-18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B258AC79-73C4-42F7-8ABC-471CBFFC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31" y="478244"/>
            <a:ext cx="433367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Beware the </a:t>
            </a:r>
            <a:br>
              <a:rPr lang="en-US" dirty="0"/>
            </a:br>
            <a:r>
              <a:rPr lang="en-US" dirty="0"/>
              <a:t>Planetary Flybys!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E8EEAE9-805D-4F11-83F8-3D04B873ADC3}"/>
              </a:ext>
            </a:extLst>
          </p:cNvPr>
          <p:cNvSpPr txBox="1"/>
          <p:nvPr/>
        </p:nvSpPr>
        <p:spPr>
          <a:xfrm>
            <a:off x="612741" y="2158739"/>
            <a:ext cx="3699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Only 1 event is found close to Mercury and the rest are far removed from either Mercury or Venus.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613679B-BD40-45C4-B3F5-D1CDFC051E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3693" y="265176"/>
            <a:ext cx="7463966" cy="369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17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00E0CED1-A500-4BE5-B5CC-234E349E6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Technique is to Make Daily Spectrograms: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182EC6F6-A59F-463F-B983-9E9E1DD7B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834"/>
            <a:ext cx="10515600" cy="494356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We bulk-process 4 years of Messenger Magnetic Field data making daily spectrograms at ion cyclotron scales that include polarization.</a:t>
            </a:r>
          </a:p>
          <a:p>
            <a:r>
              <a:rPr lang="en-US" dirty="0"/>
              <a:t>We had 7 high school students in this summer’s Project SMART who needed a project.</a:t>
            </a:r>
          </a:p>
          <a:p>
            <a:pPr lvl="1"/>
            <a:r>
              <a:rPr lang="en-US" dirty="0"/>
              <a:t>We had a “Messenger Treasure Hunt”.</a:t>
            </a:r>
          </a:p>
          <a:p>
            <a:r>
              <a:rPr lang="en-US" dirty="0"/>
              <a:t>Available interplanetary data was 11 March 2007 to 17 March 2011.</a:t>
            </a:r>
          </a:p>
          <a:p>
            <a:pPr lvl="1"/>
            <a:r>
              <a:rPr lang="en-US" dirty="0"/>
              <a:t>Four years of data largely free of planetary contamination.</a:t>
            </a:r>
          </a:p>
          <a:p>
            <a:r>
              <a:rPr lang="en-US" dirty="0"/>
              <a:t>We concentrated on wave activity at kinetic (ion cyclotron) scales.</a:t>
            </a:r>
          </a:p>
          <a:p>
            <a:r>
              <a:rPr lang="en-US" dirty="0"/>
              <a:t>We expected to find a few events due to interstellar He</a:t>
            </a:r>
            <a:r>
              <a:rPr lang="en-US" baseline="30000" dirty="0"/>
              <a:t>+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We found none.</a:t>
            </a:r>
          </a:p>
          <a:p>
            <a:pPr lvl="1"/>
            <a:r>
              <a:rPr lang="en-US" dirty="0"/>
              <a:t>We found very few shocks.</a:t>
            </a:r>
          </a:p>
          <a:p>
            <a:r>
              <a:rPr lang="en-US" dirty="0"/>
              <a:t>We did not expect what we did find.</a:t>
            </a:r>
          </a:p>
        </p:txBody>
      </p:sp>
    </p:spTree>
    <p:extLst>
      <p:ext uri="{BB962C8B-B14F-4D97-AF65-F5344CB8AC3E}">
        <p14:creationId xmlns:p14="http://schemas.microsoft.com/office/powerpoint/2010/main" xmlns="" val="281553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1522A-1AC2-429D-A08A-458928DC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168" y="223721"/>
            <a:ext cx="6851179" cy="932452"/>
          </a:xfrm>
        </p:spPr>
        <p:txBody>
          <a:bodyPr>
            <a:noAutofit/>
          </a:bodyPr>
          <a:lstStyle/>
          <a:p>
            <a:r>
              <a:rPr lang="en-US" sz="3800" dirty="0"/>
              <a:t>Left-Hand Example: 2009/344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4DDF205-0653-4844-8CCF-31A2C87030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7175" y="157024"/>
            <a:ext cx="4141504" cy="65722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5DD2A5-0FB0-42E0-9DC7-B7018FFDE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6996" y="1014300"/>
            <a:ext cx="523875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7FA1A72-C3E9-47BD-A6D0-7417DDF40AD2}"/>
              </a:ext>
            </a:extLst>
          </p:cNvPr>
          <p:cNvSpPr txBox="1"/>
          <p:nvPr/>
        </p:nvSpPr>
        <p:spPr>
          <a:xfrm>
            <a:off x="5535399" y="6371609"/>
            <a:ext cx="238614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70 days from Mercury</a:t>
            </a:r>
          </a:p>
        </p:txBody>
      </p:sp>
    </p:spTree>
    <p:extLst>
      <p:ext uri="{BB962C8B-B14F-4D97-AF65-F5344CB8AC3E}">
        <p14:creationId xmlns:p14="http://schemas.microsoft.com/office/powerpoint/2010/main" xmlns="" val="427160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1522A-1AC2-429D-A08A-458928DC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21" y="223721"/>
            <a:ext cx="6693026" cy="932452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3800" dirty="0"/>
              <a:t>Left-Hand Example: 2009/031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69F8462-CE18-4554-AC09-1B6A963BA1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7175" y="106778"/>
            <a:ext cx="4141504" cy="66499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B58508C-FCA1-426C-A2DB-9FE1B0DF0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5850" y="1006897"/>
            <a:ext cx="523875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B60E56-6359-4D7D-BBBF-63FEC9FBA5BE}"/>
              </a:ext>
            </a:extLst>
          </p:cNvPr>
          <p:cNvSpPr txBox="1"/>
          <p:nvPr/>
        </p:nvSpPr>
        <p:spPr>
          <a:xfrm>
            <a:off x="5535399" y="6371609"/>
            <a:ext cx="238614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115 days from Mercury</a:t>
            </a:r>
          </a:p>
        </p:txBody>
      </p:sp>
    </p:spTree>
    <p:extLst>
      <p:ext uri="{BB962C8B-B14F-4D97-AF65-F5344CB8AC3E}">
        <p14:creationId xmlns:p14="http://schemas.microsoft.com/office/powerpoint/2010/main" xmlns="" val="4111609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1522A-1AC2-429D-A08A-458928DC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21" y="223721"/>
            <a:ext cx="6693026" cy="932452"/>
          </a:xfrm>
        </p:spPr>
        <p:txBody>
          <a:bodyPr>
            <a:normAutofit fontScale="90000"/>
          </a:bodyPr>
          <a:lstStyle/>
          <a:p>
            <a:r>
              <a:rPr lang="en-US" dirty="0"/>
              <a:t>Another Example: 2008/267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DCD19DF-FE51-4764-8D72-6E108A0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5453" y="100177"/>
            <a:ext cx="4150931" cy="66496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3E7CAD8-332A-43AD-A6EA-D5D1D7F1B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2983" y="1034876"/>
            <a:ext cx="523875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B60E56-6359-4D7D-BBBF-63FEC9FBA5BE}"/>
              </a:ext>
            </a:extLst>
          </p:cNvPr>
          <p:cNvSpPr txBox="1"/>
          <p:nvPr/>
        </p:nvSpPr>
        <p:spPr>
          <a:xfrm>
            <a:off x="5535399" y="6371609"/>
            <a:ext cx="238614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13 </a:t>
            </a:r>
            <a:r>
              <a:rPr lang="en-US" dirty="0"/>
              <a:t>days from Mercury</a:t>
            </a:r>
          </a:p>
        </p:txBody>
      </p:sp>
    </p:spTree>
    <p:extLst>
      <p:ext uri="{BB962C8B-B14F-4D97-AF65-F5344CB8AC3E}">
        <p14:creationId xmlns:p14="http://schemas.microsoft.com/office/powerpoint/2010/main" xmlns="" val="2154406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684</Words>
  <Application>Microsoft Office PowerPoint</Application>
  <PresentationFormat>Custom</PresentationFormat>
  <Paragraphs>99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Messenger Observations Inside 1 AU of Low-Frequency Magnetic Waves due to Inner Source Pickup Protons</vt:lpstr>
      <vt:lpstr>Lee &amp; Ip, JGR, 92, 11041, 1987.</vt:lpstr>
      <vt:lpstr>Cannon et al., ApJ, 784, 150, 2014 Cannon et al., ApJ, 787, 133, 2014</vt:lpstr>
      <vt:lpstr>Hollick et al.: A Return to Voyager</vt:lpstr>
      <vt:lpstr>Beware the  Planetary Flybys!</vt:lpstr>
      <vt:lpstr>Technique is to Make Daily Spectrograms:</vt:lpstr>
      <vt:lpstr>Left-Hand Example: 2009/344</vt:lpstr>
      <vt:lpstr>Left-Hand Example: 2009/031</vt:lpstr>
      <vt:lpstr>Another Example: 2008/267</vt:lpstr>
      <vt:lpstr>Slide 10</vt:lpstr>
      <vt:lpstr>Right-Hand Example: 2008/256</vt:lpstr>
      <vt:lpstr>Another Example: 2009/275</vt:lpstr>
      <vt:lpstr>Exceptional Example: 2008/105</vt:lpstr>
      <vt:lpstr>Another Double: 2010/293</vt:lpstr>
      <vt:lpstr>Is this a steady source?</vt:lpstr>
      <vt:lpstr>Preliminary Event List (11 wave events):</vt:lpstr>
      <vt:lpstr>Summary</vt:lpstr>
      <vt:lpstr>Right-Hand Example: 2008/135</vt:lpstr>
      <vt:lpstr>Beware the Planetary Flybys!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Magnetic Waves due to Inner Source Protons Observed by the Messenger Spacecraft</dc:title>
  <dc:creator>Smith, Charles</dc:creator>
  <cp:lastModifiedBy>Charles Smith</cp:lastModifiedBy>
  <cp:revision>109</cp:revision>
  <dcterms:created xsi:type="dcterms:W3CDTF">2017-10-18T17:42:41Z</dcterms:created>
  <dcterms:modified xsi:type="dcterms:W3CDTF">2018-05-04T17:33:33Z</dcterms:modified>
</cp:coreProperties>
</file>