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0" r:id="rId4"/>
    <p:sldId id="259" r:id="rId5"/>
    <p:sldId id="266" r:id="rId6"/>
    <p:sldId id="264" r:id="rId7"/>
    <p:sldId id="261" r:id="rId8"/>
    <p:sldId id="262" r:id="rId9"/>
    <p:sldId id="263" r:id="rId10"/>
    <p:sldId id="265" r:id="rId11"/>
    <p:sldId id="25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43" d="100"/>
          <a:sy n="143" d="100"/>
        </p:scale>
        <p:origin x="-80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06B13-A72D-C248-9D78-6201FB4EB410}" type="datetimeFigureOut">
              <a:rPr lang="en-US" smtClean="0"/>
              <a:t>5/4/18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48A0F1-D18C-9345-A4B4-6C6B1020E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724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8A0F1-D18C-9345-A4B4-6C6B1020E3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271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IQ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IQ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CA8-BBA2-BE43-898E-A9C861F07126}" type="datetimeFigureOut">
              <a:rPr lang="en-US" smtClean="0"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9B3B-BBFB-284D-A293-CC1DD3155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8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IQ" smtClean="0"/>
              <a:t>Click to edit Master text styles</a:t>
            </a:r>
          </a:p>
          <a:p>
            <a:pPr lvl="1"/>
            <a:r>
              <a:rPr lang="ar-IQ" smtClean="0"/>
              <a:t>Second level</a:t>
            </a:r>
          </a:p>
          <a:p>
            <a:pPr lvl="2"/>
            <a:r>
              <a:rPr lang="ar-IQ" smtClean="0"/>
              <a:t>Third level</a:t>
            </a:r>
          </a:p>
          <a:p>
            <a:pPr lvl="3"/>
            <a:r>
              <a:rPr lang="ar-IQ" smtClean="0"/>
              <a:t>Fourth level</a:t>
            </a:r>
          </a:p>
          <a:p>
            <a:pPr lvl="4"/>
            <a:r>
              <a:rPr lang="ar-IQ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CA8-BBA2-BE43-898E-A9C861F07126}" type="datetimeFigureOut">
              <a:rPr lang="en-US" smtClean="0"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9B3B-BBFB-284D-A293-CC1DD3155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196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IQ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IQ" smtClean="0"/>
              <a:t>Click to edit Master text styles</a:t>
            </a:r>
          </a:p>
          <a:p>
            <a:pPr lvl="1"/>
            <a:r>
              <a:rPr lang="ar-IQ" smtClean="0"/>
              <a:t>Second level</a:t>
            </a:r>
          </a:p>
          <a:p>
            <a:pPr lvl="2"/>
            <a:r>
              <a:rPr lang="ar-IQ" smtClean="0"/>
              <a:t>Third level</a:t>
            </a:r>
          </a:p>
          <a:p>
            <a:pPr lvl="3"/>
            <a:r>
              <a:rPr lang="ar-IQ" smtClean="0"/>
              <a:t>Fourth level</a:t>
            </a:r>
          </a:p>
          <a:p>
            <a:pPr lvl="4"/>
            <a:r>
              <a:rPr lang="ar-IQ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CA8-BBA2-BE43-898E-A9C861F07126}" type="datetimeFigureOut">
              <a:rPr lang="en-US" smtClean="0"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9B3B-BBFB-284D-A293-CC1DD3155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186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IQ" smtClean="0"/>
              <a:t>Click to edit Master text styles</a:t>
            </a:r>
          </a:p>
          <a:p>
            <a:pPr lvl="1"/>
            <a:r>
              <a:rPr lang="ar-IQ" smtClean="0"/>
              <a:t>Second level</a:t>
            </a:r>
          </a:p>
          <a:p>
            <a:pPr lvl="2"/>
            <a:r>
              <a:rPr lang="ar-IQ" smtClean="0"/>
              <a:t>Third level</a:t>
            </a:r>
          </a:p>
          <a:p>
            <a:pPr lvl="3"/>
            <a:r>
              <a:rPr lang="ar-IQ" smtClean="0"/>
              <a:t>Fourth level</a:t>
            </a:r>
          </a:p>
          <a:p>
            <a:pPr lvl="4"/>
            <a:r>
              <a:rPr lang="ar-IQ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CA8-BBA2-BE43-898E-A9C861F07126}" type="datetimeFigureOut">
              <a:rPr lang="en-US" smtClean="0"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9B3B-BBFB-284D-A293-CC1DD3155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5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IQ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IQ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CA8-BBA2-BE43-898E-A9C861F07126}" type="datetimeFigureOut">
              <a:rPr lang="en-US" smtClean="0"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9B3B-BBFB-284D-A293-CC1DD3155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2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IQ" smtClean="0"/>
              <a:t>Click to edit Master text styles</a:t>
            </a:r>
          </a:p>
          <a:p>
            <a:pPr lvl="1"/>
            <a:r>
              <a:rPr lang="ar-IQ" smtClean="0"/>
              <a:t>Second level</a:t>
            </a:r>
          </a:p>
          <a:p>
            <a:pPr lvl="2"/>
            <a:r>
              <a:rPr lang="ar-IQ" smtClean="0"/>
              <a:t>Third level</a:t>
            </a:r>
          </a:p>
          <a:p>
            <a:pPr lvl="3"/>
            <a:r>
              <a:rPr lang="ar-IQ" smtClean="0"/>
              <a:t>Fourth level</a:t>
            </a:r>
          </a:p>
          <a:p>
            <a:pPr lvl="4"/>
            <a:r>
              <a:rPr lang="ar-IQ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IQ" smtClean="0"/>
              <a:t>Click to edit Master text styles</a:t>
            </a:r>
          </a:p>
          <a:p>
            <a:pPr lvl="1"/>
            <a:r>
              <a:rPr lang="ar-IQ" smtClean="0"/>
              <a:t>Second level</a:t>
            </a:r>
          </a:p>
          <a:p>
            <a:pPr lvl="2"/>
            <a:r>
              <a:rPr lang="ar-IQ" smtClean="0"/>
              <a:t>Third level</a:t>
            </a:r>
          </a:p>
          <a:p>
            <a:pPr lvl="3"/>
            <a:r>
              <a:rPr lang="ar-IQ" smtClean="0"/>
              <a:t>Fourth level</a:t>
            </a:r>
          </a:p>
          <a:p>
            <a:pPr lvl="4"/>
            <a:r>
              <a:rPr lang="ar-IQ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CA8-BBA2-BE43-898E-A9C861F07126}" type="datetimeFigureOut">
              <a:rPr lang="en-US" smtClean="0"/>
              <a:t>5/4/18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9B3B-BBFB-284D-A293-CC1DD3155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839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IQ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IQ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IQ" smtClean="0"/>
              <a:t>Click to edit Master text styles</a:t>
            </a:r>
          </a:p>
          <a:p>
            <a:pPr lvl="1"/>
            <a:r>
              <a:rPr lang="ar-IQ" smtClean="0"/>
              <a:t>Second level</a:t>
            </a:r>
          </a:p>
          <a:p>
            <a:pPr lvl="2"/>
            <a:r>
              <a:rPr lang="ar-IQ" smtClean="0"/>
              <a:t>Third level</a:t>
            </a:r>
          </a:p>
          <a:p>
            <a:pPr lvl="3"/>
            <a:r>
              <a:rPr lang="ar-IQ" smtClean="0"/>
              <a:t>Fourth level</a:t>
            </a:r>
          </a:p>
          <a:p>
            <a:pPr lvl="4"/>
            <a:r>
              <a:rPr lang="ar-IQ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IQ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IQ" smtClean="0"/>
              <a:t>Click to edit Master text styles</a:t>
            </a:r>
          </a:p>
          <a:p>
            <a:pPr lvl="1"/>
            <a:r>
              <a:rPr lang="ar-IQ" smtClean="0"/>
              <a:t>Second level</a:t>
            </a:r>
          </a:p>
          <a:p>
            <a:pPr lvl="2"/>
            <a:r>
              <a:rPr lang="ar-IQ" smtClean="0"/>
              <a:t>Third level</a:t>
            </a:r>
          </a:p>
          <a:p>
            <a:pPr lvl="3"/>
            <a:r>
              <a:rPr lang="ar-IQ" smtClean="0"/>
              <a:t>Fourth level</a:t>
            </a:r>
          </a:p>
          <a:p>
            <a:pPr lvl="4"/>
            <a:r>
              <a:rPr lang="ar-IQ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CA8-BBA2-BE43-898E-A9C861F07126}" type="datetimeFigureOut">
              <a:rPr lang="en-US" smtClean="0"/>
              <a:t>5/4/18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9B3B-BBFB-284D-A293-CC1DD3155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963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CA8-BBA2-BE43-898E-A9C861F07126}" type="datetimeFigureOut">
              <a:rPr lang="en-US" smtClean="0"/>
              <a:t>5/4/18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9B3B-BBFB-284D-A293-CC1DD3155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25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CA8-BBA2-BE43-898E-A9C861F07126}" type="datetimeFigureOut">
              <a:rPr lang="en-US" smtClean="0"/>
              <a:t>5/4/18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9B3B-BBFB-284D-A293-CC1DD3155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04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IQ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IQ" smtClean="0"/>
              <a:t>Click to edit Master text styles</a:t>
            </a:r>
          </a:p>
          <a:p>
            <a:pPr lvl="1"/>
            <a:r>
              <a:rPr lang="ar-IQ" smtClean="0"/>
              <a:t>Second level</a:t>
            </a:r>
          </a:p>
          <a:p>
            <a:pPr lvl="2"/>
            <a:r>
              <a:rPr lang="ar-IQ" smtClean="0"/>
              <a:t>Third level</a:t>
            </a:r>
          </a:p>
          <a:p>
            <a:pPr lvl="3"/>
            <a:r>
              <a:rPr lang="ar-IQ" smtClean="0"/>
              <a:t>Fourth level</a:t>
            </a:r>
          </a:p>
          <a:p>
            <a:pPr lvl="4"/>
            <a:r>
              <a:rPr lang="ar-IQ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IQ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CA8-BBA2-BE43-898E-A9C861F07126}" type="datetimeFigureOut">
              <a:rPr lang="en-US" smtClean="0"/>
              <a:t>5/4/18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9B3B-BBFB-284D-A293-CC1DD3155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33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IQ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IQ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CA8-BBA2-BE43-898E-A9C861F07126}" type="datetimeFigureOut">
              <a:rPr lang="en-US" smtClean="0"/>
              <a:t>5/4/18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9B3B-BBFB-284D-A293-CC1DD3155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466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IQ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IQ" smtClean="0"/>
              <a:t>Click to edit Master text styles</a:t>
            </a:r>
          </a:p>
          <a:p>
            <a:pPr lvl="1"/>
            <a:r>
              <a:rPr lang="ar-IQ" smtClean="0"/>
              <a:t>Second level</a:t>
            </a:r>
          </a:p>
          <a:p>
            <a:pPr lvl="2"/>
            <a:r>
              <a:rPr lang="ar-IQ" smtClean="0"/>
              <a:t>Third level</a:t>
            </a:r>
          </a:p>
          <a:p>
            <a:pPr lvl="3"/>
            <a:r>
              <a:rPr lang="ar-IQ" smtClean="0"/>
              <a:t>Fourth level</a:t>
            </a:r>
          </a:p>
          <a:p>
            <a:pPr lvl="4"/>
            <a:r>
              <a:rPr lang="ar-IQ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D1CA8-BBA2-BE43-898E-A9C861F07126}" type="datetimeFigureOut">
              <a:rPr lang="en-US" smtClean="0"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09B3B-BBFB-284D-A293-CC1DD31554E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ounded Rectangle 6"/>
          <p:cNvSpPr/>
          <p:nvPr userDrawn="1"/>
        </p:nvSpPr>
        <p:spPr>
          <a:xfrm>
            <a:off x="287867" y="1320801"/>
            <a:ext cx="8602133" cy="5164666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logo_unh.png"/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9755"/>
            <a:ext cx="683264" cy="57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1390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6.emf"/><Relationship Id="rId5" Type="http://schemas.openxmlformats.org/officeDocument/2006/relationships/image" Target="../media/image7.emf"/><Relationship Id="rId6" Type="http://schemas.openxmlformats.org/officeDocument/2006/relationships/image" Target="../media/image8.emf"/><Relationship Id="rId7" Type="http://schemas.openxmlformats.org/officeDocument/2006/relationships/image" Target="../media/image9.emf"/><Relationship Id="rId8" Type="http://schemas.openxmlformats.org/officeDocument/2006/relationships/image" Target="../media/image10.emf"/><Relationship Id="rId9" Type="http://schemas.openxmlformats.org/officeDocument/2006/relationships/oleObject" Target="../embeddings/oleObject1.bin"/><Relationship Id="rId10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7867" y="1320800"/>
            <a:ext cx="8610600" cy="51816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Increased Galactic Cosmic Radiation From Historically Weak Solar Magnetic Fields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0" dirty="0" smtClean="0"/>
              <a:t>F. Rahmanifard</a:t>
            </a:r>
            <a:r>
              <a:rPr lang="en-US" dirty="0" smtClean="0"/>
              <a:t>, </a:t>
            </a:r>
            <a:r>
              <a:rPr lang="en-US" b="0" dirty="0" smtClean="0"/>
              <a:t>N.</a:t>
            </a:r>
            <a:r>
              <a:rPr lang="ar-IQ" b="0" dirty="0" smtClean="0"/>
              <a:t> </a:t>
            </a:r>
            <a:r>
              <a:rPr lang="en-US" b="0" dirty="0" smtClean="0"/>
              <a:t>A. Schwadron, W. C. De</a:t>
            </a:r>
            <a:r>
              <a:rPr lang="ar-IQ" b="0" dirty="0" smtClean="0"/>
              <a:t> </a:t>
            </a:r>
            <a:r>
              <a:rPr lang="en-US" b="0" dirty="0" smtClean="0"/>
              <a:t>Wet, L. W. Townsend, J. Wilson, A. Jordan, C. J. Joyce, H. E. Spence, A. W. Case, </a:t>
            </a:r>
            <a:r>
              <a:rPr lang="en-US" dirty="0" smtClean="0"/>
              <a:t>and </a:t>
            </a:r>
            <a:r>
              <a:rPr lang="en-US" b="0" dirty="0" smtClean="0"/>
              <a:t>C. W. Smith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228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  <p:sp>
        <p:nvSpPr>
          <p:cNvPr id="5" name="Slide Number Placeholder 9"/>
          <p:cNvSpPr>
            <a:spLocks noGrp="1"/>
          </p:cNvSpPr>
          <p:nvPr>
            <p:ph type="sldNum" sz="quarter" idx="4294967295"/>
          </p:nvPr>
        </p:nvSpPr>
        <p:spPr>
          <a:xfrm>
            <a:off x="6400800" y="6492875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B1190599-7018-4BCF-935A-471251E201F3}" type="slidenum">
              <a:rPr lang="en-US" sz="1600" smtClean="0">
                <a:solidFill>
                  <a:schemeClr val="tx1"/>
                </a:solidFill>
              </a:rPr>
              <a:pPr algn="r"/>
              <a:t>10</a:t>
            </a:fld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863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Solar Grand Minima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1046" r="1046"/>
          <a:stretch>
            <a:fillRect/>
          </a:stretch>
        </p:blipFill>
        <p:spPr>
          <a:xfrm>
            <a:off x="734310" y="1752600"/>
            <a:ext cx="7952490" cy="4373563"/>
          </a:xfrm>
        </p:spPr>
      </p:pic>
      <p:sp>
        <p:nvSpPr>
          <p:cNvPr id="5" name="Slide Number Placeholder 9"/>
          <p:cNvSpPr>
            <a:spLocks noGrp="1"/>
          </p:cNvSpPr>
          <p:nvPr>
            <p:ph type="sldNum" sz="quarter" idx="4294967295"/>
          </p:nvPr>
        </p:nvSpPr>
        <p:spPr>
          <a:xfrm>
            <a:off x="6400800" y="6492875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B1190599-7018-4BCF-935A-471251E201F3}" type="slidenum">
              <a:rPr lang="en-US" sz="1600" smtClean="0">
                <a:solidFill>
                  <a:schemeClr val="tx1"/>
                </a:solidFill>
              </a:rPr>
              <a:pPr algn="r"/>
              <a:t>11</a:t>
            </a:fld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083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1000" cy="953029"/>
          </a:xfrm>
        </p:spPr>
        <p:txBody>
          <a:bodyPr>
            <a:noAutofit/>
          </a:bodyPr>
          <a:lstStyle/>
          <a:p>
            <a:r>
              <a:rPr lang="en-US" sz="3600" dirty="0" smtClean="0"/>
              <a:t>Worsening Galactic Cosmic Radiation Environment observed by CRaTER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2185" y="1600200"/>
            <a:ext cx="3315717" cy="453442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940442" cy="4525963"/>
          </a:xfrm>
        </p:spPr>
        <p:txBody>
          <a:bodyPr>
            <a:normAutofit/>
          </a:bodyPr>
          <a:lstStyle/>
          <a:p>
            <a:r>
              <a:rPr lang="en-US" sz="2000" b="0" dirty="0" smtClean="0">
                <a:solidFill>
                  <a:schemeClr val="bg1"/>
                </a:solidFill>
              </a:rPr>
              <a:t>The observed low solar activity causes:</a:t>
            </a:r>
          </a:p>
          <a:p>
            <a:pPr>
              <a:buFont typeface="Courier New"/>
              <a:buChar char="o"/>
            </a:pPr>
            <a:r>
              <a:rPr lang="en-US" sz="2000" b="0" dirty="0" smtClean="0">
                <a:solidFill>
                  <a:schemeClr val="bg1"/>
                </a:solidFill>
              </a:rPr>
              <a:t>highest fluxes of galactic cosmic rays in the space age</a:t>
            </a:r>
          </a:p>
          <a:p>
            <a:pPr>
              <a:buFont typeface="Courier New"/>
              <a:buChar char="o"/>
            </a:pPr>
            <a:r>
              <a:rPr lang="en-US" sz="2000" b="0" dirty="0" smtClean="0">
                <a:solidFill>
                  <a:schemeClr val="bg1"/>
                </a:solidFill>
              </a:rPr>
              <a:t>relatively few solar energetic particle events</a:t>
            </a:r>
          </a:p>
          <a:p>
            <a:r>
              <a:rPr lang="en-US" sz="2000" b="0" dirty="0" smtClean="0">
                <a:solidFill>
                  <a:schemeClr val="bg1"/>
                </a:solidFill>
              </a:rPr>
              <a:t> The evolution of the interplanetary magnetic field can be used to </a:t>
            </a:r>
          </a:p>
          <a:p>
            <a:pPr marL="0" indent="0">
              <a:buNone/>
            </a:pPr>
            <a:r>
              <a:rPr lang="en-US" sz="2000" b="0" dirty="0" smtClean="0">
                <a:solidFill>
                  <a:schemeClr val="bg1"/>
                </a:solidFill>
              </a:rPr>
              <a:t>project dose rates from galactic cosmic rays:</a:t>
            </a:r>
          </a:p>
          <a:p>
            <a:pPr>
              <a:buFont typeface="Courier New"/>
              <a:buChar char="o"/>
            </a:pPr>
            <a:r>
              <a:rPr lang="en-US" sz="2000" b="0" dirty="0" smtClean="0">
                <a:solidFill>
                  <a:schemeClr val="bg1"/>
                </a:solidFill>
              </a:rPr>
              <a:t>predicting a ~ 20% increase in the dose rates</a:t>
            </a:r>
          </a:p>
          <a:p>
            <a:pPr>
              <a:buFont typeface="Courier New"/>
              <a:buChar char="o"/>
            </a:pPr>
            <a:r>
              <a:rPr lang="en-US" sz="2000" b="0" dirty="0" smtClean="0">
                <a:solidFill>
                  <a:schemeClr val="bg1"/>
                </a:solidFill>
              </a:rPr>
              <a:t>10% further increase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b="0" dirty="0" smtClean="0">
                <a:solidFill>
                  <a:schemeClr val="bg1"/>
                </a:solidFill>
              </a:rPr>
              <a:t>comparing to dose rates observed by CRaTER  </a:t>
            </a:r>
          </a:p>
          <a:p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51585" y="6113898"/>
            <a:ext cx="2680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Schwadron et al.</a:t>
            </a:r>
            <a:r>
              <a:rPr lang="en-US" sz="1200" dirty="0">
                <a:solidFill>
                  <a:schemeClr val="bg1"/>
                </a:solidFill>
              </a:rPr>
              <a:t> [</a:t>
            </a:r>
            <a:r>
              <a:rPr lang="en-US" sz="1200" dirty="0" smtClean="0">
                <a:solidFill>
                  <a:schemeClr val="bg1"/>
                </a:solidFill>
              </a:rPr>
              <a:t>2014, 2018]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Content Placeholder 1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553" r="-13553"/>
          <a:stretch>
            <a:fillRect/>
          </a:stretch>
        </p:blipFill>
        <p:spPr bwMode="auto">
          <a:xfrm>
            <a:off x="4954033" y="1640724"/>
            <a:ext cx="4130700" cy="22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sp>
        <p:nvSpPr>
          <p:cNvPr id="9" name="Slide Number Placeholder 9"/>
          <p:cNvSpPr>
            <a:spLocks noGrp="1"/>
          </p:cNvSpPr>
          <p:nvPr>
            <p:ph type="sldNum" sz="quarter" idx="4294967295"/>
          </p:nvPr>
        </p:nvSpPr>
        <p:spPr>
          <a:xfrm>
            <a:off x="6400800" y="6492875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B1190599-7018-4BCF-935A-471251E201F3}" type="slidenum">
              <a:rPr lang="en-US" sz="1600" smtClean="0">
                <a:solidFill>
                  <a:schemeClr val="tx1"/>
                </a:solidFill>
              </a:rPr>
              <a:pPr algn="r"/>
              <a:t>2</a:t>
            </a:fld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100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664" y="14443"/>
            <a:ext cx="8229600" cy="1143000"/>
          </a:xfrm>
        </p:spPr>
        <p:txBody>
          <a:bodyPr/>
          <a:lstStyle/>
          <a:p>
            <a:r>
              <a:rPr lang="en-US" dirty="0" smtClean="0"/>
              <a:t>Modulation Potential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86664" y="1314052"/>
            <a:ext cx="8141699" cy="1934937"/>
            <a:chOff x="469512" y="984730"/>
            <a:chExt cx="8141699" cy="1934937"/>
          </a:xfrm>
        </p:grpSpPr>
        <p:sp>
          <p:nvSpPr>
            <p:cNvPr id="5" name="Text Placeholder 82"/>
            <p:cNvSpPr txBox="1">
              <a:spLocks/>
            </p:cNvSpPr>
            <p:nvPr/>
          </p:nvSpPr>
          <p:spPr>
            <a:xfrm>
              <a:off x="469512" y="984730"/>
              <a:ext cx="8141699" cy="1934937"/>
            </a:xfrm>
            <a:prstGeom prst="rect">
              <a:avLst/>
            </a:prstGeom>
          </p:spPr>
          <p:txBody>
            <a:bodyPr wrap="square" lIns="196112" tIns="196112" rIns="196112" bIns="196112">
              <a:spAutoFit/>
            </a:bodyPr>
            <a:lstStyle>
              <a:defPPr>
                <a:defRPr lang="en-US"/>
              </a:defPPr>
              <a:lvl1pPr marL="0" algn="l" defTabSz="3765368" rtl="0" eaLnBrk="1" latinLnBrk="0" hangingPunct="1">
                <a:defRPr sz="7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882684" algn="l" defTabSz="3765368" rtl="0" eaLnBrk="1" latinLnBrk="0" hangingPunct="1">
                <a:defRPr sz="7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765368" algn="l" defTabSz="3765368" rtl="0" eaLnBrk="1" latinLnBrk="0" hangingPunct="1">
                <a:defRPr sz="7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648048" algn="l" defTabSz="3765368" rtl="0" eaLnBrk="1" latinLnBrk="0" hangingPunct="1">
                <a:defRPr sz="7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530732" algn="l" defTabSz="3765368" rtl="0" eaLnBrk="1" latinLnBrk="0" hangingPunct="1">
                <a:defRPr sz="7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413416" algn="l" defTabSz="3765368" rtl="0" eaLnBrk="1" latinLnBrk="0" hangingPunct="1">
                <a:defRPr sz="7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296100" algn="l" defTabSz="3765368" rtl="0" eaLnBrk="1" latinLnBrk="0" hangingPunct="1">
                <a:defRPr sz="7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178780" algn="l" defTabSz="3765368" rtl="0" eaLnBrk="1" latinLnBrk="0" hangingPunct="1">
                <a:defRPr sz="7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061464" algn="l" defTabSz="3765368" rtl="0" eaLnBrk="1" latinLnBrk="0" hangingPunct="1">
                <a:defRPr sz="7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indent="-342900" algn="just">
                <a:buFont typeface="Arial"/>
                <a:buChar char="•"/>
              </a:pPr>
              <a:r>
                <a:rPr lang="en-US" sz="2000" dirty="0" smtClean="0">
                  <a:solidFill>
                    <a:srgbClr val="000000"/>
                  </a:solidFill>
                  <a:latin typeface="+mn-lt"/>
                </a:rPr>
                <a:t>Variation </a:t>
              </a:r>
              <a:r>
                <a:rPr lang="en-US" sz="2000" dirty="0">
                  <a:solidFill>
                    <a:srgbClr val="000000"/>
                  </a:solidFill>
                  <a:latin typeface="+mn-lt"/>
                </a:rPr>
                <a:t>in the HMF affects the modulation of the </a:t>
              </a:r>
              <a:r>
                <a:rPr lang="en-US" sz="2000" dirty="0" smtClean="0">
                  <a:solidFill>
                    <a:srgbClr val="000000"/>
                  </a:solidFill>
                  <a:latin typeface="+mn-lt"/>
                </a:rPr>
                <a:t>GCRs.</a:t>
              </a:r>
              <a:endParaRPr lang="en-US" sz="2000" dirty="0">
                <a:solidFill>
                  <a:srgbClr val="000000"/>
                </a:solidFill>
                <a:latin typeface="+mn-lt"/>
              </a:endParaRPr>
            </a:p>
            <a:p>
              <a:pPr marL="342900" indent="-342900" algn="just">
                <a:buFont typeface="Arial"/>
                <a:buChar char="•"/>
              </a:pPr>
              <a:r>
                <a:rPr lang="en-US" sz="2000" dirty="0" smtClean="0">
                  <a:solidFill>
                    <a:srgbClr val="000000"/>
                  </a:solidFill>
                  <a:latin typeface="+mn-lt"/>
                </a:rPr>
                <a:t>Schwadron </a:t>
              </a:r>
              <a:r>
                <a:rPr lang="en-US" sz="2000" dirty="0">
                  <a:solidFill>
                    <a:srgbClr val="000000"/>
                  </a:solidFill>
                  <a:latin typeface="+mn-lt"/>
                </a:rPr>
                <a:t>et al. (</a:t>
              </a:r>
              <a:r>
                <a:rPr lang="en-US" sz="2000" dirty="0" smtClean="0">
                  <a:solidFill>
                    <a:srgbClr val="000000"/>
                  </a:solidFill>
                  <a:latin typeface="+mn-lt"/>
                </a:rPr>
                <a:t>2012) inferred </a:t>
              </a:r>
              <a:r>
                <a:rPr lang="en-US" sz="2000" i="1" dirty="0" smtClean="0">
                  <a:solidFill>
                    <a:srgbClr val="000000"/>
                  </a:solidFill>
                  <a:latin typeface="+mn-lt"/>
                </a:rPr>
                <a:t>              </a:t>
              </a:r>
              <a:r>
                <a:rPr lang="en-US" sz="2000" dirty="0" smtClean="0">
                  <a:solidFill>
                    <a:srgbClr val="000000"/>
                  </a:solidFill>
                  <a:latin typeface="+mn-lt"/>
                </a:rPr>
                <a:t>from </a:t>
              </a:r>
              <a:r>
                <a:rPr lang="en-US" sz="2000" dirty="0">
                  <a:solidFill>
                    <a:srgbClr val="000000"/>
                  </a:solidFill>
                  <a:latin typeface="+mn-lt"/>
                </a:rPr>
                <a:t>fitting the modulation potential based on ACE data to the HMF from OMNI. </a:t>
              </a:r>
            </a:p>
            <a:p>
              <a:pPr marL="342900" indent="-342900" algn="just">
                <a:buFont typeface="Arial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+mn-lt"/>
                </a:rPr>
                <a:t>Using this power law, the correlation between     and solar parameters (B and V)</a:t>
              </a:r>
              <a:r>
                <a:rPr lang="ar-IQ" sz="2000" dirty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en-US" sz="2000" dirty="0">
                  <a:solidFill>
                    <a:srgbClr val="000000"/>
                  </a:solidFill>
                  <a:latin typeface="+mn-lt"/>
                </a:rPr>
                <a:t>can be established [Schwadron et al., 2014]:</a:t>
              </a: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9271" y="1463012"/>
              <a:ext cx="911310" cy="349194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30868" y="2116326"/>
              <a:ext cx="362316" cy="353479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393" y="3327189"/>
            <a:ext cx="3564469" cy="26733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6344" y="3745472"/>
            <a:ext cx="1381382" cy="690691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5102434" y="4179933"/>
            <a:ext cx="3513830" cy="1958400"/>
            <a:chOff x="7353086" y="3712456"/>
            <a:chExt cx="3653850" cy="2150312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53086" y="3712456"/>
              <a:ext cx="3653850" cy="2150312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861965" y="3782420"/>
              <a:ext cx="743487" cy="281515"/>
            </a:xfrm>
            <a:prstGeom prst="rect">
              <a:avLst/>
            </a:prstGeom>
          </p:spPr>
        </p:pic>
      </p:grpSp>
      <p:sp>
        <p:nvSpPr>
          <p:cNvPr id="17" name="Slide Number Placeholder 9"/>
          <p:cNvSpPr>
            <a:spLocks noGrp="1"/>
          </p:cNvSpPr>
          <p:nvPr>
            <p:ph type="sldNum" sz="quarter" idx="4294967295"/>
          </p:nvPr>
        </p:nvSpPr>
        <p:spPr>
          <a:xfrm>
            <a:off x="6400800" y="6492875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B1190599-7018-4BCF-935A-471251E201F3}" type="slidenum">
              <a:rPr lang="en-US" sz="1600" smtClean="0">
                <a:solidFill>
                  <a:schemeClr val="tx1"/>
                </a:solidFill>
              </a:rPr>
              <a:pPr algn="r"/>
              <a:t>3</a:t>
            </a:fld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9734000"/>
              </p:ext>
            </p:extLst>
          </p:nvPr>
        </p:nvGraphicFramePr>
        <p:xfrm>
          <a:off x="4159890" y="3327189"/>
          <a:ext cx="2235685" cy="3740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9" imgW="1511300" imgH="254000" progId="Equation.3">
                  <p:embed/>
                </p:oleObj>
              </mc:Choice>
              <mc:Fallback>
                <p:oleObj name="Equation" r:id="rId9" imgW="15113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159890" y="3327189"/>
                        <a:ext cx="2235685" cy="3740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2387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Solar Cycles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99589" cy="4525963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2000" dirty="0">
                <a:solidFill>
                  <a:srgbClr val="000000"/>
                </a:solidFill>
              </a:rPr>
              <a:t>We use sunspot-based reconstructed HMF from Rahmanifard et al. [2017] and solar wind speed time series from Owens et al. [2017] to </a:t>
            </a:r>
            <a:r>
              <a:rPr lang="en-US" sz="2000" dirty="0" smtClean="0">
                <a:solidFill>
                  <a:srgbClr val="000000"/>
                </a:solidFill>
              </a:rPr>
              <a:t>get modulation potential.</a:t>
            </a:r>
          </a:p>
          <a:p>
            <a:pPr marL="457200" indent="-457200"/>
            <a:r>
              <a:rPr lang="en-US" sz="2000" dirty="0">
                <a:solidFill>
                  <a:srgbClr val="000000"/>
                </a:solidFill>
                <a:cs typeface="Times New Roman"/>
              </a:rPr>
              <a:t>Assuming a Maunder</a:t>
            </a:r>
            <a:r>
              <a:rPr lang="en-US" sz="2000" dirty="0" smtClean="0">
                <a:solidFill>
                  <a:srgbClr val="000000"/>
                </a:solidFill>
                <a:cs typeface="Times New Roman"/>
              </a:rPr>
              <a:t>- </a:t>
            </a:r>
            <a:r>
              <a:rPr lang="en-US" sz="2000" dirty="0">
                <a:solidFill>
                  <a:srgbClr val="000000"/>
                </a:solidFill>
                <a:cs typeface="Times New Roman"/>
              </a:rPr>
              <a:t>Dalton</a:t>
            </a:r>
            <a:r>
              <a:rPr lang="en-US" sz="2000" dirty="0" smtClean="0">
                <a:solidFill>
                  <a:srgbClr val="000000"/>
                </a:solidFill>
                <a:cs typeface="Times New Roman"/>
              </a:rPr>
              <a:t>- or Gleissberg-like </a:t>
            </a:r>
            <a:r>
              <a:rPr lang="en-US" sz="2000" dirty="0">
                <a:solidFill>
                  <a:srgbClr val="000000"/>
                </a:solidFill>
                <a:cs typeface="Times New Roman"/>
              </a:rPr>
              <a:t>minimum for the coming years obtains worst-case scenarios for modulation of the GCRs that leads to dramatically high dose rates.</a:t>
            </a:r>
          </a:p>
          <a:p>
            <a:pPr marL="457200" indent="-457200"/>
            <a:endParaRPr lang="en-US" sz="2000" dirty="0">
              <a:solidFill>
                <a:srgbClr val="000000"/>
              </a:solidFill>
            </a:endParaRPr>
          </a:p>
          <a:p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294967295"/>
          </p:nvPr>
        </p:nvSpPr>
        <p:spPr>
          <a:xfrm>
            <a:off x="6400800" y="6492875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B1190599-7018-4BCF-935A-471251E201F3}" type="slidenum">
              <a:rPr lang="en-US" sz="1600" smtClean="0">
                <a:solidFill>
                  <a:schemeClr val="tx1"/>
                </a:solidFill>
              </a:rPr>
              <a:pPr algn="r"/>
              <a:t>4</a:t>
            </a:fld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789" y="1417638"/>
            <a:ext cx="3778178" cy="485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1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l="3076" r="30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55889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Dose Rates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>
                <a:solidFill>
                  <a:srgbClr val="000000"/>
                </a:solidFill>
              </a:rPr>
              <a:t>Earth-Moon-Mars Radiation Environment </a:t>
            </a:r>
            <a:endParaRPr lang="en-US" sz="22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0000"/>
                </a:solidFill>
              </a:rPr>
              <a:t>Module</a:t>
            </a:r>
            <a:r>
              <a:rPr lang="en-US" sz="2200" dirty="0">
                <a:solidFill>
                  <a:srgbClr val="000000"/>
                </a:solidFill>
              </a:rPr>
              <a:t>, EMMREM uses a three </a:t>
            </a:r>
            <a:r>
              <a:rPr lang="en-US" sz="2200" dirty="0" smtClean="0">
                <a:solidFill>
                  <a:srgbClr val="000000"/>
                </a:solidFill>
              </a:rPr>
              <a:t>layer version 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rgbClr val="000000"/>
                </a:solidFill>
              </a:rPr>
              <a:t>of </a:t>
            </a:r>
            <a:r>
              <a:rPr lang="en-US" sz="2200" dirty="0">
                <a:solidFill>
                  <a:srgbClr val="000000"/>
                </a:solidFill>
              </a:rPr>
              <a:t>HZETRN to provide look-up </a:t>
            </a:r>
            <a:r>
              <a:rPr lang="en-US" sz="2200" dirty="0" smtClean="0">
                <a:solidFill>
                  <a:srgbClr val="000000"/>
                </a:solidFill>
              </a:rPr>
              <a:t>tables </a:t>
            </a:r>
            <a:r>
              <a:rPr lang="en-US" sz="2200" dirty="0">
                <a:solidFill>
                  <a:srgbClr val="000000"/>
                </a:solidFill>
              </a:rPr>
              <a:t>of </a:t>
            </a:r>
            <a:endParaRPr lang="en-US" sz="22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0000"/>
                </a:solidFill>
              </a:rPr>
              <a:t>effective </a:t>
            </a:r>
            <a:r>
              <a:rPr lang="en-US" sz="2200" dirty="0">
                <a:solidFill>
                  <a:srgbClr val="000000"/>
                </a:solidFill>
              </a:rPr>
              <a:t>dose rates.</a:t>
            </a:r>
            <a:endParaRPr lang="ar-IQ" sz="2200" dirty="0">
              <a:solidFill>
                <a:srgbClr val="000000"/>
              </a:solidFill>
            </a:endParaRPr>
          </a:p>
          <a:p>
            <a:endParaRPr lang="en-US" sz="2200" dirty="0" smtClean="0">
              <a:solidFill>
                <a:srgbClr val="000000"/>
              </a:solidFill>
            </a:endParaRPr>
          </a:p>
          <a:p>
            <a:endParaRPr lang="en-US" sz="2200" dirty="0">
              <a:solidFill>
                <a:srgbClr val="000000"/>
              </a:solidFill>
            </a:endParaRPr>
          </a:p>
        </p:txBody>
      </p:sp>
      <p:pic>
        <p:nvPicPr>
          <p:cNvPr id="4" name="Picture 3" descr="Dosenextcycle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268" y="3626183"/>
            <a:ext cx="4457131" cy="267427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5808269" y="1600199"/>
            <a:ext cx="3022462" cy="2975276"/>
            <a:chOff x="1058469" y="3105745"/>
            <a:chExt cx="3398223" cy="319683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2312" y="3105745"/>
              <a:ext cx="3394380" cy="290278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058469" y="6004957"/>
              <a:ext cx="2341586" cy="297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rgbClr val="000000"/>
                  </a:solidFill>
                </a:rPr>
                <a:t>Schwadron et al. (2014)</a:t>
              </a:r>
              <a:endParaRPr lang="en-US" sz="1200" dirty="0">
                <a:solidFill>
                  <a:srgbClr val="000000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045485" y="3156857"/>
            <a:ext cx="2421562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3765368" rtl="0" eaLnBrk="1" latinLnBrk="0" hangingPunct="1"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82684" algn="l" defTabSz="3765368" rtl="0" eaLnBrk="1" latinLnBrk="0" hangingPunct="1"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5368" algn="l" defTabSz="3765368" rtl="0" eaLnBrk="1" latinLnBrk="0" hangingPunct="1"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8048" algn="l" defTabSz="3765368" rtl="0" eaLnBrk="1" latinLnBrk="0" hangingPunct="1"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30732" algn="l" defTabSz="3765368" rtl="0" eaLnBrk="1" latinLnBrk="0" hangingPunct="1"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413416" algn="l" defTabSz="3765368" rtl="0" eaLnBrk="1" latinLnBrk="0" hangingPunct="1"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296100" algn="l" defTabSz="3765368" rtl="0" eaLnBrk="1" latinLnBrk="0" hangingPunct="1"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178780" algn="l" defTabSz="3765368" rtl="0" eaLnBrk="1" latinLnBrk="0" hangingPunct="1"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061464" algn="l" defTabSz="3765368" rtl="0" eaLnBrk="1" latinLnBrk="0" hangingPunct="1"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400" dirty="0">
                <a:solidFill>
                  <a:srgbClr val="000000"/>
                </a:solidFill>
                <a:cs typeface="Times New Roman"/>
              </a:rPr>
              <a:t>B</a:t>
            </a:r>
            <a:r>
              <a:rPr lang="en-US" sz="1400" dirty="0" smtClean="0">
                <a:solidFill>
                  <a:srgbClr val="000000"/>
                </a:solidFill>
                <a:cs typeface="Times New Roman"/>
              </a:rPr>
              <a:t>ehind </a:t>
            </a:r>
            <a:r>
              <a:rPr lang="en-US" sz="1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0.3 g/cm</a:t>
            </a:r>
            <a:r>
              <a:rPr lang="en-US" sz="1400" baseline="30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cs typeface="Times New Roman"/>
              </a:rPr>
              <a:t>Aluminum shielding equivalent to CRaTER D1/D2 detectors.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44532" y="4677711"/>
            <a:ext cx="38861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cs typeface="Times New Roman"/>
              </a:rPr>
              <a:t>Allowable mission durations can be calculated based on  effective dose limits </a:t>
            </a:r>
            <a:r>
              <a:rPr lang="en-US" sz="2000" dirty="0" smtClean="0">
                <a:solidFill>
                  <a:srgbClr val="000000"/>
                </a:solidFill>
                <a:cs typeface="Times New Roman"/>
              </a:rPr>
              <a:t>from NASA (2014) Human Integration Design Handbook (HIDH).  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294967295"/>
          </p:nvPr>
        </p:nvSpPr>
        <p:spPr>
          <a:xfrm>
            <a:off x="6400800" y="6492875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B1190599-7018-4BCF-935A-471251E201F3}" type="slidenum">
              <a:rPr lang="en-US" sz="1600" smtClean="0">
                <a:solidFill>
                  <a:schemeClr val="tx1"/>
                </a:solidFill>
              </a:rPr>
              <a:pPr algn="r"/>
              <a:t>6</a:t>
            </a:fld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879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Allowable Days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</a:rPr>
              <a:t>T</a:t>
            </a:r>
            <a:r>
              <a:rPr lang="en-US" sz="1800" b="0" dirty="0" smtClean="0">
                <a:solidFill>
                  <a:srgbClr val="000000"/>
                </a:solidFill>
              </a:rPr>
              <a:t>hese results can be used to:</a:t>
            </a:r>
          </a:p>
          <a:p>
            <a:r>
              <a:rPr lang="en-US" sz="1800" b="0" dirty="0" smtClean="0">
                <a:solidFill>
                  <a:srgbClr val="000000"/>
                </a:solidFill>
              </a:rPr>
              <a:t>predict the most conservative allowable mission durations</a:t>
            </a:r>
          </a:p>
          <a:p>
            <a:pPr>
              <a:buFont typeface="Courier New"/>
              <a:buChar char="o"/>
            </a:pPr>
            <a:r>
              <a:rPr lang="en-US" sz="1800" b="0" dirty="0" smtClean="0">
                <a:solidFill>
                  <a:srgbClr val="000000"/>
                </a:solidFill>
              </a:rPr>
              <a:t>based on 3% risk of exposure-induced death(REID) </a:t>
            </a:r>
          </a:p>
          <a:p>
            <a:pPr>
              <a:buFont typeface="Courier New"/>
              <a:buChar char="o"/>
            </a:pPr>
            <a:r>
              <a:rPr lang="en-US" sz="1800" b="0" dirty="0" smtClean="0">
                <a:solidFill>
                  <a:srgbClr val="000000"/>
                </a:solidFill>
              </a:rPr>
              <a:t>at 95% confidence level</a:t>
            </a:r>
            <a:endParaRPr lang="en-US" sz="1800" dirty="0" smtClean="0">
              <a:solidFill>
                <a:srgbClr val="000000"/>
              </a:solidFill>
            </a:endParaRPr>
          </a:p>
          <a:p>
            <a:endParaRPr lang="en-US" sz="1800" dirty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5481" y="2863967"/>
            <a:ext cx="4969934" cy="36062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6468" y="5987666"/>
            <a:ext cx="3738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rgbClr val="000000"/>
                </a:solidFill>
              </a:rPr>
              <a:t>Schwadron et al.</a:t>
            </a:r>
            <a:r>
              <a:rPr lang="en-US" sz="1200" dirty="0">
                <a:solidFill>
                  <a:srgbClr val="000000"/>
                </a:solidFill>
              </a:rPr>
              <a:t> [</a:t>
            </a:r>
            <a:r>
              <a:rPr lang="en-US" sz="1200" dirty="0" smtClean="0">
                <a:solidFill>
                  <a:srgbClr val="000000"/>
                </a:solidFill>
              </a:rPr>
              <a:t>2014] (based NRC, 2008)  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294967295"/>
          </p:nvPr>
        </p:nvSpPr>
        <p:spPr>
          <a:xfrm>
            <a:off x="6400800" y="6492875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B1190599-7018-4BCF-935A-471251E201F3}" type="slidenum">
              <a:rPr lang="en-US" sz="1600" smtClean="0">
                <a:solidFill>
                  <a:schemeClr val="tx1"/>
                </a:solidFill>
              </a:rPr>
              <a:pPr algn="r"/>
              <a:t>7</a:t>
            </a:fld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15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Allowable Days for the Next Solar Cycle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44133"/>
            <a:ext cx="5756347" cy="30564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1" y="4800600"/>
            <a:ext cx="3738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rgbClr val="000000"/>
                </a:solidFill>
              </a:rPr>
              <a:t>NASA HIDH (2014)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32000" y="2535767"/>
            <a:ext cx="245533" cy="2286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254500" y="2535767"/>
            <a:ext cx="245533" cy="2286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032000" y="3729567"/>
            <a:ext cx="245533" cy="2286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284133" y="3729567"/>
            <a:ext cx="245533" cy="2286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106" y="2418704"/>
            <a:ext cx="6179098" cy="3707459"/>
          </a:xfrm>
          <a:prstGeom prst="rect">
            <a:avLst/>
          </a:prstGeom>
          <a:ln>
            <a:solidFill>
              <a:srgbClr val="4F81BD"/>
            </a:solidFill>
          </a:ln>
        </p:spPr>
      </p:pic>
      <p:sp>
        <p:nvSpPr>
          <p:cNvPr id="12" name="Slide Number Placeholder 9"/>
          <p:cNvSpPr>
            <a:spLocks noGrp="1"/>
          </p:cNvSpPr>
          <p:nvPr>
            <p:ph type="sldNum" sz="quarter" idx="4294967295"/>
          </p:nvPr>
        </p:nvSpPr>
        <p:spPr>
          <a:xfrm>
            <a:off x="6400800" y="6492875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B1190599-7018-4BCF-935A-471251E201F3}" type="slidenum">
              <a:rPr lang="en-US" sz="1600" smtClean="0">
                <a:solidFill>
                  <a:schemeClr val="tx1"/>
                </a:solidFill>
              </a:rPr>
              <a:pPr algn="r"/>
              <a:t>8</a:t>
            </a:fld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7156" y="3213290"/>
            <a:ext cx="5582757" cy="334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1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Allowable Days for the Next Solar Cycle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7247253"/>
              </p:ext>
            </p:extLst>
          </p:nvPr>
        </p:nvGraphicFramePr>
        <p:xfrm>
          <a:off x="3987800" y="1818770"/>
          <a:ext cx="4614333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8111"/>
                <a:gridCol w="1538111"/>
                <a:gridCol w="1538111"/>
              </a:tblGrid>
              <a:tr h="58081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Confidence</a:t>
                      </a:r>
                      <a:r>
                        <a:rPr lang="en-US" baseline="0" dirty="0" smtClean="0">
                          <a:solidFill>
                            <a:srgbClr val="000000"/>
                          </a:solidFill>
                        </a:rPr>
                        <a:t> level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Female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Male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95%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12.4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16.3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90%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18.0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23.6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80%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24.4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32.1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70%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28.6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37.7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11599" y="3989512"/>
            <a:ext cx="4969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</a:rPr>
              <a:t>Dose limits for 30-year old astronauts based on different levels of confidence</a:t>
            </a: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37" y="1492276"/>
            <a:ext cx="5216563" cy="31299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533" y="3352798"/>
            <a:ext cx="5139267" cy="3083560"/>
          </a:xfrm>
          <a:prstGeom prst="rect">
            <a:avLst/>
          </a:prstGeom>
        </p:spPr>
      </p:pic>
      <p:sp>
        <p:nvSpPr>
          <p:cNvPr id="9" name="Slide Number Placeholder 9"/>
          <p:cNvSpPr>
            <a:spLocks noGrp="1"/>
          </p:cNvSpPr>
          <p:nvPr>
            <p:ph type="sldNum" sz="quarter" idx="4294967295"/>
          </p:nvPr>
        </p:nvSpPr>
        <p:spPr>
          <a:xfrm>
            <a:off x="6400800" y="6492875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B1190599-7018-4BCF-935A-471251E201F3}" type="slidenum">
              <a:rPr lang="en-US" sz="1600" smtClean="0">
                <a:solidFill>
                  <a:schemeClr val="tx1"/>
                </a:solidFill>
              </a:rPr>
              <a:pPr algn="r"/>
              <a:t>9</a:t>
            </a:fld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504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913</TotalTime>
  <Words>471</Words>
  <Application>Microsoft Macintosh PowerPoint</Application>
  <PresentationFormat>On-screen Show (4:3)</PresentationFormat>
  <Paragraphs>63</Paragraphs>
  <Slides>11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Equation</vt:lpstr>
      <vt:lpstr>Increased Galactic Cosmic Radiation From Historically Weak Solar Magnetic Fields </vt:lpstr>
      <vt:lpstr>Worsening Galactic Cosmic Radiation Environment observed by CRaTER</vt:lpstr>
      <vt:lpstr>Modulation Potential</vt:lpstr>
      <vt:lpstr>Next Solar Cycles</vt:lpstr>
      <vt:lpstr>PowerPoint Presentation</vt:lpstr>
      <vt:lpstr>Dose Rates</vt:lpstr>
      <vt:lpstr>Allowable Days</vt:lpstr>
      <vt:lpstr>Allowable Days for the Next Solar Cycle</vt:lpstr>
      <vt:lpstr>Allowable Days for the Next Solar Cycle</vt:lpstr>
      <vt:lpstr>PowerPoint Presentation</vt:lpstr>
      <vt:lpstr>Past Solar Grand Minima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: Increased Galactic Cosmic Radiation From Historically Weak Solar Magnetic Fields </dc:title>
  <dc:creator>Fatemeh Rahmanifard</dc:creator>
  <cp:lastModifiedBy>Fatemeh Rahmanifard</cp:lastModifiedBy>
  <cp:revision>24</cp:revision>
  <dcterms:created xsi:type="dcterms:W3CDTF">2018-04-13T17:31:38Z</dcterms:created>
  <dcterms:modified xsi:type="dcterms:W3CDTF">2018-05-04T17:25:53Z</dcterms:modified>
</cp:coreProperties>
</file>