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Default Extension="mpg" ContentType="video/mpeg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76" r:id="rId2"/>
    <p:sldMasterId id="2147483664" r:id="rId3"/>
  </p:sldMasterIdLst>
  <p:notesMasterIdLst>
    <p:notesMasterId r:id="rId33"/>
  </p:notesMasterIdLst>
  <p:handoutMasterIdLst>
    <p:handoutMasterId r:id="rId34"/>
  </p:handoutMasterIdLst>
  <p:sldIdLst>
    <p:sldId id="297" r:id="rId4"/>
    <p:sldId id="258" r:id="rId5"/>
    <p:sldId id="408" r:id="rId6"/>
    <p:sldId id="418" r:id="rId7"/>
    <p:sldId id="425" r:id="rId8"/>
    <p:sldId id="426" r:id="rId9"/>
    <p:sldId id="427" r:id="rId10"/>
    <p:sldId id="429" r:id="rId11"/>
    <p:sldId id="430" r:id="rId12"/>
    <p:sldId id="431" r:id="rId13"/>
    <p:sldId id="436" r:id="rId14"/>
    <p:sldId id="428" r:id="rId15"/>
    <p:sldId id="433" r:id="rId16"/>
    <p:sldId id="416" r:id="rId17"/>
    <p:sldId id="437" r:id="rId18"/>
    <p:sldId id="417" r:id="rId19"/>
    <p:sldId id="414" r:id="rId20"/>
    <p:sldId id="413" r:id="rId21"/>
    <p:sldId id="420" r:id="rId22"/>
    <p:sldId id="397" r:id="rId23"/>
    <p:sldId id="412" r:id="rId24"/>
    <p:sldId id="434" r:id="rId25"/>
    <p:sldId id="401" r:id="rId26"/>
    <p:sldId id="419" r:id="rId27"/>
    <p:sldId id="421" r:id="rId28"/>
    <p:sldId id="403" r:id="rId29"/>
    <p:sldId id="422" r:id="rId30"/>
    <p:sldId id="424" r:id="rId31"/>
    <p:sldId id="423" r:id="rId32"/>
  </p:sldIdLst>
  <p:sldSz cx="9144000" cy="6858000" type="screen4x3"/>
  <p:notesSz cx="9855200" cy="6731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9B57"/>
    <a:srgbClr val="00CC00"/>
    <a:srgbClr val="006600"/>
    <a:srgbClr val="7B3587"/>
    <a:srgbClr val="642EB4"/>
    <a:srgbClr val="0000CC"/>
    <a:srgbClr val="FFFFCC"/>
    <a:srgbClr val="8E0000"/>
    <a:srgbClr val="E109E6"/>
    <a:srgbClr val="C0C0C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18" autoAdjust="0"/>
    <p:restoredTop sz="88477" autoAdjust="0"/>
  </p:normalViewPr>
  <p:slideViewPr>
    <p:cSldViewPr snapToGrid="0">
      <p:cViewPr varScale="1">
        <p:scale>
          <a:sx n="76" d="100"/>
          <a:sy n="76" d="100"/>
        </p:scale>
        <p:origin x="-10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3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236"/>
    </p:cViewPr>
  </p:sorterViewPr>
  <p:notesViewPr>
    <p:cSldViewPr snapToGrid="0">
      <p:cViewPr varScale="1">
        <p:scale>
          <a:sx n="81" d="100"/>
          <a:sy n="81" d="100"/>
        </p:scale>
        <p:origin x="-1386" y="-84"/>
      </p:cViewPr>
      <p:guideLst>
        <p:guide orient="horz" pos="2120"/>
        <p:guide pos="3104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703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3238" y="0"/>
            <a:ext cx="42703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132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394451"/>
            <a:ext cx="4270375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32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3238" y="6394451"/>
            <a:ext cx="4270375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9A22A36-11A0-454A-B89F-7AB9C048AF16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2719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65" tIns="45482" rIns="90965" bIns="45482" numCol="1" anchor="t" anchorCtr="0" compatLnSpc="1">
            <a:prstTxWarp prst="textNoShape">
              <a:avLst/>
            </a:prstTxWarp>
          </a:bodyPr>
          <a:lstStyle>
            <a:lvl1pPr defTabSz="909638">
              <a:defRPr sz="1200"/>
            </a:lvl1pPr>
          </a:lstStyle>
          <a:p>
            <a:endParaRPr lang="en-GB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0063" y="0"/>
            <a:ext cx="4273551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65" tIns="45482" rIns="90965" bIns="45482" numCol="1" anchor="t" anchorCtr="0" compatLnSpc="1">
            <a:prstTxWarp prst="textNoShape">
              <a:avLst/>
            </a:prstTxWarp>
          </a:bodyPr>
          <a:lstStyle>
            <a:lvl1pPr algn="r" defTabSz="909638">
              <a:defRPr sz="1200"/>
            </a:lvl1pPr>
          </a:lstStyle>
          <a:p>
            <a:endParaRPr lang="en-GB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46438" y="504825"/>
            <a:ext cx="3367087" cy="25241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5839" y="3197225"/>
            <a:ext cx="7883525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65" tIns="45482" rIns="90965" bIns="454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394451"/>
            <a:ext cx="4271963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65" tIns="45482" rIns="90965" bIns="45482" numCol="1" anchor="b" anchorCtr="0" compatLnSpc="1">
            <a:prstTxWarp prst="textNoShape">
              <a:avLst/>
            </a:prstTxWarp>
          </a:bodyPr>
          <a:lstStyle>
            <a:lvl1pPr defTabSz="909638">
              <a:defRPr sz="1200"/>
            </a:lvl1pPr>
          </a:lstStyle>
          <a:p>
            <a:endParaRPr lang="en-GB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0063" y="6394451"/>
            <a:ext cx="4273551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65" tIns="45482" rIns="90965" bIns="45482" numCol="1" anchor="b" anchorCtr="0" compatLnSpc="1">
            <a:prstTxWarp prst="textNoShape">
              <a:avLst/>
            </a:prstTxWarp>
          </a:bodyPr>
          <a:lstStyle>
            <a:lvl1pPr algn="r" defTabSz="909638">
              <a:defRPr sz="1200"/>
            </a:lvl1pPr>
          </a:lstStyle>
          <a:p>
            <a:fld id="{2BF8684B-ED22-42EC-B120-0C5B417D7836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DE83A6-43B7-494B-83AE-D4D18A9B728A}" type="slidenum">
              <a:rPr lang="en-GB"/>
              <a:pPr/>
              <a:t>1</a:t>
            </a:fld>
            <a:endParaRPr lang="en-GB"/>
          </a:p>
        </p:txBody>
      </p:sp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Good afternoon. Today I will be </a:t>
            </a:r>
            <a:r>
              <a:rPr lang="en-GB" sz="1200" dirty="0" smtClean="0"/>
              <a:t>comparing the evolving morphology of 2.5-D simulated CMEs to Earth’s magnetosphere</a:t>
            </a:r>
            <a:endParaRPr lang="en-GB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1DC4DE-8284-481D-A776-65714F80A346}" type="slidenum">
              <a:rPr lang="en-GB"/>
              <a:pPr/>
              <a:t>2</a:t>
            </a:fld>
            <a:endParaRPr lang="en-GB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3min, 3min,3min,2min</a:t>
            </a: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0C7CF1-718B-4FEF-BCE5-54C780CBBC67}" type="slidenum">
              <a:rPr lang="en-US"/>
              <a:pPr/>
              <a:t>12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244850" y="504825"/>
            <a:ext cx="3365500" cy="25241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13731" y="3196824"/>
            <a:ext cx="7227740" cy="302929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3360" tIns="46680" rIns="93360" bIns="46680"/>
          <a:lstStyle/>
          <a:p>
            <a:r>
              <a:rPr lang="en-US"/>
              <a:t>Because Thompson scattering emission is optically thin the white light images are an integral along the line of sight</a:t>
            </a:r>
          </a:p>
          <a:p>
            <a:r>
              <a:rPr lang="en-US"/>
              <a:t>Mention difference between total B and pB.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FBA9F3-CEF0-418E-BDB2-75922A596EB2}" type="slidenum">
              <a:rPr lang="en-US"/>
              <a:pPr/>
              <a:t>13</a:t>
            </a:fld>
            <a:endParaRPr lang="en-US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764E67-54C3-42D9-914B-D1CCAFB19D9D}" type="slidenum">
              <a:rPr lang="en-US"/>
              <a:pPr/>
              <a:t>28</a:t>
            </a:fld>
            <a:endParaRPr 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195513" y="2924175"/>
            <a:ext cx="4824412" cy="1368425"/>
          </a:xfrm>
        </p:spPr>
        <p:txBody>
          <a:bodyPr/>
          <a:lstStyle>
            <a:lvl1pPr algn="ctr">
              <a:defRPr sz="24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</a:t>
            </a:r>
            <a:r>
              <a:rPr lang="en-GB" dirty="0" smtClean="0"/>
              <a:t>title style</a:t>
            </a:r>
            <a:br>
              <a:rPr lang="en-GB" dirty="0" smtClean="0"/>
            </a:br>
            <a:r>
              <a:rPr lang="en-GB" dirty="0" err="1" smtClean="0"/>
              <a:t>asf</a:t>
            </a:r>
            <a:endParaRPr lang="en-GB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12800" y="469445"/>
            <a:ext cx="7358743" cy="2012497"/>
          </a:xfrm>
        </p:spPr>
        <p:txBody>
          <a:bodyPr/>
          <a:lstStyle>
            <a:lvl1pPr marL="0" indent="0" algn="ctr">
              <a:buFontTx/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subtitle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" y="-96838"/>
            <a:ext cx="9036050" cy="6461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79388" y="806450"/>
            <a:ext cx="4316412" cy="58626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8200" y="806450"/>
            <a:ext cx="4316413" cy="5862638"/>
          </a:xfr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8675688" y="319088"/>
            <a:ext cx="468312" cy="360362"/>
          </a:xfrm>
        </p:spPr>
        <p:txBody>
          <a:bodyPr/>
          <a:lstStyle>
            <a:lvl1pPr>
              <a:defRPr/>
            </a:lvl1pPr>
          </a:lstStyle>
          <a:p>
            <a:fld id="{5608E1A3-155B-471D-AFCA-B998B45B078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" y="-96838"/>
            <a:ext cx="9036050" cy="6461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79388" y="806450"/>
            <a:ext cx="4316412" cy="58626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06450"/>
            <a:ext cx="4316413" cy="58626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8675688" y="319088"/>
            <a:ext cx="468312" cy="360362"/>
          </a:xfrm>
        </p:spPr>
        <p:txBody>
          <a:bodyPr/>
          <a:lstStyle>
            <a:lvl1pPr>
              <a:defRPr/>
            </a:lvl1pPr>
          </a:lstStyle>
          <a:p>
            <a:fld id="{7702171D-B06E-4BE9-93A0-4F905A44E4F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8486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990600"/>
            <a:ext cx="42291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6300" y="990600"/>
            <a:ext cx="42291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7" name="Rectangle 11"/>
          <p:cNvSpPr>
            <a:spLocks noChangeArrowheads="1"/>
          </p:cNvSpPr>
          <p:nvPr userDrawn="1"/>
        </p:nvSpPr>
        <p:spPr bwMode="auto">
          <a:xfrm>
            <a:off x="0" y="-26988"/>
            <a:ext cx="9144000" cy="935038"/>
          </a:xfrm>
          <a:prstGeom prst="rect">
            <a:avLst/>
          </a:prstGeom>
          <a:gradFill rotWithShape="1">
            <a:gsLst>
              <a:gs pos="0">
                <a:srgbClr val="3366FF">
                  <a:alpha val="53000"/>
                </a:srgbClr>
              </a:gs>
              <a:gs pos="100000">
                <a:schemeClr val="tx1"/>
              </a:gs>
            </a:gsLst>
            <a:path path="rect">
              <a:fillToRect l="100000" t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95513" y="2924175"/>
            <a:ext cx="4824412" cy="1368425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8888" y="1412875"/>
            <a:ext cx="6697662" cy="1368425"/>
          </a:xfrm>
        </p:spPr>
        <p:txBody>
          <a:bodyPr/>
          <a:lstStyle>
            <a:lvl1pPr marL="0" indent="0" algn="ctr">
              <a:buFontTx/>
              <a:buNone/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>
            <a:off x="0" y="908050"/>
            <a:ext cx="9144000" cy="0"/>
          </a:xfrm>
          <a:prstGeom prst="line">
            <a:avLst/>
          </a:prstGeom>
          <a:noFill/>
          <a:ln w="38100">
            <a:solidFill>
              <a:srgbClr val="7A31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81075"/>
            <a:ext cx="9144000" cy="0"/>
          </a:xfrm>
          <a:prstGeom prst="line">
            <a:avLst/>
          </a:prstGeom>
          <a:noFill/>
          <a:ln w="38100">
            <a:solidFill>
              <a:srgbClr val="FF9B57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" y="-96838"/>
            <a:ext cx="5511633" cy="6461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675688" y="349568"/>
            <a:ext cx="468312" cy="360362"/>
          </a:xfrm>
        </p:spPr>
        <p:txBody>
          <a:bodyPr/>
          <a:lstStyle>
            <a:lvl1pPr>
              <a:defRPr/>
            </a:lvl1pPr>
          </a:lstStyle>
          <a:p>
            <a:fld id="{EAD4F6AF-A50E-4A29-9BB2-36EAB8DBAE56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098DD39-610A-4382-A2B5-C509C7AFA28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388" y="806450"/>
            <a:ext cx="4316412" cy="58626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06450"/>
            <a:ext cx="4316413" cy="58626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0904CB2-CE16-4B80-93DE-CE0E440268D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A103C69-8CB2-47F3-BEC3-C418850B953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52314C6-8109-4747-A03C-C810088EED6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7960B58-AC4F-44A0-880C-D7A3FD0B01D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" y="-96838"/>
            <a:ext cx="5511633" cy="6461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88" y="806450"/>
            <a:ext cx="8785225" cy="58626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675688" y="146368"/>
            <a:ext cx="468312" cy="360362"/>
          </a:xfrm>
        </p:spPr>
        <p:txBody>
          <a:bodyPr/>
          <a:lstStyle>
            <a:lvl1pPr>
              <a:defRPr/>
            </a:lvl1pPr>
          </a:lstStyle>
          <a:p>
            <a:fld id="{EAD4F6AF-A50E-4A29-9BB2-36EAB8DBAE56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44C3ACC-F156-4002-BD74-A0643704CCA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2400886-5098-4499-B120-64C28F582B4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98ACEFC-7BA5-416C-95B9-3A4F25AC04F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1963" y="-96838"/>
            <a:ext cx="2259012" cy="676592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925" y="-96838"/>
            <a:ext cx="6624638" cy="676592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9D9D1D3-D2D1-4FD2-B3DC-5AC5D3707C6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" y="-96838"/>
            <a:ext cx="9036050" cy="6461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79388" y="806450"/>
            <a:ext cx="4316412" cy="58626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806450"/>
            <a:ext cx="4316413" cy="28543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813175"/>
            <a:ext cx="4316413" cy="28559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675688" y="319088"/>
            <a:ext cx="468312" cy="360362"/>
          </a:xfrm>
        </p:spPr>
        <p:txBody>
          <a:bodyPr/>
          <a:lstStyle>
            <a:lvl1pPr>
              <a:defRPr/>
            </a:lvl1pPr>
          </a:lstStyle>
          <a:p>
            <a:fld id="{8BAE9ED0-22CA-4BA6-8F27-94965E5D3A0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" y="-96838"/>
            <a:ext cx="9036050" cy="6461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79388" y="806450"/>
            <a:ext cx="4316412" cy="58626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8200" y="806450"/>
            <a:ext cx="4316413" cy="5862638"/>
          </a:xfr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8675688" y="319088"/>
            <a:ext cx="468312" cy="360362"/>
          </a:xfrm>
        </p:spPr>
        <p:txBody>
          <a:bodyPr/>
          <a:lstStyle>
            <a:lvl1pPr>
              <a:defRPr/>
            </a:lvl1pPr>
          </a:lstStyle>
          <a:p>
            <a:fld id="{5608E1A3-155B-471D-AFCA-B998B45B078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" y="-96838"/>
            <a:ext cx="9036050" cy="6461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79388" y="806450"/>
            <a:ext cx="4316412" cy="58626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06450"/>
            <a:ext cx="4316413" cy="58626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8675688" y="319088"/>
            <a:ext cx="468312" cy="360362"/>
          </a:xfrm>
        </p:spPr>
        <p:txBody>
          <a:bodyPr/>
          <a:lstStyle>
            <a:lvl1pPr>
              <a:defRPr/>
            </a:lvl1pPr>
          </a:lstStyle>
          <a:p>
            <a:fld id="{7702171D-B06E-4BE9-93A0-4F905A44E4F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8256-48CE-4072-AE9D-624E0CB08363}" type="datetimeFigureOut">
              <a:rPr lang="en-GB" smtClean="0"/>
              <a:pPr/>
              <a:t>02/11/2013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A45B0-21D7-4C87-A517-564FAC7AEFD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8256-48CE-4072-AE9D-624E0CB08363}" type="datetimeFigureOut">
              <a:rPr lang="en-GB" smtClean="0"/>
              <a:pPr/>
              <a:t>02/11/2013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A45B0-21D7-4C87-A517-564FAC7AEFD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8256-48CE-4072-AE9D-624E0CB08363}" type="datetimeFigureOut">
              <a:rPr lang="en-GB" smtClean="0"/>
              <a:pPr/>
              <a:t>02/11/2013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A45B0-21D7-4C87-A517-564FAC7AEFD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098DD39-610A-4382-A2B5-C509C7AFA28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8256-48CE-4072-AE9D-624E0CB08363}" type="datetimeFigureOut">
              <a:rPr lang="en-GB" smtClean="0"/>
              <a:pPr/>
              <a:t>02/11/2013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A45B0-21D7-4C87-A517-564FAC7AEFD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8256-48CE-4072-AE9D-624E0CB08363}" type="datetimeFigureOut">
              <a:rPr lang="en-GB" smtClean="0"/>
              <a:pPr/>
              <a:t>02/11/2013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A45B0-21D7-4C87-A517-564FAC7AEFD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8256-48CE-4072-AE9D-624E0CB08363}" type="datetimeFigureOut">
              <a:rPr lang="en-GB" smtClean="0"/>
              <a:pPr/>
              <a:t>02/11/2013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A45B0-21D7-4C87-A517-564FAC7AEFD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8256-48CE-4072-AE9D-624E0CB08363}" type="datetimeFigureOut">
              <a:rPr lang="en-GB" smtClean="0"/>
              <a:pPr/>
              <a:t>02/11/2013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A45B0-21D7-4C87-A517-564FAC7AEFD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8256-48CE-4072-AE9D-624E0CB08363}" type="datetimeFigureOut">
              <a:rPr lang="en-GB" smtClean="0"/>
              <a:pPr/>
              <a:t>02/11/2013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A45B0-21D7-4C87-A517-564FAC7AEFD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8256-48CE-4072-AE9D-624E0CB08363}" type="datetimeFigureOut">
              <a:rPr lang="en-GB" smtClean="0"/>
              <a:pPr/>
              <a:t>02/11/2013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A45B0-21D7-4C87-A517-564FAC7AEFD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8256-48CE-4072-AE9D-624E0CB08363}" type="datetimeFigureOut">
              <a:rPr lang="en-GB" smtClean="0"/>
              <a:pPr/>
              <a:t>02/11/2013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A45B0-21D7-4C87-A517-564FAC7AEFD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8256-48CE-4072-AE9D-624E0CB08363}" type="datetimeFigureOut">
              <a:rPr lang="en-GB" smtClean="0"/>
              <a:pPr/>
              <a:t>02/11/2013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A45B0-21D7-4C87-A517-564FAC7AEFD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388" y="806450"/>
            <a:ext cx="4316412" cy="58626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06450"/>
            <a:ext cx="4316413" cy="58626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0904CB2-CE16-4B80-93DE-CE0E440268D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7960B58-AC4F-44A0-880C-D7A3FD0B01D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2400886-5098-4499-B120-64C28F582B4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98ACEFC-7BA5-416C-95B9-3A4F25AC04F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1963" y="-96838"/>
            <a:ext cx="2259012" cy="676592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925" y="-96838"/>
            <a:ext cx="6624638" cy="676592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9D9D1D3-D2D1-4FD2-B3DC-5AC5D3707C6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" y="-96838"/>
            <a:ext cx="9036050" cy="6461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79388" y="806450"/>
            <a:ext cx="4316412" cy="58626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806450"/>
            <a:ext cx="4316413" cy="28543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813175"/>
            <a:ext cx="4316413" cy="28559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675688" y="319088"/>
            <a:ext cx="468312" cy="360362"/>
          </a:xfrm>
        </p:spPr>
        <p:txBody>
          <a:bodyPr/>
          <a:lstStyle>
            <a:lvl1pPr>
              <a:defRPr/>
            </a:lvl1pPr>
          </a:lstStyle>
          <a:p>
            <a:fld id="{8BAE9ED0-22CA-4BA6-8F27-94965E5D3A0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6" name="Rectangle 14"/>
          <p:cNvSpPr>
            <a:spLocks noChangeArrowheads="1"/>
          </p:cNvSpPr>
          <p:nvPr userDrawn="1"/>
        </p:nvSpPr>
        <p:spPr bwMode="auto">
          <a:xfrm>
            <a:off x="0" y="0"/>
            <a:ext cx="9144000" cy="504000"/>
          </a:xfrm>
          <a:prstGeom prst="rect">
            <a:avLst/>
          </a:prstGeom>
          <a:gradFill rotWithShape="1">
            <a:gsLst>
              <a:gs pos="0">
                <a:srgbClr val="3366FF">
                  <a:alpha val="53000"/>
                </a:srgbClr>
              </a:gs>
              <a:gs pos="100000">
                <a:schemeClr val="tx1"/>
              </a:gs>
            </a:gsLst>
            <a:path path="rect">
              <a:fillToRect l="100000" t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087" name="Line 15"/>
          <p:cNvSpPr>
            <a:spLocks noChangeShapeType="1"/>
          </p:cNvSpPr>
          <p:nvPr userDrawn="1"/>
        </p:nvSpPr>
        <p:spPr bwMode="auto">
          <a:xfrm>
            <a:off x="0" y="538699"/>
            <a:ext cx="9144000" cy="0"/>
          </a:xfrm>
          <a:prstGeom prst="line">
            <a:avLst/>
          </a:prstGeom>
          <a:noFill/>
          <a:ln w="38100">
            <a:solidFill>
              <a:srgbClr val="7A31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088" name="Line 16"/>
          <p:cNvSpPr>
            <a:spLocks noChangeShapeType="1"/>
          </p:cNvSpPr>
          <p:nvPr userDrawn="1"/>
        </p:nvSpPr>
        <p:spPr bwMode="auto">
          <a:xfrm>
            <a:off x="0" y="611724"/>
            <a:ext cx="9144000" cy="0"/>
          </a:xfrm>
          <a:prstGeom prst="line">
            <a:avLst/>
          </a:prstGeom>
          <a:noFill/>
          <a:ln w="38100">
            <a:solidFill>
              <a:srgbClr val="FF9B57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925" y="72569"/>
            <a:ext cx="9036050" cy="420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806450"/>
            <a:ext cx="8785225" cy="586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6574970" y="0"/>
            <a:ext cx="2569029" cy="505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1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617122" y="-7620"/>
            <a:ext cx="505838" cy="50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163446"/>
            <a:ext cx="468312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 b="1">
                <a:solidFill>
                  <a:srgbClr val="FF6600"/>
                </a:solidFill>
              </a:defRPr>
            </a:lvl1pPr>
          </a:lstStyle>
          <a:p>
            <a:fld id="{C7176AD3-D58F-4B06-B5C7-5ED27C4A3D7A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111618" name="Picture 2" descr="E:\conferences\SSDlogo_3.5in_300dpi.jpg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110677" y="0"/>
            <a:ext cx="503504" cy="504000"/>
          </a:xfrm>
          <a:prstGeom prst="rect">
            <a:avLst/>
          </a:prstGeom>
          <a:noFill/>
        </p:spPr>
      </p:pic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16" cstate="print"/>
          <a:srcRect b="13299"/>
          <a:stretch>
            <a:fillRect/>
          </a:stretch>
        </p:blipFill>
        <p:spPr bwMode="auto">
          <a:xfrm>
            <a:off x="7107578" y="86358"/>
            <a:ext cx="1615507" cy="370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6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91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000" b="1">
          <a:solidFill>
            <a:srgbClr val="FF66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000" b="1">
          <a:solidFill>
            <a:srgbClr val="FF6600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000" b="1">
          <a:solidFill>
            <a:srgbClr val="FF6600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000" b="1">
          <a:solidFill>
            <a:srgbClr val="FF6600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000" b="1">
          <a:solidFill>
            <a:srgbClr val="FF6600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FF6600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FF6600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FF6600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FF6600"/>
          </a:solidFill>
          <a:latin typeface="Arial" charset="0"/>
          <a:cs typeface="Arial" charset="0"/>
        </a:defRPr>
      </a:lvl9pPr>
    </p:titleStyle>
    <p:bodyStyle>
      <a:lvl1pPr marL="361950" indent="-361950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accent2"/>
          </a:solidFill>
          <a:latin typeface="+mn-lt"/>
          <a:ea typeface="+mn-ea"/>
          <a:cs typeface="+mn-cs"/>
        </a:defRPr>
      </a:lvl1pPr>
      <a:lvl2pPr marL="847725" indent="-220663" algn="l" rtl="0" fontAlgn="base">
        <a:spcBef>
          <a:spcPct val="20000"/>
        </a:spcBef>
        <a:spcAft>
          <a:spcPct val="0"/>
        </a:spcAft>
        <a:buChar char="–"/>
        <a:defRPr sz="1600">
          <a:solidFill>
            <a:schemeClr val="accent2"/>
          </a:solidFill>
          <a:latin typeface="+mn-lt"/>
          <a:cs typeface="+mn-cs"/>
        </a:defRPr>
      </a:lvl2pPr>
      <a:lvl3pPr marL="1255713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accent2"/>
          </a:solidFill>
          <a:latin typeface="+mn-lt"/>
          <a:cs typeface="+mn-cs"/>
        </a:defRPr>
      </a:lvl3pPr>
      <a:lvl4pPr marL="1663700" indent="-22860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accent2"/>
          </a:solidFill>
          <a:latin typeface="+mn-lt"/>
          <a:cs typeface="+mn-cs"/>
        </a:defRPr>
      </a:lvl4pPr>
      <a:lvl5pPr marL="2071688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cs typeface="+mn-cs"/>
        </a:defRPr>
      </a:lvl5pPr>
      <a:lvl6pPr marL="2528888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cs typeface="+mn-cs"/>
        </a:defRPr>
      </a:lvl6pPr>
      <a:lvl7pPr marL="2986088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cs typeface="+mn-cs"/>
        </a:defRPr>
      </a:lvl7pPr>
      <a:lvl8pPr marL="3443288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cs typeface="+mn-cs"/>
        </a:defRPr>
      </a:lvl8pPr>
      <a:lvl9pPr marL="3900488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6" name="Rectangle 14"/>
          <p:cNvSpPr>
            <a:spLocks noChangeArrowheads="1"/>
          </p:cNvSpPr>
          <p:nvPr userDrawn="1"/>
        </p:nvSpPr>
        <p:spPr bwMode="auto">
          <a:xfrm>
            <a:off x="0" y="0"/>
            <a:ext cx="9144000" cy="673100"/>
          </a:xfrm>
          <a:prstGeom prst="rect">
            <a:avLst/>
          </a:prstGeom>
          <a:gradFill rotWithShape="1">
            <a:gsLst>
              <a:gs pos="0">
                <a:srgbClr val="3366FF">
                  <a:alpha val="53000"/>
                </a:srgbClr>
              </a:gs>
              <a:gs pos="100000">
                <a:schemeClr val="tx1"/>
              </a:gs>
            </a:gsLst>
            <a:path path="rect">
              <a:fillToRect l="100000" t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087" name="Line 15"/>
          <p:cNvSpPr>
            <a:spLocks noChangeShapeType="1"/>
          </p:cNvSpPr>
          <p:nvPr userDrawn="1"/>
        </p:nvSpPr>
        <p:spPr bwMode="auto">
          <a:xfrm>
            <a:off x="0" y="665163"/>
            <a:ext cx="9144000" cy="0"/>
          </a:xfrm>
          <a:prstGeom prst="line">
            <a:avLst/>
          </a:prstGeom>
          <a:noFill/>
          <a:ln w="38100">
            <a:solidFill>
              <a:srgbClr val="7A31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088" name="Line 16"/>
          <p:cNvSpPr>
            <a:spLocks noChangeShapeType="1"/>
          </p:cNvSpPr>
          <p:nvPr userDrawn="1"/>
        </p:nvSpPr>
        <p:spPr bwMode="auto">
          <a:xfrm>
            <a:off x="0" y="738188"/>
            <a:ext cx="9144000" cy="0"/>
          </a:xfrm>
          <a:prstGeom prst="line">
            <a:avLst/>
          </a:prstGeom>
          <a:noFill/>
          <a:ln w="38100">
            <a:solidFill>
              <a:srgbClr val="FF9B57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925" y="-96838"/>
            <a:ext cx="90360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806450"/>
            <a:ext cx="8785225" cy="586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319088"/>
            <a:ext cx="468312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 b="1">
                <a:solidFill>
                  <a:srgbClr val="FF6600"/>
                </a:solidFill>
              </a:defRPr>
            </a:lvl1pPr>
          </a:lstStyle>
          <a:p>
            <a:fld id="{C7176AD3-D58F-4B06-B5C7-5ED27C4A3D7A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3" name="Rectangle 12"/>
          <p:cNvSpPr/>
          <p:nvPr userDrawn="1"/>
        </p:nvSpPr>
        <p:spPr>
          <a:xfrm>
            <a:off x="5595939" y="4763"/>
            <a:ext cx="3548062" cy="639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091" name="Picture 19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227842" y="-7937"/>
            <a:ext cx="725409" cy="647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592238" y="0"/>
            <a:ext cx="637673" cy="637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2" descr="head_logo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908069" y="-64425"/>
            <a:ext cx="2296083" cy="546869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000" b="1">
          <a:solidFill>
            <a:srgbClr val="FF66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000" b="1">
          <a:solidFill>
            <a:srgbClr val="FF6600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000" b="1">
          <a:solidFill>
            <a:srgbClr val="FF6600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000" b="1">
          <a:solidFill>
            <a:srgbClr val="FF6600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000" b="1">
          <a:solidFill>
            <a:srgbClr val="FF6600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FF6600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FF6600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FF6600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FF6600"/>
          </a:solidFill>
          <a:latin typeface="Arial" charset="0"/>
          <a:cs typeface="Arial" charset="0"/>
        </a:defRPr>
      </a:lvl9pPr>
    </p:titleStyle>
    <p:bodyStyle>
      <a:lvl1pPr marL="361950" indent="-361950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accent2"/>
          </a:solidFill>
          <a:latin typeface="+mn-lt"/>
          <a:ea typeface="+mn-ea"/>
          <a:cs typeface="+mn-cs"/>
        </a:defRPr>
      </a:lvl1pPr>
      <a:lvl2pPr marL="847725" indent="-220663" algn="l" rtl="0" fontAlgn="base">
        <a:spcBef>
          <a:spcPct val="20000"/>
        </a:spcBef>
        <a:spcAft>
          <a:spcPct val="0"/>
        </a:spcAft>
        <a:buChar char="–"/>
        <a:defRPr sz="1600">
          <a:solidFill>
            <a:schemeClr val="accent2"/>
          </a:solidFill>
          <a:latin typeface="+mn-lt"/>
          <a:cs typeface="+mn-cs"/>
        </a:defRPr>
      </a:lvl2pPr>
      <a:lvl3pPr marL="1255713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accent2"/>
          </a:solidFill>
          <a:latin typeface="+mn-lt"/>
          <a:cs typeface="+mn-cs"/>
        </a:defRPr>
      </a:lvl3pPr>
      <a:lvl4pPr marL="1663700" indent="-22860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accent2"/>
          </a:solidFill>
          <a:latin typeface="+mn-lt"/>
          <a:cs typeface="+mn-cs"/>
        </a:defRPr>
      </a:lvl4pPr>
      <a:lvl5pPr marL="2071688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cs typeface="+mn-cs"/>
        </a:defRPr>
      </a:lvl5pPr>
      <a:lvl6pPr marL="2528888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cs typeface="+mn-cs"/>
        </a:defRPr>
      </a:lvl6pPr>
      <a:lvl7pPr marL="2986088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cs typeface="+mn-cs"/>
        </a:defRPr>
      </a:lvl7pPr>
      <a:lvl8pPr marL="3443288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cs typeface="+mn-cs"/>
        </a:defRPr>
      </a:lvl8pPr>
      <a:lvl9pPr marL="3900488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48256-48CE-4072-AE9D-624E0CB08363}" type="datetimeFigureOut">
              <a:rPr lang="en-GB" smtClean="0"/>
              <a:pPr/>
              <a:t>02/11/2013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A45B0-21D7-4C87-A517-564FAC7AEFD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microsoft.com/office/2007/relationships/media" Target="../media/media1.mpg"/><Relationship Id="rId2" Type="http://schemas.openxmlformats.org/officeDocument/2006/relationships/slideLayout" Target="../slideLayouts/slideLayout1.xml"/><Relationship Id="rId1" Type="http://schemas.openxmlformats.org/officeDocument/2006/relationships/video" Target="../media/media1.mpg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DC\RESEARCH\conferences\SONOMA%202012\MOMENTUM\cor2slitshort.wmv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DC\RESEARCH\conferences\SONOMA%202012\MOMENTUM\cor2slitshort.wmv" TargetMode="Externa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2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1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DC\RESEARCH\conferences\SONOMA%202012\MOMENTUM\CCMCdensity.wmv" TargetMode="Externa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DC\RESEARCH\conferences\SONOMA%202012\MOMENTUM\WL_combine_crop_annot.mpg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DC\RESEARCH\conferences\SONOMA%202012\MOMENTUM\WL_combine_crop_annot.mpg" TargetMode="Externa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DC\RESEARCH\conferences\SONOMA%202012\MOMENTUM\WL_combine_crop_annot.mpg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1576" y="1859120"/>
            <a:ext cx="7911432" cy="1016000"/>
          </a:xfrm>
        </p:spPr>
        <p:txBody>
          <a:bodyPr/>
          <a:lstStyle/>
          <a:p>
            <a:r>
              <a:rPr lang="en-GB" sz="2200" b="0" u="sng" dirty="0">
                <a:solidFill>
                  <a:srgbClr val="FF9B57"/>
                </a:solidFill>
              </a:rPr>
              <a:t>Neel </a:t>
            </a:r>
            <a:r>
              <a:rPr lang="en-GB" sz="2200" b="0" u="sng" dirty="0" smtClean="0">
                <a:solidFill>
                  <a:srgbClr val="FF9B57"/>
                </a:solidFill>
              </a:rPr>
              <a:t>P Savani</a:t>
            </a:r>
            <a:r>
              <a:rPr lang="en-GB" sz="2200" b="0" dirty="0" smtClean="0">
                <a:solidFill>
                  <a:srgbClr val="FF9B57"/>
                </a:solidFill>
              </a:rPr>
              <a:t>, </a:t>
            </a:r>
            <a:br>
              <a:rPr lang="en-GB" sz="2200" b="0" dirty="0" smtClean="0">
                <a:solidFill>
                  <a:srgbClr val="FF9B57"/>
                </a:solidFill>
              </a:rPr>
            </a:br>
            <a:r>
              <a:rPr lang="en-GB" sz="1800" dirty="0" smtClean="0">
                <a:solidFill>
                  <a:srgbClr val="FF9B57"/>
                </a:solidFill>
              </a:rPr>
              <a:t>A. Vourlidas, A. </a:t>
            </a:r>
            <a:r>
              <a:rPr lang="en-GB" sz="1800" dirty="0" err="1" smtClean="0">
                <a:solidFill>
                  <a:srgbClr val="FF9B57"/>
                </a:solidFill>
              </a:rPr>
              <a:t>Pullkinen</a:t>
            </a:r>
            <a:r>
              <a:rPr lang="en-GB" sz="1800" dirty="0" smtClean="0">
                <a:solidFill>
                  <a:srgbClr val="FF9B57"/>
                </a:solidFill>
              </a:rPr>
              <a:t>, T. </a:t>
            </a:r>
            <a:r>
              <a:rPr lang="en-GB" sz="1800" dirty="0" smtClean="0">
                <a:solidFill>
                  <a:srgbClr val="FF9B57"/>
                </a:solidFill>
              </a:rPr>
              <a:t>Nieves-Chinchilla, B. </a:t>
            </a:r>
            <a:r>
              <a:rPr lang="en-GB" sz="1800" dirty="0" err="1" smtClean="0">
                <a:solidFill>
                  <a:srgbClr val="FF9B57"/>
                </a:solidFill>
              </a:rPr>
              <a:t>Lavraud</a:t>
            </a:r>
            <a:r>
              <a:rPr lang="en-GB" sz="1800" dirty="0" smtClean="0">
                <a:solidFill>
                  <a:srgbClr val="FF9B57"/>
                </a:solidFill>
              </a:rPr>
              <a:t> , M.J. Owens</a:t>
            </a:r>
            <a:endParaRPr lang="en-GB" sz="1800" b="0" dirty="0">
              <a:solidFill>
                <a:srgbClr val="FF9B57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18721"/>
            <a:ext cx="9144000" cy="1963263"/>
          </a:xfrm>
        </p:spPr>
        <p:txBody>
          <a:bodyPr/>
          <a:lstStyle/>
          <a:p>
            <a:r>
              <a:rPr lang="en-GB" sz="40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Tracking the Momentum flux of a CME and quantifying its influence on geo-magnetically induced currents at Earth.</a:t>
            </a:r>
            <a:endParaRPr lang="en-GB" sz="40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4925961"/>
            <a:ext cx="9144000" cy="1932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1313" y="5126404"/>
            <a:ext cx="1731596" cy="1731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83003" y="5619192"/>
            <a:ext cx="3655135" cy="967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" descr="C:\NEEL\DC\RESEARCH\conferences\SSDlogo_3.5in_300dp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78317" y="5132441"/>
            <a:ext cx="1645281" cy="1646903"/>
          </a:xfrm>
          <a:prstGeom prst="rect">
            <a:avLst/>
          </a:prstGeom>
          <a:noFill/>
        </p:spPr>
      </p:pic>
      <p:pic>
        <p:nvPicPr>
          <p:cNvPr id="10" name="all_201002_larger.mp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0" y="2762861"/>
            <a:ext cx="9144000" cy="23288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9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2" repeatCount="indefinite" fill="remove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248400" cy="533400"/>
          </a:xfrm>
        </p:spPr>
        <p:txBody>
          <a:bodyPr/>
          <a:lstStyle/>
          <a:p>
            <a:r>
              <a:rPr lang="en-US" dirty="0">
                <a:latin typeface="Arial" charset="0"/>
              </a:rPr>
              <a:t>Mass Calculation Methods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181600" y="1752600"/>
            <a:ext cx="3962400" cy="2514600"/>
          </a:xfrm>
        </p:spPr>
        <p:txBody>
          <a:bodyPr/>
          <a:lstStyle/>
          <a:p>
            <a:pPr marL="230188" indent="-230188"/>
            <a:r>
              <a:rPr lang="en-US" sz="1800" dirty="0">
                <a:latin typeface="Arial" charset="0"/>
              </a:rPr>
              <a:t>Several ways to obtain a “mass”  for an event.</a:t>
            </a:r>
          </a:p>
          <a:p>
            <a:pPr marL="230188" indent="-230188"/>
            <a:r>
              <a:rPr lang="en-US" sz="1800" dirty="0">
                <a:latin typeface="Arial" charset="0"/>
              </a:rPr>
              <a:t>The choice depends on the objectives:</a:t>
            </a:r>
          </a:p>
          <a:p>
            <a:pPr marL="641350" lvl="1"/>
            <a:r>
              <a:rPr lang="en-US" sz="1600" dirty="0">
                <a:latin typeface="Arial" charset="0"/>
              </a:rPr>
              <a:t>After the whole event?</a:t>
            </a:r>
          </a:p>
          <a:p>
            <a:pPr marL="641350" lvl="1"/>
            <a:r>
              <a:rPr lang="en-US" sz="1600" dirty="0">
                <a:latin typeface="Arial" charset="0"/>
              </a:rPr>
              <a:t>After specific features (i.e., core)?</a:t>
            </a:r>
          </a:p>
          <a:p>
            <a:pPr marL="641350" lvl="1"/>
            <a:r>
              <a:rPr lang="en-US" sz="1600" dirty="0">
                <a:latin typeface="Arial" charset="0"/>
              </a:rPr>
              <a:t>Flow measurements?</a:t>
            </a:r>
          </a:p>
          <a:p>
            <a:pPr marL="230188" indent="-230188"/>
            <a:endParaRPr lang="en-US" sz="1800" dirty="0">
              <a:latin typeface="Arial" charset="0"/>
            </a:endParaRPr>
          </a:p>
        </p:txBody>
      </p:sp>
      <p:pic>
        <p:nvPicPr>
          <p:cNvPr id="22536" name="Picture 8" descr="first_s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76400"/>
            <a:ext cx="4876800" cy="3833813"/>
          </a:xfrm>
          <a:prstGeom prst="rect">
            <a:avLst/>
          </a:prstGeom>
          <a:noFill/>
        </p:spPr>
      </p:pic>
      <p:sp>
        <p:nvSpPr>
          <p:cNvPr id="22550" name="Text Box 22"/>
          <p:cNvSpPr txBox="1">
            <a:spLocks noChangeArrowheads="1"/>
          </p:cNvSpPr>
          <p:nvPr/>
        </p:nvSpPr>
        <p:spPr bwMode="auto">
          <a:xfrm>
            <a:off x="679450" y="5562600"/>
            <a:ext cx="3005138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0"/>
              <a:t>“Typical” C3 Mass Image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1981200" y="1219200"/>
            <a:ext cx="6765929" cy="4248151"/>
            <a:chOff x="1981200" y="1219200"/>
            <a:chExt cx="6765929" cy="4248151"/>
          </a:xfrm>
        </p:grpSpPr>
        <p:grpSp>
          <p:nvGrpSpPr>
            <p:cNvPr id="37" name="Group 36"/>
            <p:cNvGrpSpPr/>
            <p:nvPr/>
          </p:nvGrpSpPr>
          <p:grpSpPr>
            <a:xfrm>
              <a:off x="1981200" y="1219200"/>
              <a:ext cx="6765929" cy="4248151"/>
              <a:chOff x="1981200" y="1219200"/>
              <a:chExt cx="6765929" cy="4248151"/>
            </a:xfrm>
          </p:grpSpPr>
          <p:grpSp>
            <p:nvGrpSpPr>
              <p:cNvPr id="6" name="Group 51"/>
              <p:cNvGrpSpPr>
                <a:grpSpLocks/>
              </p:cNvGrpSpPr>
              <p:nvPr/>
            </p:nvGrpSpPr>
            <p:grpSpPr bwMode="auto">
              <a:xfrm>
                <a:off x="1981200" y="1219200"/>
                <a:ext cx="6765929" cy="4248151"/>
                <a:chOff x="1248" y="768"/>
                <a:chExt cx="4262" cy="2676"/>
              </a:xfrm>
            </p:grpSpPr>
            <p:sp>
              <p:nvSpPr>
                <p:cNvPr id="22552" name="AutoShape 24"/>
                <p:cNvSpPr>
                  <a:spLocks/>
                </p:cNvSpPr>
                <p:nvPr/>
              </p:nvSpPr>
              <p:spPr bwMode="auto">
                <a:xfrm>
                  <a:off x="1248" y="768"/>
                  <a:ext cx="672" cy="240"/>
                </a:xfrm>
                <a:prstGeom prst="accentCallout2">
                  <a:avLst>
                    <a:gd name="adj1" fmla="val 30000"/>
                    <a:gd name="adj2" fmla="val 107144"/>
                    <a:gd name="adj3" fmla="val 30000"/>
                    <a:gd name="adj4" fmla="val 114435"/>
                    <a:gd name="adj5" fmla="val 226264"/>
                    <a:gd name="adj6" fmla="val 140921"/>
                  </a:avLst>
                </a:prstGeom>
                <a:noFill/>
                <a:ln w="28575">
                  <a:solidFill>
                    <a:srgbClr val="92D050"/>
                  </a:solidFill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r>
                    <a:rPr lang="en-US" sz="1800" dirty="0"/>
                    <a:t>TORUS</a:t>
                  </a:r>
                </a:p>
              </p:txBody>
            </p:sp>
            <p:sp>
              <p:nvSpPr>
                <p:cNvPr id="22578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3360" y="2688"/>
                  <a:ext cx="2150" cy="756"/>
                </a:xfrm>
                <a:prstGeom prst="rect">
                  <a:avLst/>
                </a:prstGeom>
                <a:noFill/>
                <a:ln w="28575">
                  <a:solidFill>
                    <a:srgbClr val="92D05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sz="1800" dirty="0">
                      <a:solidFill>
                        <a:srgbClr val="006600"/>
                      </a:solidFill>
                    </a:rPr>
                    <a:t>Best for flow calculations:</a:t>
                  </a:r>
                </a:p>
                <a:p>
                  <a:r>
                    <a:rPr lang="en-US" sz="1800" dirty="0">
                      <a:solidFill>
                        <a:srgbClr val="006600"/>
                      </a:solidFill>
                    </a:rPr>
                    <a:t>Position at fixed </a:t>
                  </a:r>
                  <a:r>
                    <a:rPr lang="en-US" sz="1800" dirty="0" smtClean="0">
                      <a:solidFill>
                        <a:srgbClr val="006600"/>
                      </a:solidFill>
                    </a:rPr>
                    <a:t>distance </a:t>
                  </a:r>
                  <a:r>
                    <a:rPr lang="en-US" dirty="0" smtClean="0">
                      <a:solidFill>
                        <a:srgbClr val="006600"/>
                      </a:solidFill>
                      <a:sym typeface="Symbol"/>
                    </a:rPr>
                    <a:t> I</a:t>
                  </a:r>
                  <a:r>
                    <a:rPr lang="en-US" u="sng" dirty="0" smtClean="0">
                      <a:solidFill>
                        <a:srgbClr val="006600"/>
                      </a:solidFill>
                    </a:rPr>
                    <a:t>.e.</a:t>
                  </a:r>
                </a:p>
                <a:p>
                  <a:r>
                    <a:rPr lang="en-US" u="sng" dirty="0" smtClean="0">
                      <a:solidFill>
                        <a:srgbClr val="006600"/>
                      </a:solidFill>
                    </a:rPr>
                    <a:t>to create a mass time-series</a:t>
                  </a:r>
                </a:p>
                <a:p>
                  <a:endParaRPr lang="en-US" sz="1800" u="sng" dirty="0">
                    <a:solidFill>
                      <a:srgbClr val="006600"/>
                    </a:solidFill>
                  </a:endParaRPr>
                </a:p>
              </p:txBody>
            </p:sp>
          </p:grpSp>
          <p:sp>
            <p:nvSpPr>
              <p:cNvPr id="36" name="Block Arc 35"/>
              <p:cNvSpPr/>
              <p:nvPr/>
            </p:nvSpPr>
            <p:spPr>
              <a:xfrm rot="8534246">
                <a:off x="3937806" y="1873053"/>
                <a:ext cx="668593" cy="1130711"/>
              </a:xfrm>
              <a:prstGeom prst="blockArc">
                <a:avLst>
                  <a:gd name="adj1" fmla="val 8957602"/>
                  <a:gd name="adj2" fmla="val 12470191"/>
                  <a:gd name="adj3" fmla="val 32337"/>
                </a:avLst>
              </a:prstGeom>
              <a:noFill/>
              <a:ln w="38100"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0" name="Straight Connector 39"/>
            <p:cNvCxnSpPr/>
            <p:nvPr/>
          </p:nvCxnSpPr>
          <p:spPr>
            <a:xfrm flipV="1">
              <a:off x="2595716" y="2418735"/>
              <a:ext cx="1661652" cy="1229033"/>
            </a:xfrm>
            <a:prstGeom prst="line">
              <a:avLst/>
            </a:prstGeom>
            <a:ln w="19050">
              <a:solidFill>
                <a:srgbClr val="00CC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Slide Number Placeholder 3"/>
          <p:cNvSpPr txBox="1">
            <a:spLocks/>
          </p:cNvSpPr>
          <p:nvPr/>
        </p:nvSpPr>
        <p:spPr bwMode="auto">
          <a:xfrm>
            <a:off x="8675688" y="171768"/>
            <a:ext cx="468312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9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248400" cy="533400"/>
          </a:xfrm>
        </p:spPr>
        <p:txBody>
          <a:bodyPr/>
          <a:lstStyle/>
          <a:p>
            <a:r>
              <a:rPr lang="en-US" dirty="0">
                <a:latin typeface="Arial" charset="0"/>
              </a:rPr>
              <a:t>Mass Calculation Methods</a:t>
            </a:r>
          </a:p>
        </p:txBody>
      </p:sp>
      <p:sp>
        <p:nvSpPr>
          <p:cNvPr id="13" name="Slide Number Placeholder 3"/>
          <p:cNvSpPr txBox="1">
            <a:spLocks/>
          </p:cNvSpPr>
          <p:nvPr/>
        </p:nvSpPr>
        <p:spPr bwMode="auto">
          <a:xfrm>
            <a:off x="8675688" y="171768"/>
            <a:ext cx="468312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9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68275" y="654050"/>
            <a:ext cx="8816975" cy="7594600"/>
            <a:chOff x="-3175" y="654050"/>
            <a:chExt cx="8816975" cy="7594600"/>
          </a:xfrm>
        </p:grpSpPr>
        <p:pic>
          <p:nvPicPr>
            <p:cNvPr id="128002" name="Picture 2" descr="D:\DC\RESEARCH\PROJECTS\CME Momentum\DATA\MASS EVENTS\2011mar\MASS\frame_0003.jpg"/>
            <p:cNvPicPr>
              <a:picLocks noChangeAspect="1" noChangeArrowheads="1"/>
            </p:cNvPicPr>
            <p:nvPr/>
          </p:nvPicPr>
          <p:blipFill>
            <a:blip r:embed="rId2" cstate="print"/>
            <a:srcRect t="13833"/>
            <a:stretch>
              <a:fillRect/>
            </a:stretch>
          </p:blipFill>
          <p:spPr bwMode="auto">
            <a:xfrm>
              <a:off x="0" y="654050"/>
              <a:ext cx="8813800" cy="7594600"/>
            </a:xfrm>
            <a:prstGeom prst="rect">
              <a:avLst/>
            </a:prstGeom>
            <a:noFill/>
          </p:spPr>
        </p:pic>
        <p:pic>
          <p:nvPicPr>
            <p:cNvPr id="16" name="Picture 2" descr="D:\DC\RESEARCH\PROJECTS\CME Momentum\DATA\MASS EVENTS\2011mar\MASS\frame_0003.jpg"/>
            <p:cNvPicPr>
              <a:picLocks noChangeAspect="1" noChangeArrowheads="1"/>
            </p:cNvPicPr>
            <p:nvPr/>
          </p:nvPicPr>
          <p:blipFill>
            <a:blip r:embed="rId2" cstate="print"/>
            <a:srcRect t="63797"/>
            <a:stretch>
              <a:fillRect/>
            </a:stretch>
          </p:blipFill>
          <p:spPr bwMode="auto">
            <a:xfrm>
              <a:off x="-3175" y="3838575"/>
              <a:ext cx="8813800" cy="3190875"/>
            </a:xfrm>
            <a:prstGeom prst="rect">
              <a:avLst/>
            </a:prstGeom>
            <a:noFill/>
          </p:spPr>
        </p:pic>
      </p:grpSp>
      <p:grpSp>
        <p:nvGrpSpPr>
          <p:cNvPr id="9" name="Group 8"/>
          <p:cNvGrpSpPr/>
          <p:nvPr/>
        </p:nvGrpSpPr>
        <p:grpSpPr>
          <a:xfrm>
            <a:off x="33867" y="2450262"/>
            <a:ext cx="8963025" cy="4313256"/>
            <a:chOff x="276225" y="2374062"/>
            <a:chExt cx="8743950" cy="4313256"/>
          </a:xfrm>
        </p:grpSpPr>
        <p:pic>
          <p:nvPicPr>
            <p:cNvPr id="73729" name="Picture 1" descr="D:\DC\RESEARCH\PROJECTS\CME Momentum\DATA\MASS EVENTS\2011mar\MASS\Fig3.png"/>
            <p:cNvPicPr>
              <a:picLocks noChangeAspect="1" noChangeArrowheads="1"/>
            </p:cNvPicPr>
            <p:nvPr/>
          </p:nvPicPr>
          <p:blipFill>
            <a:blip r:embed="rId3" cstate="print"/>
            <a:srcRect l="2991" t="47751" r="10093" b="3307"/>
            <a:stretch>
              <a:fillRect/>
            </a:stretch>
          </p:blipFill>
          <p:spPr bwMode="auto">
            <a:xfrm>
              <a:off x="276225" y="2374062"/>
              <a:ext cx="8743950" cy="4313256"/>
            </a:xfrm>
            <a:prstGeom prst="rect">
              <a:avLst/>
            </a:prstGeom>
            <a:noFill/>
          </p:spPr>
        </p:pic>
        <p:sp>
          <p:nvSpPr>
            <p:cNvPr id="8" name="Rectangle 7"/>
            <p:cNvSpPr/>
            <p:nvPr/>
          </p:nvSpPr>
          <p:spPr>
            <a:xfrm>
              <a:off x="1066800" y="2390775"/>
              <a:ext cx="7743825" cy="1619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</a:rPr>
              <a:t>Mass Calculations Primer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8048" y="892288"/>
            <a:ext cx="7696200" cy="4724400"/>
          </a:xfrm>
        </p:spPr>
        <p:txBody>
          <a:bodyPr/>
          <a:lstStyle/>
          <a:p>
            <a:pPr marL="381000" indent="-381000">
              <a:buFontTx/>
              <a:buNone/>
            </a:pPr>
            <a:r>
              <a:rPr lang="en-US" sz="2400" dirty="0">
                <a:latin typeface="Arial" charset="0"/>
              </a:rPr>
              <a:t>Assumptions:</a:t>
            </a:r>
          </a:p>
          <a:p>
            <a:pPr marL="381000" indent="-381000"/>
            <a:r>
              <a:rPr lang="en-US" b="0" dirty="0">
                <a:latin typeface="Arial" charset="0"/>
              </a:rPr>
              <a:t>Emission is due to </a:t>
            </a:r>
            <a:r>
              <a:rPr lang="en-US" b="0" dirty="0">
                <a:solidFill>
                  <a:schemeClr val="tx2"/>
                </a:solidFill>
                <a:latin typeface="Arial" charset="0"/>
              </a:rPr>
              <a:t>Thompson scattering</a:t>
            </a:r>
            <a:r>
              <a:rPr lang="en-US" b="0" dirty="0">
                <a:latin typeface="Arial" charset="0"/>
              </a:rPr>
              <a:t> of </a:t>
            </a:r>
            <a:r>
              <a:rPr lang="en-US" b="0" dirty="0" err="1">
                <a:latin typeface="Arial" charset="0"/>
              </a:rPr>
              <a:t>photospheric</a:t>
            </a:r>
            <a:r>
              <a:rPr lang="en-US" b="0" dirty="0">
                <a:latin typeface="Arial" charset="0"/>
              </a:rPr>
              <a:t> light from coronal electrons.</a:t>
            </a:r>
          </a:p>
          <a:p>
            <a:pPr marL="381000" indent="-381000"/>
            <a:r>
              <a:rPr lang="en-US" b="0" dirty="0">
                <a:latin typeface="Arial" charset="0"/>
              </a:rPr>
              <a:t>All mass is on the </a:t>
            </a:r>
            <a:r>
              <a:rPr lang="en-US" b="0" dirty="0" smtClean="0">
                <a:solidFill>
                  <a:schemeClr val="tx2"/>
                </a:solidFill>
                <a:latin typeface="Arial" charset="0"/>
              </a:rPr>
              <a:t>a single </a:t>
            </a:r>
            <a:r>
              <a:rPr lang="en-US" dirty="0" smtClean="0">
                <a:solidFill>
                  <a:schemeClr val="tx2"/>
                </a:solidFill>
                <a:latin typeface="Arial" charset="0"/>
              </a:rPr>
              <a:t>plane of </a:t>
            </a:r>
            <a:r>
              <a:rPr lang="en-US" b="0" dirty="0" smtClean="0">
                <a:solidFill>
                  <a:schemeClr val="tx2"/>
                </a:solidFill>
                <a:latin typeface="Arial" charset="0"/>
              </a:rPr>
              <a:t>propagation</a:t>
            </a:r>
            <a:r>
              <a:rPr lang="en-US" b="0" dirty="0" smtClean="0">
                <a:latin typeface="Arial" charset="0"/>
              </a:rPr>
              <a:t>.</a:t>
            </a:r>
            <a:endParaRPr lang="en-US" b="0" dirty="0">
              <a:latin typeface="Arial" charset="0"/>
            </a:endParaRPr>
          </a:p>
          <a:p>
            <a:pPr marL="381000" indent="-381000"/>
            <a:r>
              <a:rPr lang="en-US" b="0" dirty="0">
                <a:latin typeface="Arial" charset="0"/>
              </a:rPr>
              <a:t>Plasma </a:t>
            </a:r>
            <a:r>
              <a:rPr lang="en-US" b="0" dirty="0">
                <a:solidFill>
                  <a:schemeClr val="tx2"/>
                </a:solidFill>
                <a:latin typeface="Arial" charset="0"/>
              </a:rPr>
              <a:t>composition</a:t>
            </a:r>
            <a:r>
              <a:rPr lang="en-US" b="0" dirty="0">
                <a:latin typeface="Arial" charset="0"/>
              </a:rPr>
              <a:t> is 10% He, 90% H.</a:t>
            </a:r>
          </a:p>
          <a:p>
            <a:pPr marL="381000" indent="-381000"/>
            <a:endParaRPr lang="en-US" b="0" dirty="0" smtClean="0">
              <a:latin typeface="Arial" charset="0"/>
            </a:endParaRPr>
          </a:p>
          <a:p>
            <a:pPr marL="381000" indent="-381000"/>
            <a:endParaRPr lang="en-US" dirty="0" smtClean="0">
              <a:latin typeface="Arial" charset="0"/>
            </a:endParaRPr>
          </a:p>
          <a:p>
            <a:pPr marL="381000" indent="-381000"/>
            <a:endParaRPr lang="en-US" b="0" dirty="0">
              <a:latin typeface="Arial" charset="0"/>
            </a:endParaRPr>
          </a:p>
          <a:p>
            <a:pPr marL="381000" indent="-381000">
              <a:buFontTx/>
              <a:buNone/>
            </a:pPr>
            <a:r>
              <a:rPr lang="en-US" sz="2400" dirty="0">
                <a:latin typeface="Arial" charset="0"/>
              </a:rPr>
              <a:t>Restrictions:</a:t>
            </a:r>
          </a:p>
          <a:p>
            <a:pPr marL="381000" indent="-381000"/>
            <a:r>
              <a:rPr lang="en-US" b="0" dirty="0">
                <a:latin typeface="Arial" charset="0"/>
              </a:rPr>
              <a:t>The 3D distribution of the background and CME electrons, Ne, is </a:t>
            </a:r>
            <a:r>
              <a:rPr lang="en-US" b="0" dirty="0">
                <a:solidFill>
                  <a:schemeClr val="tx2"/>
                </a:solidFill>
                <a:latin typeface="Arial" charset="0"/>
              </a:rPr>
              <a:t>unknown</a:t>
            </a:r>
            <a:r>
              <a:rPr lang="en-US" b="0" dirty="0">
                <a:latin typeface="Arial" charset="0"/>
              </a:rPr>
              <a:t>.</a:t>
            </a:r>
          </a:p>
          <a:p>
            <a:pPr marL="381000" indent="-381000"/>
            <a:r>
              <a:rPr lang="en-US" b="0" dirty="0">
                <a:latin typeface="Arial" charset="0"/>
              </a:rPr>
              <a:t>The temperature of the ejected material is </a:t>
            </a:r>
            <a:r>
              <a:rPr lang="en-US" b="0" dirty="0">
                <a:solidFill>
                  <a:schemeClr val="tx2"/>
                </a:solidFill>
                <a:latin typeface="Arial" charset="0"/>
              </a:rPr>
              <a:t>unknown</a:t>
            </a:r>
            <a:r>
              <a:rPr lang="en-US" b="0" dirty="0">
                <a:latin typeface="Arial" charset="0"/>
              </a:rPr>
              <a:t> (coronal should dominate).</a:t>
            </a:r>
          </a:p>
          <a:p>
            <a:pPr marL="381000" indent="-381000"/>
            <a:r>
              <a:rPr lang="en-US" b="0" dirty="0">
                <a:latin typeface="Arial" charset="0"/>
              </a:rPr>
              <a:t>Emission is </a:t>
            </a:r>
            <a:r>
              <a:rPr lang="en-US" b="0" dirty="0">
                <a:solidFill>
                  <a:schemeClr val="tx2"/>
                </a:solidFill>
                <a:latin typeface="Arial" charset="0"/>
              </a:rPr>
              <a:t>optically thin</a:t>
            </a:r>
            <a:r>
              <a:rPr lang="en-US" b="0" dirty="0">
                <a:latin typeface="Arial" charset="0"/>
              </a:rPr>
              <a:t>.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5672090" y="1888105"/>
            <a:ext cx="3048000" cy="1772565"/>
            <a:chOff x="5790073" y="1779953"/>
            <a:chExt cx="3048000" cy="1772565"/>
          </a:xfrm>
        </p:grpSpPr>
        <p:sp>
          <p:nvSpPr>
            <p:cNvPr id="4" name="AutoShape 3"/>
            <p:cNvSpPr>
              <a:spLocks noChangeArrowheads="1"/>
            </p:cNvSpPr>
            <p:nvPr/>
          </p:nvSpPr>
          <p:spPr bwMode="auto">
            <a:xfrm>
              <a:off x="5790073" y="1783128"/>
              <a:ext cx="838200" cy="914400"/>
            </a:xfrm>
            <a:prstGeom prst="sun">
              <a:avLst>
                <a:gd name="adj" fmla="val 25000"/>
              </a:avLst>
            </a:prstGeom>
            <a:solidFill>
              <a:srgbClr val="FFC000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GB"/>
            </a:p>
          </p:txBody>
        </p:sp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6247273" y="2240328"/>
              <a:ext cx="2590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spAutoFit/>
            </a:bodyPr>
            <a:lstStyle/>
            <a:p>
              <a:endParaRPr lang="en-GB"/>
            </a:p>
          </p:txBody>
        </p:sp>
        <p:sp>
          <p:nvSpPr>
            <p:cNvPr id="6" name="AutoShape 5"/>
            <p:cNvSpPr>
              <a:spLocks noChangeArrowheads="1"/>
            </p:cNvSpPr>
            <p:nvPr/>
          </p:nvSpPr>
          <p:spPr bwMode="auto">
            <a:xfrm rot="16200000">
              <a:off x="6552074" y="1605328"/>
              <a:ext cx="868362" cy="1309687"/>
            </a:xfrm>
            <a:prstGeom prst="flowChartExtract">
              <a:avLst/>
            </a:prstGeom>
            <a:solidFill>
              <a:srgbClr val="FF3300">
                <a:alpha val="50000"/>
              </a:srgbClr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GB"/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7161673" y="1779953"/>
              <a:ext cx="0" cy="1524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GB"/>
            </a:p>
          </p:txBody>
        </p:sp>
        <p:sp>
          <p:nvSpPr>
            <p:cNvPr id="10" name="AutoShape 9"/>
            <p:cNvSpPr>
              <a:spLocks noChangeArrowheads="1"/>
            </p:cNvSpPr>
            <p:nvPr/>
          </p:nvSpPr>
          <p:spPr bwMode="auto">
            <a:xfrm rot="17636157">
              <a:off x="6488574" y="1881553"/>
              <a:ext cx="868362" cy="1309687"/>
            </a:xfrm>
            <a:prstGeom prst="flowChartExtract">
              <a:avLst/>
            </a:prstGeom>
            <a:solidFill>
              <a:schemeClr val="accent1">
                <a:alpha val="50000"/>
              </a:schemeClr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GB"/>
            </a:p>
          </p:txBody>
        </p:sp>
        <p:sp>
          <p:nvSpPr>
            <p:cNvPr id="12" name="Text Box 19"/>
            <p:cNvSpPr txBox="1">
              <a:spLocks noChangeArrowheads="1"/>
            </p:cNvSpPr>
            <p:nvPr/>
          </p:nvSpPr>
          <p:spPr bwMode="auto">
            <a:xfrm>
              <a:off x="7863348" y="1941878"/>
              <a:ext cx="974725" cy="2444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000" b="0"/>
                <a:t>Sky-Plane</a:t>
              </a:r>
            </a:p>
          </p:txBody>
        </p:sp>
        <p:sp>
          <p:nvSpPr>
            <p:cNvPr id="13" name="Text Box 20"/>
            <p:cNvSpPr txBox="1">
              <a:spLocks noChangeArrowheads="1"/>
            </p:cNvSpPr>
            <p:nvPr/>
          </p:nvSpPr>
          <p:spPr bwMode="auto">
            <a:xfrm rot="1667483">
              <a:off x="7558548" y="2856278"/>
              <a:ext cx="974725" cy="2444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000" b="0" dirty="0"/>
                <a:t>PA Corrected</a:t>
              </a: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7027712" y="3218561"/>
              <a:ext cx="266816" cy="333957"/>
              <a:chOff x="8433725" y="4250948"/>
              <a:chExt cx="266816" cy="333957"/>
            </a:xfrm>
          </p:grpSpPr>
          <p:sp>
            <p:nvSpPr>
              <p:cNvPr id="9" name="Arc 8"/>
              <p:cNvSpPr>
                <a:spLocks/>
              </p:cNvSpPr>
              <p:nvPr/>
            </p:nvSpPr>
            <p:spPr bwMode="auto">
              <a:xfrm rot="15811571">
                <a:off x="8548764" y="4243726"/>
                <a:ext cx="74612" cy="133350"/>
              </a:xfrm>
              <a:custGeom>
                <a:avLst/>
                <a:gdLst>
                  <a:gd name="G0" fmla="+- 0 0 0"/>
                  <a:gd name="G1" fmla="+- 16409 0 0"/>
                  <a:gd name="G2" fmla="+- 21600 0 0"/>
                  <a:gd name="T0" fmla="*/ 14047 w 21600"/>
                  <a:gd name="T1" fmla="*/ 0 h 36717"/>
                  <a:gd name="T2" fmla="*/ 7359 w 21600"/>
                  <a:gd name="T3" fmla="*/ 36717 h 36717"/>
                  <a:gd name="T4" fmla="*/ 0 w 21600"/>
                  <a:gd name="T5" fmla="*/ 16409 h 36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36717" fill="none" extrusionOk="0">
                    <a:moveTo>
                      <a:pt x="14046" y="0"/>
                    </a:moveTo>
                    <a:cubicBezTo>
                      <a:pt x="18840" y="4103"/>
                      <a:pt x="21600" y="10098"/>
                      <a:pt x="21600" y="16409"/>
                    </a:cubicBezTo>
                    <a:cubicBezTo>
                      <a:pt x="21600" y="25500"/>
                      <a:pt x="15906" y="33619"/>
                      <a:pt x="7358" y="36716"/>
                    </a:cubicBezTo>
                  </a:path>
                  <a:path w="21600" h="36717" stroke="0" extrusionOk="0">
                    <a:moveTo>
                      <a:pt x="14046" y="0"/>
                    </a:moveTo>
                    <a:cubicBezTo>
                      <a:pt x="18840" y="4103"/>
                      <a:pt x="21600" y="10098"/>
                      <a:pt x="21600" y="16409"/>
                    </a:cubicBezTo>
                    <a:cubicBezTo>
                      <a:pt x="21600" y="25500"/>
                      <a:pt x="15906" y="33619"/>
                      <a:pt x="7358" y="36716"/>
                    </a:cubicBezTo>
                    <a:lnTo>
                      <a:pt x="0" y="16409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15" name="Freeform 7"/>
              <p:cNvSpPr>
                <a:spLocks/>
              </p:cNvSpPr>
              <p:nvPr/>
            </p:nvSpPr>
            <p:spPr bwMode="auto">
              <a:xfrm>
                <a:off x="8433725" y="4250948"/>
                <a:ext cx="266816" cy="333957"/>
              </a:xfrm>
              <a:custGeom>
                <a:avLst/>
                <a:gdLst>
                  <a:gd name="connsiteX0" fmla="*/ 10000 w 10000"/>
                  <a:gd name="connsiteY0" fmla="*/ 0 h 10952"/>
                  <a:gd name="connsiteX1" fmla="*/ 5251 w 10000"/>
                  <a:gd name="connsiteY1" fmla="*/ 5712 h 10952"/>
                  <a:gd name="connsiteX2" fmla="*/ 3333 w 10000"/>
                  <a:gd name="connsiteY2" fmla="*/ 10000 h 10952"/>
                  <a:gd name="connsiteX3" fmla="*/ 0 w 10000"/>
                  <a:gd name="connsiteY3" fmla="*/ 0 h 10952"/>
                  <a:gd name="connsiteX0" fmla="*/ 10000 w 10000"/>
                  <a:gd name="connsiteY0" fmla="*/ 0 h 10100"/>
                  <a:gd name="connsiteX1" fmla="*/ 5251 w 10000"/>
                  <a:gd name="connsiteY1" fmla="*/ 5712 h 10100"/>
                  <a:gd name="connsiteX2" fmla="*/ 3333 w 10000"/>
                  <a:gd name="connsiteY2" fmla="*/ 10000 h 10100"/>
                  <a:gd name="connsiteX3" fmla="*/ 2558 w 10000"/>
                  <a:gd name="connsiteY3" fmla="*/ 5111 h 10100"/>
                  <a:gd name="connsiteX4" fmla="*/ 0 w 10000"/>
                  <a:gd name="connsiteY4" fmla="*/ 0 h 10100"/>
                  <a:gd name="connsiteX0" fmla="*/ 12154 w 12154"/>
                  <a:gd name="connsiteY0" fmla="*/ 0 h 10701"/>
                  <a:gd name="connsiteX1" fmla="*/ 5251 w 12154"/>
                  <a:gd name="connsiteY1" fmla="*/ 6313 h 10701"/>
                  <a:gd name="connsiteX2" fmla="*/ 3333 w 12154"/>
                  <a:gd name="connsiteY2" fmla="*/ 10601 h 10701"/>
                  <a:gd name="connsiteX3" fmla="*/ 2558 w 12154"/>
                  <a:gd name="connsiteY3" fmla="*/ 5712 h 10701"/>
                  <a:gd name="connsiteX4" fmla="*/ 0 w 12154"/>
                  <a:gd name="connsiteY4" fmla="*/ 601 h 10701"/>
                  <a:gd name="connsiteX0" fmla="*/ 13231 w 13231"/>
                  <a:gd name="connsiteY0" fmla="*/ 0 h 10701"/>
                  <a:gd name="connsiteX1" fmla="*/ 6328 w 13231"/>
                  <a:gd name="connsiteY1" fmla="*/ 6313 h 10701"/>
                  <a:gd name="connsiteX2" fmla="*/ 4410 w 13231"/>
                  <a:gd name="connsiteY2" fmla="*/ 10601 h 10701"/>
                  <a:gd name="connsiteX3" fmla="*/ 3635 w 13231"/>
                  <a:gd name="connsiteY3" fmla="*/ 5712 h 10701"/>
                  <a:gd name="connsiteX4" fmla="*/ 0 w 13231"/>
                  <a:gd name="connsiteY4" fmla="*/ 0 h 10701"/>
                  <a:gd name="connsiteX0" fmla="*/ 11615 w 11615"/>
                  <a:gd name="connsiteY0" fmla="*/ 902 h 10701"/>
                  <a:gd name="connsiteX1" fmla="*/ 6328 w 11615"/>
                  <a:gd name="connsiteY1" fmla="*/ 6313 h 10701"/>
                  <a:gd name="connsiteX2" fmla="*/ 4410 w 11615"/>
                  <a:gd name="connsiteY2" fmla="*/ 10601 h 10701"/>
                  <a:gd name="connsiteX3" fmla="*/ 3635 w 11615"/>
                  <a:gd name="connsiteY3" fmla="*/ 5712 h 10701"/>
                  <a:gd name="connsiteX4" fmla="*/ 0 w 11615"/>
                  <a:gd name="connsiteY4" fmla="*/ 0 h 10701"/>
                  <a:gd name="connsiteX0" fmla="*/ 11615 w 12529"/>
                  <a:gd name="connsiteY0" fmla="*/ 902 h 10701"/>
                  <a:gd name="connsiteX1" fmla="*/ 6328 w 12529"/>
                  <a:gd name="connsiteY1" fmla="*/ 6313 h 10701"/>
                  <a:gd name="connsiteX2" fmla="*/ 4410 w 12529"/>
                  <a:gd name="connsiteY2" fmla="*/ 10601 h 10701"/>
                  <a:gd name="connsiteX3" fmla="*/ 3635 w 12529"/>
                  <a:gd name="connsiteY3" fmla="*/ 5712 h 10701"/>
                  <a:gd name="connsiteX4" fmla="*/ 0 w 12529"/>
                  <a:gd name="connsiteY4" fmla="*/ 0 h 10701"/>
                  <a:gd name="connsiteX0" fmla="*/ 11615 w 12529"/>
                  <a:gd name="connsiteY0" fmla="*/ 902 h 10701"/>
                  <a:gd name="connsiteX1" fmla="*/ 6328 w 12529"/>
                  <a:gd name="connsiteY1" fmla="*/ 6313 h 10701"/>
                  <a:gd name="connsiteX2" fmla="*/ 4410 w 12529"/>
                  <a:gd name="connsiteY2" fmla="*/ 10601 h 10701"/>
                  <a:gd name="connsiteX3" fmla="*/ 3635 w 12529"/>
                  <a:gd name="connsiteY3" fmla="*/ 5712 h 10701"/>
                  <a:gd name="connsiteX4" fmla="*/ 0 w 12529"/>
                  <a:gd name="connsiteY4" fmla="*/ 0 h 10701"/>
                  <a:gd name="connsiteX0" fmla="*/ 11615 w 12529"/>
                  <a:gd name="connsiteY0" fmla="*/ 902 h 10640"/>
                  <a:gd name="connsiteX1" fmla="*/ 6458 w 12529"/>
                  <a:gd name="connsiteY1" fmla="*/ 5949 h 10640"/>
                  <a:gd name="connsiteX2" fmla="*/ 4410 w 12529"/>
                  <a:gd name="connsiteY2" fmla="*/ 10601 h 10640"/>
                  <a:gd name="connsiteX3" fmla="*/ 3635 w 12529"/>
                  <a:gd name="connsiteY3" fmla="*/ 5712 h 10640"/>
                  <a:gd name="connsiteX4" fmla="*/ 0 w 12529"/>
                  <a:gd name="connsiteY4" fmla="*/ 0 h 10640"/>
                  <a:gd name="connsiteX0" fmla="*/ 20347 w 20347"/>
                  <a:gd name="connsiteY0" fmla="*/ 3905 h 13643"/>
                  <a:gd name="connsiteX1" fmla="*/ 15190 w 20347"/>
                  <a:gd name="connsiteY1" fmla="*/ 8952 h 13643"/>
                  <a:gd name="connsiteX2" fmla="*/ 13142 w 20347"/>
                  <a:gd name="connsiteY2" fmla="*/ 13604 h 13643"/>
                  <a:gd name="connsiteX3" fmla="*/ 12367 w 20347"/>
                  <a:gd name="connsiteY3" fmla="*/ 8715 h 13643"/>
                  <a:gd name="connsiteX4" fmla="*/ 8732 w 20347"/>
                  <a:gd name="connsiteY4" fmla="*/ 3003 h 13643"/>
                  <a:gd name="connsiteX0" fmla="*/ 24919 w 24919"/>
                  <a:gd name="connsiteY0" fmla="*/ 3905 h 21070"/>
                  <a:gd name="connsiteX1" fmla="*/ 6458 w 24919"/>
                  <a:gd name="connsiteY1" fmla="*/ 16379 h 21070"/>
                  <a:gd name="connsiteX2" fmla="*/ 4410 w 24919"/>
                  <a:gd name="connsiteY2" fmla="*/ 21031 h 21070"/>
                  <a:gd name="connsiteX3" fmla="*/ 3635 w 24919"/>
                  <a:gd name="connsiteY3" fmla="*/ 16142 h 21070"/>
                  <a:gd name="connsiteX4" fmla="*/ 0 w 24919"/>
                  <a:gd name="connsiteY4" fmla="*/ 10430 h 21070"/>
                  <a:gd name="connsiteX0" fmla="*/ 24919 w 24919"/>
                  <a:gd name="connsiteY0" fmla="*/ 0 h 17165"/>
                  <a:gd name="connsiteX1" fmla="*/ 6458 w 24919"/>
                  <a:gd name="connsiteY1" fmla="*/ 12474 h 17165"/>
                  <a:gd name="connsiteX2" fmla="*/ 4410 w 24919"/>
                  <a:gd name="connsiteY2" fmla="*/ 17126 h 17165"/>
                  <a:gd name="connsiteX3" fmla="*/ 3635 w 24919"/>
                  <a:gd name="connsiteY3" fmla="*/ 12237 h 17165"/>
                  <a:gd name="connsiteX4" fmla="*/ 0 w 24919"/>
                  <a:gd name="connsiteY4" fmla="*/ 6525 h 17165"/>
                  <a:gd name="connsiteX0" fmla="*/ 24658 w 24658"/>
                  <a:gd name="connsiteY0" fmla="*/ 0 h 15199"/>
                  <a:gd name="connsiteX1" fmla="*/ 6458 w 24658"/>
                  <a:gd name="connsiteY1" fmla="*/ 10508 h 15199"/>
                  <a:gd name="connsiteX2" fmla="*/ 4410 w 24658"/>
                  <a:gd name="connsiteY2" fmla="*/ 15160 h 15199"/>
                  <a:gd name="connsiteX3" fmla="*/ 3635 w 24658"/>
                  <a:gd name="connsiteY3" fmla="*/ 10271 h 15199"/>
                  <a:gd name="connsiteX4" fmla="*/ 0 w 24658"/>
                  <a:gd name="connsiteY4" fmla="*/ 4559 h 15199"/>
                  <a:gd name="connsiteX0" fmla="*/ 24658 w 27184"/>
                  <a:gd name="connsiteY0" fmla="*/ 3328 h 18527"/>
                  <a:gd name="connsiteX1" fmla="*/ 24151 w 27184"/>
                  <a:gd name="connsiteY1" fmla="*/ 1751 h 18527"/>
                  <a:gd name="connsiteX2" fmla="*/ 6458 w 27184"/>
                  <a:gd name="connsiteY2" fmla="*/ 13836 h 18527"/>
                  <a:gd name="connsiteX3" fmla="*/ 4410 w 27184"/>
                  <a:gd name="connsiteY3" fmla="*/ 18488 h 18527"/>
                  <a:gd name="connsiteX4" fmla="*/ 3635 w 27184"/>
                  <a:gd name="connsiteY4" fmla="*/ 13599 h 18527"/>
                  <a:gd name="connsiteX5" fmla="*/ 0 w 27184"/>
                  <a:gd name="connsiteY5" fmla="*/ 7887 h 18527"/>
                  <a:gd name="connsiteX0" fmla="*/ 24658 w 27184"/>
                  <a:gd name="connsiteY0" fmla="*/ 3328 h 18527"/>
                  <a:gd name="connsiteX1" fmla="*/ 24151 w 27184"/>
                  <a:gd name="connsiteY1" fmla="*/ 1751 h 18527"/>
                  <a:gd name="connsiteX2" fmla="*/ 6458 w 27184"/>
                  <a:gd name="connsiteY2" fmla="*/ 13836 h 18527"/>
                  <a:gd name="connsiteX3" fmla="*/ 4410 w 27184"/>
                  <a:gd name="connsiteY3" fmla="*/ 18488 h 18527"/>
                  <a:gd name="connsiteX4" fmla="*/ 3635 w 27184"/>
                  <a:gd name="connsiteY4" fmla="*/ 13599 h 18527"/>
                  <a:gd name="connsiteX5" fmla="*/ 0 w 27184"/>
                  <a:gd name="connsiteY5" fmla="*/ 7887 h 18527"/>
                  <a:gd name="connsiteX0" fmla="*/ 24658 w 30184"/>
                  <a:gd name="connsiteY0" fmla="*/ 1577 h 16776"/>
                  <a:gd name="connsiteX1" fmla="*/ 24151 w 30184"/>
                  <a:gd name="connsiteY1" fmla="*/ 0 h 16776"/>
                  <a:gd name="connsiteX2" fmla="*/ 6458 w 30184"/>
                  <a:gd name="connsiteY2" fmla="*/ 12085 h 16776"/>
                  <a:gd name="connsiteX3" fmla="*/ 4410 w 30184"/>
                  <a:gd name="connsiteY3" fmla="*/ 16737 h 16776"/>
                  <a:gd name="connsiteX4" fmla="*/ 3635 w 30184"/>
                  <a:gd name="connsiteY4" fmla="*/ 11848 h 16776"/>
                  <a:gd name="connsiteX5" fmla="*/ 0 w 30184"/>
                  <a:gd name="connsiteY5" fmla="*/ 6136 h 16776"/>
                  <a:gd name="connsiteX0" fmla="*/ 24658 w 24658"/>
                  <a:gd name="connsiteY0" fmla="*/ 0 h 15199"/>
                  <a:gd name="connsiteX1" fmla="*/ 10064 w 24658"/>
                  <a:gd name="connsiteY1" fmla="*/ 6870 h 15199"/>
                  <a:gd name="connsiteX2" fmla="*/ 6458 w 24658"/>
                  <a:gd name="connsiteY2" fmla="*/ 10508 h 15199"/>
                  <a:gd name="connsiteX3" fmla="*/ 4410 w 24658"/>
                  <a:gd name="connsiteY3" fmla="*/ 15160 h 15199"/>
                  <a:gd name="connsiteX4" fmla="*/ 3635 w 24658"/>
                  <a:gd name="connsiteY4" fmla="*/ 10271 h 15199"/>
                  <a:gd name="connsiteX5" fmla="*/ 0 w 24658"/>
                  <a:gd name="connsiteY5" fmla="*/ 4559 h 15199"/>
                  <a:gd name="connsiteX0" fmla="*/ 24658 w 24658"/>
                  <a:gd name="connsiteY0" fmla="*/ 0 h 15199"/>
                  <a:gd name="connsiteX1" fmla="*/ 10064 w 24658"/>
                  <a:gd name="connsiteY1" fmla="*/ 6870 h 15199"/>
                  <a:gd name="connsiteX2" fmla="*/ 8108 w 24658"/>
                  <a:gd name="connsiteY2" fmla="*/ 8909 h 15199"/>
                  <a:gd name="connsiteX3" fmla="*/ 6458 w 24658"/>
                  <a:gd name="connsiteY3" fmla="*/ 10508 h 15199"/>
                  <a:gd name="connsiteX4" fmla="*/ 4410 w 24658"/>
                  <a:gd name="connsiteY4" fmla="*/ 15160 h 15199"/>
                  <a:gd name="connsiteX5" fmla="*/ 3635 w 24658"/>
                  <a:gd name="connsiteY5" fmla="*/ 10271 h 15199"/>
                  <a:gd name="connsiteX6" fmla="*/ 0 w 24658"/>
                  <a:gd name="connsiteY6" fmla="*/ 4559 h 15199"/>
                  <a:gd name="connsiteX0" fmla="*/ 24658 w 24658"/>
                  <a:gd name="connsiteY0" fmla="*/ 0 h 15160"/>
                  <a:gd name="connsiteX1" fmla="*/ 10064 w 24658"/>
                  <a:gd name="connsiteY1" fmla="*/ 6870 h 15160"/>
                  <a:gd name="connsiteX2" fmla="*/ 8108 w 24658"/>
                  <a:gd name="connsiteY2" fmla="*/ 8909 h 15160"/>
                  <a:gd name="connsiteX3" fmla="*/ 4410 w 24658"/>
                  <a:gd name="connsiteY3" fmla="*/ 15160 h 15160"/>
                  <a:gd name="connsiteX4" fmla="*/ 3635 w 24658"/>
                  <a:gd name="connsiteY4" fmla="*/ 10271 h 15160"/>
                  <a:gd name="connsiteX5" fmla="*/ 0 w 24658"/>
                  <a:gd name="connsiteY5" fmla="*/ 4559 h 15160"/>
                  <a:gd name="connsiteX0" fmla="*/ 24658 w 24658"/>
                  <a:gd name="connsiteY0" fmla="*/ 0 h 15160"/>
                  <a:gd name="connsiteX1" fmla="*/ 10064 w 24658"/>
                  <a:gd name="connsiteY1" fmla="*/ 6870 h 15160"/>
                  <a:gd name="connsiteX2" fmla="*/ 4410 w 24658"/>
                  <a:gd name="connsiteY2" fmla="*/ 15160 h 15160"/>
                  <a:gd name="connsiteX3" fmla="*/ 3635 w 24658"/>
                  <a:gd name="connsiteY3" fmla="*/ 10271 h 15160"/>
                  <a:gd name="connsiteX4" fmla="*/ 0 w 24658"/>
                  <a:gd name="connsiteY4" fmla="*/ 4559 h 15160"/>
                  <a:gd name="connsiteX0" fmla="*/ 24658 w 24658"/>
                  <a:gd name="connsiteY0" fmla="*/ 0 h 15160"/>
                  <a:gd name="connsiteX1" fmla="*/ 7716 w 24658"/>
                  <a:gd name="connsiteY1" fmla="*/ 9855 h 15160"/>
                  <a:gd name="connsiteX2" fmla="*/ 4410 w 24658"/>
                  <a:gd name="connsiteY2" fmla="*/ 15160 h 15160"/>
                  <a:gd name="connsiteX3" fmla="*/ 3635 w 24658"/>
                  <a:gd name="connsiteY3" fmla="*/ 10271 h 15160"/>
                  <a:gd name="connsiteX4" fmla="*/ 0 w 24658"/>
                  <a:gd name="connsiteY4" fmla="*/ 4559 h 15160"/>
                  <a:gd name="connsiteX0" fmla="*/ 24658 w 24658"/>
                  <a:gd name="connsiteY0" fmla="*/ 0 h 15160"/>
                  <a:gd name="connsiteX1" fmla="*/ 7716 w 24658"/>
                  <a:gd name="connsiteY1" fmla="*/ 9855 h 15160"/>
                  <a:gd name="connsiteX2" fmla="*/ 4410 w 24658"/>
                  <a:gd name="connsiteY2" fmla="*/ 15160 h 15160"/>
                  <a:gd name="connsiteX3" fmla="*/ 3635 w 24658"/>
                  <a:gd name="connsiteY3" fmla="*/ 10271 h 15160"/>
                  <a:gd name="connsiteX4" fmla="*/ 0 w 24658"/>
                  <a:gd name="connsiteY4" fmla="*/ 4559 h 15160"/>
                  <a:gd name="connsiteX0" fmla="*/ 24658 w 24658"/>
                  <a:gd name="connsiteY0" fmla="*/ 0 h 15160"/>
                  <a:gd name="connsiteX1" fmla="*/ 7716 w 24658"/>
                  <a:gd name="connsiteY1" fmla="*/ 9855 h 15160"/>
                  <a:gd name="connsiteX2" fmla="*/ 4410 w 24658"/>
                  <a:gd name="connsiteY2" fmla="*/ 15160 h 15160"/>
                  <a:gd name="connsiteX3" fmla="*/ 3635 w 24658"/>
                  <a:gd name="connsiteY3" fmla="*/ 10271 h 15160"/>
                  <a:gd name="connsiteX4" fmla="*/ 0 w 24658"/>
                  <a:gd name="connsiteY4" fmla="*/ 4559 h 15160"/>
                  <a:gd name="connsiteX0" fmla="*/ 24658 w 24658"/>
                  <a:gd name="connsiteY0" fmla="*/ 0 h 15160"/>
                  <a:gd name="connsiteX1" fmla="*/ 10195 w 24658"/>
                  <a:gd name="connsiteY1" fmla="*/ 7817 h 15160"/>
                  <a:gd name="connsiteX2" fmla="*/ 7716 w 24658"/>
                  <a:gd name="connsiteY2" fmla="*/ 9855 h 15160"/>
                  <a:gd name="connsiteX3" fmla="*/ 4410 w 24658"/>
                  <a:gd name="connsiteY3" fmla="*/ 15160 h 15160"/>
                  <a:gd name="connsiteX4" fmla="*/ 3635 w 24658"/>
                  <a:gd name="connsiteY4" fmla="*/ 10271 h 15160"/>
                  <a:gd name="connsiteX5" fmla="*/ 0 w 24658"/>
                  <a:gd name="connsiteY5" fmla="*/ 4559 h 15160"/>
                  <a:gd name="connsiteX0" fmla="*/ 24658 w 24658"/>
                  <a:gd name="connsiteY0" fmla="*/ 0 h 15160"/>
                  <a:gd name="connsiteX1" fmla="*/ 7716 w 24658"/>
                  <a:gd name="connsiteY1" fmla="*/ 9855 h 15160"/>
                  <a:gd name="connsiteX2" fmla="*/ 4410 w 24658"/>
                  <a:gd name="connsiteY2" fmla="*/ 15160 h 15160"/>
                  <a:gd name="connsiteX3" fmla="*/ 3635 w 24658"/>
                  <a:gd name="connsiteY3" fmla="*/ 10271 h 15160"/>
                  <a:gd name="connsiteX4" fmla="*/ 0 w 24658"/>
                  <a:gd name="connsiteY4" fmla="*/ 4559 h 15160"/>
                  <a:gd name="connsiteX0" fmla="*/ 11354 w 11354"/>
                  <a:gd name="connsiteY0" fmla="*/ 3159 h 10601"/>
                  <a:gd name="connsiteX1" fmla="*/ 7716 w 11354"/>
                  <a:gd name="connsiteY1" fmla="*/ 5296 h 10601"/>
                  <a:gd name="connsiteX2" fmla="*/ 4410 w 11354"/>
                  <a:gd name="connsiteY2" fmla="*/ 10601 h 10601"/>
                  <a:gd name="connsiteX3" fmla="*/ 3635 w 11354"/>
                  <a:gd name="connsiteY3" fmla="*/ 5712 h 10601"/>
                  <a:gd name="connsiteX4" fmla="*/ 0 w 11354"/>
                  <a:gd name="connsiteY4" fmla="*/ 0 h 10601"/>
                  <a:gd name="connsiteX0" fmla="*/ 11354 w 11354"/>
                  <a:gd name="connsiteY0" fmla="*/ 3159 h 10601"/>
                  <a:gd name="connsiteX1" fmla="*/ 4410 w 11354"/>
                  <a:gd name="connsiteY1" fmla="*/ 10601 h 10601"/>
                  <a:gd name="connsiteX2" fmla="*/ 3635 w 11354"/>
                  <a:gd name="connsiteY2" fmla="*/ 5712 h 10601"/>
                  <a:gd name="connsiteX3" fmla="*/ 0 w 11354"/>
                  <a:gd name="connsiteY3" fmla="*/ 0 h 10601"/>
                  <a:gd name="connsiteX0" fmla="*/ 12528 w 12528"/>
                  <a:gd name="connsiteY0" fmla="*/ 319 h 10601"/>
                  <a:gd name="connsiteX1" fmla="*/ 4410 w 12528"/>
                  <a:gd name="connsiteY1" fmla="*/ 10601 h 10601"/>
                  <a:gd name="connsiteX2" fmla="*/ 3635 w 12528"/>
                  <a:gd name="connsiteY2" fmla="*/ 5712 h 10601"/>
                  <a:gd name="connsiteX3" fmla="*/ 0 w 12528"/>
                  <a:gd name="connsiteY3" fmla="*/ 0 h 10601"/>
                  <a:gd name="connsiteX0" fmla="*/ 12528 w 12528"/>
                  <a:gd name="connsiteY0" fmla="*/ 319 h 10601"/>
                  <a:gd name="connsiteX1" fmla="*/ 4410 w 12528"/>
                  <a:gd name="connsiteY1" fmla="*/ 10601 h 10601"/>
                  <a:gd name="connsiteX2" fmla="*/ 3635 w 12528"/>
                  <a:gd name="connsiteY2" fmla="*/ 5712 h 10601"/>
                  <a:gd name="connsiteX3" fmla="*/ 0 w 12528"/>
                  <a:gd name="connsiteY3" fmla="*/ 0 h 10601"/>
                  <a:gd name="connsiteX0" fmla="*/ 12528 w 12528"/>
                  <a:gd name="connsiteY0" fmla="*/ 319 h 10601"/>
                  <a:gd name="connsiteX1" fmla="*/ 4410 w 12528"/>
                  <a:gd name="connsiteY1" fmla="*/ 10601 h 10601"/>
                  <a:gd name="connsiteX2" fmla="*/ 3635 w 12528"/>
                  <a:gd name="connsiteY2" fmla="*/ 5712 h 10601"/>
                  <a:gd name="connsiteX3" fmla="*/ 0 w 12528"/>
                  <a:gd name="connsiteY3" fmla="*/ 0 h 10601"/>
                  <a:gd name="connsiteX0" fmla="*/ 13963 w 13963"/>
                  <a:gd name="connsiteY0" fmla="*/ 0 h 10282"/>
                  <a:gd name="connsiteX1" fmla="*/ 5845 w 13963"/>
                  <a:gd name="connsiteY1" fmla="*/ 10282 h 10282"/>
                  <a:gd name="connsiteX2" fmla="*/ 5070 w 13963"/>
                  <a:gd name="connsiteY2" fmla="*/ 5393 h 10282"/>
                  <a:gd name="connsiteX3" fmla="*/ 0 w 13963"/>
                  <a:gd name="connsiteY3" fmla="*/ 191 h 10282"/>
                  <a:gd name="connsiteX0" fmla="*/ 13963 w 13963"/>
                  <a:gd name="connsiteY0" fmla="*/ 0 h 10282"/>
                  <a:gd name="connsiteX1" fmla="*/ 5845 w 13963"/>
                  <a:gd name="connsiteY1" fmla="*/ 10282 h 10282"/>
                  <a:gd name="connsiteX2" fmla="*/ 5070 w 13963"/>
                  <a:gd name="connsiteY2" fmla="*/ 5393 h 10282"/>
                  <a:gd name="connsiteX3" fmla="*/ 0 w 13963"/>
                  <a:gd name="connsiteY3" fmla="*/ 191 h 10282"/>
                  <a:gd name="connsiteX0" fmla="*/ 13963 w 13963"/>
                  <a:gd name="connsiteY0" fmla="*/ 0 h 10282"/>
                  <a:gd name="connsiteX1" fmla="*/ 5845 w 13963"/>
                  <a:gd name="connsiteY1" fmla="*/ 10282 h 10282"/>
                  <a:gd name="connsiteX2" fmla="*/ 4679 w 13963"/>
                  <a:gd name="connsiteY2" fmla="*/ 5539 h 10282"/>
                  <a:gd name="connsiteX3" fmla="*/ 0 w 13963"/>
                  <a:gd name="connsiteY3" fmla="*/ 191 h 10282"/>
                  <a:gd name="connsiteX0" fmla="*/ 13963 w 13963"/>
                  <a:gd name="connsiteY0" fmla="*/ 0 h 10282"/>
                  <a:gd name="connsiteX1" fmla="*/ 5845 w 13963"/>
                  <a:gd name="connsiteY1" fmla="*/ 10282 h 10282"/>
                  <a:gd name="connsiteX2" fmla="*/ 5983 w 13963"/>
                  <a:gd name="connsiteY2" fmla="*/ 5175 h 10282"/>
                  <a:gd name="connsiteX3" fmla="*/ 0 w 13963"/>
                  <a:gd name="connsiteY3" fmla="*/ 191 h 10282"/>
                  <a:gd name="connsiteX0" fmla="*/ 13963 w 13963"/>
                  <a:gd name="connsiteY0" fmla="*/ 0 h 10282"/>
                  <a:gd name="connsiteX1" fmla="*/ 5845 w 13963"/>
                  <a:gd name="connsiteY1" fmla="*/ 10282 h 10282"/>
                  <a:gd name="connsiteX2" fmla="*/ 5983 w 13963"/>
                  <a:gd name="connsiteY2" fmla="*/ 5175 h 10282"/>
                  <a:gd name="connsiteX3" fmla="*/ 0 w 13963"/>
                  <a:gd name="connsiteY3" fmla="*/ 191 h 10282"/>
                  <a:gd name="connsiteX0" fmla="*/ 13963 w 13963"/>
                  <a:gd name="connsiteY0" fmla="*/ 0 h 10282"/>
                  <a:gd name="connsiteX1" fmla="*/ 5845 w 13963"/>
                  <a:gd name="connsiteY1" fmla="*/ 10282 h 10282"/>
                  <a:gd name="connsiteX2" fmla="*/ 5983 w 13963"/>
                  <a:gd name="connsiteY2" fmla="*/ 5175 h 10282"/>
                  <a:gd name="connsiteX3" fmla="*/ 0 w 13963"/>
                  <a:gd name="connsiteY3" fmla="*/ 191 h 10282"/>
                  <a:gd name="connsiteX0" fmla="*/ 13963 w 13963"/>
                  <a:gd name="connsiteY0" fmla="*/ 0 h 10282"/>
                  <a:gd name="connsiteX1" fmla="*/ 5845 w 13963"/>
                  <a:gd name="connsiteY1" fmla="*/ 10282 h 10282"/>
                  <a:gd name="connsiteX2" fmla="*/ 5592 w 13963"/>
                  <a:gd name="connsiteY2" fmla="*/ 4957 h 10282"/>
                  <a:gd name="connsiteX3" fmla="*/ 0 w 13963"/>
                  <a:gd name="connsiteY3" fmla="*/ 191 h 10282"/>
                  <a:gd name="connsiteX0" fmla="*/ 13963 w 13963"/>
                  <a:gd name="connsiteY0" fmla="*/ 0 h 10282"/>
                  <a:gd name="connsiteX1" fmla="*/ 5845 w 13963"/>
                  <a:gd name="connsiteY1" fmla="*/ 10282 h 10282"/>
                  <a:gd name="connsiteX2" fmla="*/ 5592 w 13963"/>
                  <a:gd name="connsiteY2" fmla="*/ 4957 h 10282"/>
                  <a:gd name="connsiteX3" fmla="*/ 0 w 13963"/>
                  <a:gd name="connsiteY3" fmla="*/ 191 h 10282"/>
                  <a:gd name="connsiteX0" fmla="*/ 14615 w 14615"/>
                  <a:gd name="connsiteY0" fmla="*/ 0 h 10136"/>
                  <a:gd name="connsiteX1" fmla="*/ 5845 w 14615"/>
                  <a:gd name="connsiteY1" fmla="*/ 10136 h 10136"/>
                  <a:gd name="connsiteX2" fmla="*/ 5592 w 14615"/>
                  <a:gd name="connsiteY2" fmla="*/ 4811 h 10136"/>
                  <a:gd name="connsiteX3" fmla="*/ 0 w 14615"/>
                  <a:gd name="connsiteY3" fmla="*/ 45 h 10136"/>
                  <a:gd name="connsiteX0" fmla="*/ 14615 w 14615"/>
                  <a:gd name="connsiteY0" fmla="*/ 0 h 10212"/>
                  <a:gd name="connsiteX1" fmla="*/ 9021 w 14615"/>
                  <a:gd name="connsiteY1" fmla="*/ 5268 h 10212"/>
                  <a:gd name="connsiteX2" fmla="*/ 5845 w 14615"/>
                  <a:gd name="connsiteY2" fmla="*/ 10136 h 10212"/>
                  <a:gd name="connsiteX3" fmla="*/ 5592 w 14615"/>
                  <a:gd name="connsiteY3" fmla="*/ 4811 h 10212"/>
                  <a:gd name="connsiteX4" fmla="*/ 0 w 14615"/>
                  <a:gd name="connsiteY4" fmla="*/ 45 h 10212"/>
                  <a:gd name="connsiteX0" fmla="*/ 14615 w 14615"/>
                  <a:gd name="connsiteY0" fmla="*/ 0 h 10212"/>
                  <a:gd name="connsiteX1" fmla="*/ 9151 w 14615"/>
                  <a:gd name="connsiteY1" fmla="*/ 4685 h 10212"/>
                  <a:gd name="connsiteX2" fmla="*/ 5845 w 14615"/>
                  <a:gd name="connsiteY2" fmla="*/ 10136 h 10212"/>
                  <a:gd name="connsiteX3" fmla="*/ 5592 w 14615"/>
                  <a:gd name="connsiteY3" fmla="*/ 4811 h 10212"/>
                  <a:gd name="connsiteX4" fmla="*/ 0 w 14615"/>
                  <a:gd name="connsiteY4" fmla="*/ 45 h 10212"/>
                  <a:gd name="connsiteX0" fmla="*/ 14615 w 14615"/>
                  <a:gd name="connsiteY0" fmla="*/ 0 h 10212"/>
                  <a:gd name="connsiteX1" fmla="*/ 9151 w 14615"/>
                  <a:gd name="connsiteY1" fmla="*/ 4685 h 10212"/>
                  <a:gd name="connsiteX2" fmla="*/ 5845 w 14615"/>
                  <a:gd name="connsiteY2" fmla="*/ 10136 h 10212"/>
                  <a:gd name="connsiteX3" fmla="*/ 5592 w 14615"/>
                  <a:gd name="connsiteY3" fmla="*/ 4811 h 10212"/>
                  <a:gd name="connsiteX4" fmla="*/ 0 w 14615"/>
                  <a:gd name="connsiteY4" fmla="*/ 45 h 10212"/>
                  <a:gd name="connsiteX0" fmla="*/ 14615 w 14615"/>
                  <a:gd name="connsiteY0" fmla="*/ 0 h 10212"/>
                  <a:gd name="connsiteX1" fmla="*/ 9151 w 14615"/>
                  <a:gd name="connsiteY1" fmla="*/ 4685 h 10212"/>
                  <a:gd name="connsiteX2" fmla="*/ 5845 w 14615"/>
                  <a:gd name="connsiteY2" fmla="*/ 10136 h 10212"/>
                  <a:gd name="connsiteX3" fmla="*/ 5592 w 14615"/>
                  <a:gd name="connsiteY3" fmla="*/ 4811 h 10212"/>
                  <a:gd name="connsiteX4" fmla="*/ 0 w 14615"/>
                  <a:gd name="connsiteY4" fmla="*/ 45 h 10212"/>
                  <a:gd name="connsiteX0" fmla="*/ 14615 w 14615"/>
                  <a:gd name="connsiteY0" fmla="*/ 0 h 10212"/>
                  <a:gd name="connsiteX1" fmla="*/ 9151 w 14615"/>
                  <a:gd name="connsiteY1" fmla="*/ 4685 h 10212"/>
                  <a:gd name="connsiteX2" fmla="*/ 5845 w 14615"/>
                  <a:gd name="connsiteY2" fmla="*/ 10136 h 10212"/>
                  <a:gd name="connsiteX3" fmla="*/ 5592 w 14615"/>
                  <a:gd name="connsiteY3" fmla="*/ 4811 h 10212"/>
                  <a:gd name="connsiteX4" fmla="*/ 0 w 14615"/>
                  <a:gd name="connsiteY4" fmla="*/ 45 h 10212"/>
                  <a:gd name="connsiteX0" fmla="*/ 14615 w 14615"/>
                  <a:gd name="connsiteY0" fmla="*/ 0 h 10212"/>
                  <a:gd name="connsiteX1" fmla="*/ 8238 w 14615"/>
                  <a:gd name="connsiteY1" fmla="*/ 4685 h 10212"/>
                  <a:gd name="connsiteX2" fmla="*/ 5845 w 14615"/>
                  <a:gd name="connsiteY2" fmla="*/ 10136 h 10212"/>
                  <a:gd name="connsiteX3" fmla="*/ 5592 w 14615"/>
                  <a:gd name="connsiteY3" fmla="*/ 4811 h 10212"/>
                  <a:gd name="connsiteX4" fmla="*/ 0 w 14615"/>
                  <a:gd name="connsiteY4" fmla="*/ 45 h 10212"/>
                  <a:gd name="connsiteX0" fmla="*/ 14615 w 14615"/>
                  <a:gd name="connsiteY0" fmla="*/ 0 h 10212"/>
                  <a:gd name="connsiteX1" fmla="*/ 8238 w 14615"/>
                  <a:gd name="connsiteY1" fmla="*/ 4685 h 10212"/>
                  <a:gd name="connsiteX2" fmla="*/ 5845 w 14615"/>
                  <a:gd name="connsiteY2" fmla="*/ 10136 h 10212"/>
                  <a:gd name="connsiteX3" fmla="*/ 5592 w 14615"/>
                  <a:gd name="connsiteY3" fmla="*/ 4811 h 10212"/>
                  <a:gd name="connsiteX4" fmla="*/ 0 w 14615"/>
                  <a:gd name="connsiteY4" fmla="*/ 45 h 10212"/>
                  <a:gd name="connsiteX0" fmla="*/ 14615 w 14615"/>
                  <a:gd name="connsiteY0" fmla="*/ 0 h 10212"/>
                  <a:gd name="connsiteX1" fmla="*/ 8238 w 14615"/>
                  <a:gd name="connsiteY1" fmla="*/ 4685 h 10212"/>
                  <a:gd name="connsiteX2" fmla="*/ 5845 w 14615"/>
                  <a:gd name="connsiteY2" fmla="*/ 10136 h 10212"/>
                  <a:gd name="connsiteX3" fmla="*/ 5592 w 14615"/>
                  <a:gd name="connsiteY3" fmla="*/ 4811 h 10212"/>
                  <a:gd name="connsiteX4" fmla="*/ 0 w 14615"/>
                  <a:gd name="connsiteY4" fmla="*/ 45 h 10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15" h="10212">
                    <a:moveTo>
                      <a:pt x="14615" y="0"/>
                    </a:moveTo>
                    <a:cubicBezTo>
                      <a:pt x="13683" y="878"/>
                      <a:pt x="9961" y="2705"/>
                      <a:pt x="8238" y="4685"/>
                    </a:cubicBezTo>
                    <a:cubicBezTo>
                      <a:pt x="7167" y="6447"/>
                      <a:pt x="6416" y="10212"/>
                      <a:pt x="5845" y="10136"/>
                    </a:cubicBezTo>
                    <a:cubicBezTo>
                      <a:pt x="5375" y="10097"/>
                      <a:pt x="6197" y="6651"/>
                      <a:pt x="5592" y="4811"/>
                    </a:cubicBezTo>
                    <a:cubicBezTo>
                      <a:pt x="4857" y="3335"/>
                      <a:pt x="3638" y="1625"/>
                      <a:pt x="0" y="45"/>
                    </a:cubicBezTo>
                  </a:path>
                </a:pathLst>
              </a:custGeom>
              <a:noFill/>
              <a:ln w="28575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GB"/>
              </a:p>
            </p:txBody>
          </p:sp>
        </p:grpSp>
      </p:grpSp>
      <p:cxnSp>
        <p:nvCxnSpPr>
          <p:cNvPr id="20" name="Straight Arrow Connector 19"/>
          <p:cNvCxnSpPr/>
          <p:nvPr/>
        </p:nvCxnSpPr>
        <p:spPr>
          <a:xfrm>
            <a:off x="6115664" y="2349910"/>
            <a:ext cx="1573162" cy="766916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3"/>
          <p:cNvSpPr txBox="1">
            <a:spLocks/>
          </p:cNvSpPr>
          <p:nvPr/>
        </p:nvSpPr>
        <p:spPr bwMode="auto">
          <a:xfrm>
            <a:off x="8701088" y="184468"/>
            <a:ext cx="468312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 smtClean="0">
                <a:solidFill>
                  <a:srgbClr val="FF6600"/>
                </a:solidFill>
              </a:rPr>
              <a:t>10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558800"/>
            <a:ext cx="8737600" cy="1219200"/>
          </a:xfrm>
        </p:spPr>
        <p:txBody>
          <a:bodyPr/>
          <a:lstStyle/>
          <a:p>
            <a:r>
              <a:rPr lang="en-US" sz="2400" b="1" dirty="0"/>
              <a:t>The Proper Treatment of the CME Brightness: </a:t>
            </a:r>
            <a:br>
              <a:rPr lang="en-US" sz="2400" b="1" dirty="0"/>
            </a:br>
            <a:r>
              <a:rPr lang="en-US" sz="2400" b="1" dirty="0"/>
              <a:t>A New Methodology &amp; Implications for Observations.</a:t>
            </a:r>
            <a:br>
              <a:rPr lang="en-US" sz="2400" b="1" dirty="0"/>
            </a:br>
            <a:r>
              <a:rPr lang="en-US" sz="2000" dirty="0" err="1"/>
              <a:t>Vourlidas</a:t>
            </a:r>
            <a:r>
              <a:rPr lang="en-US" sz="2000" dirty="0"/>
              <a:t> &amp; Howard (NRL)</a:t>
            </a:r>
          </a:p>
        </p:txBody>
      </p:sp>
      <p:pic>
        <p:nvPicPr>
          <p:cNvPr id="6148" name="Picture 4" descr="Thomson surface"/>
          <p:cNvPicPr>
            <a:picLocks noChangeAspect="1" noChangeArrowheads="1"/>
          </p:cNvPicPr>
          <p:nvPr/>
        </p:nvPicPr>
        <p:blipFill>
          <a:blip r:embed="rId3" cstate="print"/>
          <a:srcRect l="8252" t="8102"/>
          <a:stretch>
            <a:fillRect/>
          </a:stretch>
        </p:blipFill>
        <p:spPr bwMode="auto">
          <a:xfrm>
            <a:off x="5105400" y="1600200"/>
            <a:ext cx="3938588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Rectangle 6"/>
          <p:cNvSpPr>
            <a:spLocks noRot="1" noChangeArrowheads="1"/>
          </p:cNvSpPr>
          <p:nvPr/>
        </p:nvSpPr>
        <p:spPr bwMode="auto">
          <a:xfrm>
            <a:off x="-76200" y="1809750"/>
            <a:ext cx="5257800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9863" indent="-169863">
              <a:spcBef>
                <a:spcPct val="20000"/>
              </a:spcBef>
              <a:buFontTx/>
              <a:buChar char="•"/>
            </a:pPr>
            <a:r>
              <a:rPr lang="en-US" dirty="0"/>
              <a:t>The Thomson surface should be used as the maximum scattering surface NOT the sky plane (or solar limb).</a:t>
            </a:r>
          </a:p>
          <a:p>
            <a:pPr marL="169863" indent="-169863">
              <a:spcBef>
                <a:spcPct val="20000"/>
              </a:spcBef>
              <a:buFontTx/>
              <a:buChar char="•"/>
            </a:pPr>
            <a:r>
              <a:rPr lang="en-US" dirty="0"/>
              <a:t>Limb CMEs are best detected by coronagraphs. BUT they are unlikely to be detected by </a:t>
            </a:r>
            <a:r>
              <a:rPr lang="en-US" dirty="0" err="1"/>
              <a:t>heliospheric</a:t>
            </a:r>
            <a:r>
              <a:rPr lang="en-US" dirty="0"/>
              <a:t> imagers</a:t>
            </a:r>
          </a:p>
          <a:p>
            <a:pPr marL="169863" indent="-169863">
              <a:spcBef>
                <a:spcPct val="20000"/>
              </a:spcBef>
              <a:buFontTx/>
              <a:buChar char="•"/>
            </a:pPr>
            <a:r>
              <a:rPr lang="en-US" dirty="0"/>
              <a:t>Coronagraphs COULD distinguish between Earth-directed/ back side CMEs </a:t>
            </a:r>
            <a:br>
              <a:rPr lang="en-US" dirty="0"/>
            </a:br>
            <a:r>
              <a:rPr lang="en-US" dirty="0"/>
              <a:t>(under certain conditions).</a:t>
            </a:r>
          </a:p>
          <a:p>
            <a:pPr marL="169863" indent="-169863">
              <a:spcBef>
                <a:spcPct val="20000"/>
              </a:spcBef>
              <a:buFontTx/>
              <a:buChar char="•"/>
            </a:pPr>
            <a:r>
              <a:rPr lang="en-US" dirty="0"/>
              <a:t>Observations over a large range of elongations could provide estimate of the CME propagation direction by a single spacecraft.</a:t>
            </a:r>
          </a:p>
          <a:p>
            <a:pPr marL="169863" indent="-169863">
              <a:spcBef>
                <a:spcPct val="20000"/>
              </a:spcBef>
              <a:buFontTx/>
              <a:buChar char="•"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71" name="Picture 7" descr="C:\NEEL\DC\RESEARCH\conferences\SONOMA 2012\MOMENTUM\massprofile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7022" y="4712093"/>
            <a:ext cx="5837238" cy="2168767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58324"/>
            <a:ext cx="8785225" cy="5862638"/>
          </a:xfrm>
        </p:spPr>
        <p:txBody>
          <a:bodyPr/>
          <a:lstStyle/>
          <a:p>
            <a:r>
              <a:rPr lang="en-US" dirty="0" smtClean="0"/>
              <a:t>Coronagraph image/ movie with slit placement in COR2 showing time series of mass</a:t>
            </a:r>
          </a:p>
          <a:p>
            <a:endParaRPr lang="en-US" dirty="0" smtClean="0"/>
          </a:p>
          <a:p>
            <a:r>
              <a:rPr lang="en-US" dirty="0" smtClean="0"/>
              <a:t>Plus time profile of velocity</a:t>
            </a:r>
          </a:p>
          <a:p>
            <a:r>
              <a:rPr lang="en-US" dirty="0" smtClean="0"/>
              <a:t>And resultant time profile at L1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4F6AF-A50E-4A29-9BB2-36EAB8DBAE56}" type="slidenum">
              <a:rPr lang="en-GB" smtClean="0"/>
              <a:pPr/>
              <a:t>14</a:t>
            </a:fld>
            <a:endParaRPr lang="en-GB" dirty="0"/>
          </a:p>
        </p:txBody>
      </p:sp>
      <p:pic>
        <p:nvPicPr>
          <p:cNvPr id="27" name="cor2slitshort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-356195" y="-595085"/>
            <a:ext cx="9650786" cy="5432014"/>
          </a:xfrm>
          <a:prstGeom prst="rect">
            <a:avLst/>
          </a:prstGeom>
        </p:spPr>
      </p:pic>
      <p:pic>
        <p:nvPicPr>
          <p:cNvPr id="113670" name="Picture 6" descr="C:\NEEL\DC\RESEARCH\conferences\SONOMA 2012\MOMENTUM\massVelprofile_orig_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69402" y="4720863"/>
            <a:ext cx="5837238" cy="216158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44780" y="5204460"/>
            <a:ext cx="1859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Estimated mass time-series from COR-2A field of view.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5000"/>
                                        <p:tgtEl>
                                          <p:spTgt spid="113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0"/>
                                        <p:tgtEl>
                                          <p:spTgt spid="113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5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4F6AF-A50E-4A29-9BB2-36EAB8DBAE56}" type="slidenum">
              <a:rPr lang="en-GB" smtClean="0"/>
              <a:pPr/>
              <a:t>15</a:t>
            </a:fld>
            <a:endParaRPr lang="en-GB" dirty="0"/>
          </a:p>
        </p:txBody>
      </p:sp>
      <p:pic>
        <p:nvPicPr>
          <p:cNvPr id="129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54034"/>
            <a:ext cx="8785225" cy="29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C:\NEEL\DC\RESEARCH\conferences\SONOMA 2012\MOMENTUM\massVelprofile_orig_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011" y="749955"/>
            <a:ext cx="7742858" cy="2866667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 time series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4F6AF-A50E-4A29-9BB2-36EAB8DBAE56}" type="slidenum">
              <a:rPr lang="en-GB" smtClean="0"/>
              <a:pPr/>
              <a:t>16</a:t>
            </a:fld>
            <a:endParaRPr lang="en-GB" dirty="0"/>
          </a:p>
        </p:txBody>
      </p:sp>
      <p:grpSp>
        <p:nvGrpSpPr>
          <p:cNvPr id="13" name="Group 12"/>
          <p:cNvGrpSpPr/>
          <p:nvPr/>
        </p:nvGrpSpPr>
        <p:grpSpPr>
          <a:xfrm>
            <a:off x="434975" y="3502025"/>
            <a:ext cx="7742238" cy="2886075"/>
            <a:chOff x="434975" y="3502025"/>
            <a:chExt cx="7742238" cy="2886075"/>
          </a:xfrm>
        </p:grpSpPr>
        <p:pic>
          <p:nvPicPr>
            <p:cNvPr id="114690" name="Picture 2" descr="C:\NEEL\DC\RESEARCH\conferences\SONOMA 2012\MOMENTUM\massVelprofile_origNprop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4975" y="3502025"/>
              <a:ext cx="7742238" cy="2886075"/>
            </a:xfrm>
            <a:prstGeom prst="rect">
              <a:avLst/>
            </a:prstGeom>
            <a:noFill/>
          </p:spPr>
        </p:pic>
        <p:cxnSp>
          <p:nvCxnSpPr>
            <p:cNvPr id="11" name="Straight Arrow Connector 10"/>
            <p:cNvCxnSpPr/>
            <p:nvPr/>
          </p:nvCxnSpPr>
          <p:spPr>
            <a:xfrm flipV="1">
              <a:off x="3368040" y="5067300"/>
              <a:ext cx="1363980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3108960" y="4137660"/>
              <a:ext cx="192024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Propagate the mass time-series to L1.</a:t>
              </a:r>
              <a:endParaRPr lang="en-US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05802" y="641033"/>
            <a:ext cx="7504113" cy="5855017"/>
            <a:chOff x="705802" y="641033"/>
            <a:chExt cx="7504113" cy="5855017"/>
          </a:xfrm>
        </p:grpSpPr>
        <p:pic>
          <p:nvPicPr>
            <p:cNvPr id="114691" name="Picture 3" descr="C:\NEEL\DC\RESEARCH\conferences\SONOMA 2012\MOMENTUM\massVelStackTseries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05802" y="641033"/>
              <a:ext cx="7504113" cy="5591175"/>
            </a:xfrm>
            <a:prstGeom prst="rect">
              <a:avLst/>
            </a:prstGeom>
            <a:noFill/>
          </p:spPr>
        </p:pic>
        <p:sp>
          <p:nvSpPr>
            <p:cNvPr id="8" name="Rectangle 7"/>
            <p:cNvSpPr/>
            <p:nvPr/>
          </p:nvSpPr>
          <p:spPr>
            <a:xfrm>
              <a:off x="2316480" y="6092190"/>
              <a:ext cx="4076700" cy="4038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58324"/>
            <a:ext cx="8785225" cy="5862638"/>
          </a:xfrm>
        </p:spPr>
        <p:txBody>
          <a:bodyPr/>
          <a:lstStyle/>
          <a:p>
            <a:r>
              <a:rPr lang="en-US" dirty="0" smtClean="0"/>
              <a:t>Coronagraph image/ movie with slit placement in COR2 showing time series of mass</a:t>
            </a:r>
          </a:p>
          <a:p>
            <a:endParaRPr lang="en-US" dirty="0" smtClean="0"/>
          </a:p>
          <a:p>
            <a:r>
              <a:rPr lang="en-US" dirty="0" smtClean="0"/>
              <a:t>Plus time profile of velocity</a:t>
            </a:r>
          </a:p>
          <a:p>
            <a:r>
              <a:rPr lang="en-US" dirty="0" smtClean="0"/>
              <a:t>And resultant time profile at L1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4F6AF-A50E-4A29-9BB2-36EAB8DBAE56}" type="slidenum">
              <a:rPr lang="en-GB" smtClean="0"/>
              <a:pPr/>
              <a:t>17</a:t>
            </a:fld>
            <a:endParaRPr lang="en-GB" dirty="0"/>
          </a:p>
        </p:txBody>
      </p:sp>
      <p:grpSp>
        <p:nvGrpSpPr>
          <p:cNvPr id="25" name="Group 24"/>
          <p:cNvGrpSpPr/>
          <p:nvPr/>
        </p:nvGrpSpPr>
        <p:grpSpPr>
          <a:xfrm>
            <a:off x="373886" y="4656221"/>
            <a:ext cx="7570788" cy="2582849"/>
            <a:chOff x="373886" y="4656221"/>
            <a:chExt cx="7570788" cy="2582849"/>
          </a:xfrm>
        </p:grpSpPr>
        <p:pic>
          <p:nvPicPr>
            <p:cNvPr id="7" name="Picture 2" descr="C:\NEEL\DC\RESEARCH\PROJECTS\CME Momentum\PAPER\1st draft\tex\figure1\fig7.png"/>
            <p:cNvPicPr>
              <a:picLocks noChangeAspect="1" noChangeArrowheads="1"/>
            </p:cNvPicPr>
            <p:nvPr/>
          </p:nvPicPr>
          <p:blipFill>
            <a:blip r:embed="rId3" cstate="print"/>
            <a:srcRect t="30737" b="39639"/>
            <a:stretch>
              <a:fillRect/>
            </a:stretch>
          </p:blipFill>
          <p:spPr bwMode="auto">
            <a:xfrm>
              <a:off x="373886" y="4656221"/>
              <a:ext cx="7570788" cy="1732547"/>
            </a:xfrm>
            <a:prstGeom prst="rect">
              <a:avLst/>
            </a:prstGeom>
            <a:noFill/>
          </p:spPr>
        </p:pic>
        <p:pic>
          <p:nvPicPr>
            <p:cNvPr id="8" name="Picture 2" descr="C:\NEEL\DC\RESEARCH\PROJECTS\CME Momentum\PAPER\1st draft\tex\figure1\fig7.png"/>
            <p:cNvPicPr>
              <a:picLocks noChangeAspect="1" noChangeArrowheads="1"/>
            </p:cNvPicPr>
            <p:nvPr/>
          </p:nvPicPr>
          <p:blipFill>
            <a:blip r:embed="rId3" cstate="print"/>
            <a:srcRect l="11320" t="81552" r="8902"/>
            <a:stretch>
              <a:fillRect/>
            </a:stretch>
          </p:blipFill>
          <p:spPr bwMode="auto">
            <a:xfrm>
              <a:off x="1226838" y="6160165"/>
              <a:ext cx="6039852" cy="1078905"/>
            </a:xfrm>
            <a:prstGeom prst="rect">
              <a:avLst/>
            </a:prstGeom>
            <a:noFill/>
          </p:spPr>
        </p:pic>
        <p:pic>
          <p:nvPicPr>
            <p:cNvPr id="9" name="Picture 2" descr="C:\NEEL\DC\RESEARCH\PROJECTS\CME Momentum\PAPER\1st draft\tex\figure1\fig7.png"/>
            <p:cNvPicPr>
              <a:picLocks noChangeAspect="1" noChangeArrowheads="1"/>
            </p:cNvPicPr>
            <p:nvPr/>
          </p:nvPicPr>
          <p:blipFill>
            <a:blip r:embed="rId3" cstate="print"/>
            <a:srcRect l="88555" t="55492" r="9220" b="41216"/>
            <a:stretch>
              <a:fillRect/>
            </a:stretch>
          </p:blipFill>
          <p:spPr bwMode="auto">
            <a:xfrm>
              <a:off x="7062148" y="6075949"/>
              <a:ext cx="168442" cy="192505"/>
            </a:xfrm>
            <a:prstGeom prst="rect">
              <a:avLst/>
            </a:prstGeom>
            <a:noFill/>
          </p:spPr>
        </p:pic>
        <p:pic>
          <p:nvPicPr>
            <p:cNvPr id="13" name="Picture 2" descr="C:\NEEL\DC\RESEARCH\PROJECTS\CME Momentum\PAPER\1st draft\tex\figure1\fig7.png"/>
            <p:cNvPicPr>
              <a:picLocks noChangeAspect="1" noChangeArrowheads="1"/>
            </p:cNvPicPr>
            <p:nvPr/>
          </p:nvPicPr>
          <p:blipFill>
            <a:blip r:embed="rId3" cstate="print"/>
            <a:srcRect l="7977" t="83523" r="88764" b="13251"/>
            <a:stretch>
              <a:fillRect/>
            </a:stretch>
          </p:blipFill>
          <p:spPr bwMode="auto">
            <a:xfrm>
              <a:off x="986970" y="6270172"/>
              <a:ext cx="246743" cy="188685"/>
            </a:xfrm>
            <a:prstGeom prst="rect">
              <a:avLst/>
            </a:prstGeom>
            <a:noFill/>
          </p:spPr>
        </p:pic>
        <p:sp>
          <p:nvSpPr>
            <p:cNvPr id="18" name="Rectangle 17"/>
            <p:cNvSpPr/>
            <p:nvPr/>
          </p:nvSpPr>
          <p:spPr>
            <a:xfrm>
              <a:off x="1306285" y="4760686"/>
              <a:ext cx="5704115" cy="13788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6" name="Picture 2" descr="C:\NEEL\DC\RESEARCH\PROJECTS\CME Momentum\PAPER\1st draft\tex\figure1\fig7.png"/>
          <p:cNvPicPr>
            <a:picLocks noChangeAspect="1" noChangeArrowheads="1"/>
          </p:cNvPicPr>
          <p:nvPr/>
        </p:nvPicPr>
        <p:blipFill>
          <a:blip r:embed="rId3" cstate="print"/>
          <a:srcRect l="12028" t="32771" r="13011" b="43653"/>
          <a:stretch>
            <a:fillRect/>
          </a:stretch>
        </p:blipFill>
        <p:spPr bwMode="auto">
          <a:xfrm>
            <a:off x="1291758" y="4775199"/>
            <a:ext cx="5675100" cy="1378858"/>
          </a:xfrm>
          <a:prstGeom prst="rect">
            <a:avLst/>
          </a:prstGeom>
          <a:noFill/>
        </p:spPr>
      </p:pic>
      <p:pic>
        <p:nvPicPr>
          <p:cNvPr id="27" name="cor2slitshort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-356195" y="-595085"/>
            <a:ext cx="9650786" cy="543201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612145" y="935580"/>
            <a:ext cx="7742238" cy="5257685"/>
            <a:chOff x="612145" y="935580"/>
            <a:chExt cx="7742238" cy="5257685"/>
          </a:xfrm>
        </p:grpSpPr>
        <p:pic>
          <p:nvPicPr>
            <p:cNvPr id="65538" name="Picture 2" descr="C:\NEEL\DC\RESEARCH\PROJECTS\CME Momentum\PAPER\1st draft\tex\figure1\Fig4.png"/>
            <p:cNvPicPr>
              <a:picLocks noChangeAspect="1" noChangeArrowheads="1"/>
            </p:cNvPicPr>
            <p:nvPr/>
          </p:nvPicPr>
          <p:blipFill>
            <a:blip r:embed="rId2" cstate="print"/>
            <a:srcRect t="6601"/>
            <a:stretch>
              <a:fillRect/>
            </a:stretch>
          </p:blipFill>
          <p:spPr bwMode="auto">
            <a:xfrm>
              <a:off x="612145" y="935580"/>
              <a:ext cx="7742238" cy="5257685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3819375" y="2370185"/>
              <a:ext cx="35658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Total Brightness Jmap</a:t>
              </a:r>
              <a:endParaRPr lang="en-GB" sz="2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826189" y="4633257"/>
              <a:ext cx="35658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Mass Jmap</a:t>
              </a:r>
              <a:endParaRPr lang="en-GB" sz="24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" y="-96838"/>
            <a:ext cx="5634355" cy="646113"/>
          </a:xfrm>
        </p:spPr>
        <p:txBody>
          <a:bodyPr/>
          <a:lstStyle/>
          <a:p>
            <a:r>
              <a:rPr lang="en-US" dirty="0" smtClean="0"/>
              <a:t>CME tracking: remote sensing </a:t>
            </a:r>
            <a:r>
              <a:rPr lang="en-US" dirty="0" smtClean="0">
                <a:sym typeface="Symbol"/>
              </a:rPr>
              <a:t> </a:t>
            </a:r>
            <a:r>
              <a:rPr lang="en-US" dirty="0" smtClean="0"/>
              <a:t>in situ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4F6AF-A50E-4A29-9BB2-36EAB8DBAE56}" type="slidenum">
              <a:rPr lang="en-GB" smtClean="0"/>
              <a:pPr/>
              <a:t>18</a:t>
            </a:fld>
            <a:endParaRPr lang="en-GB" dirty="0"/>
          </a:p>
        </p:txBody>
      </p:sp>
      <p:grpSp>
        <p:nvGrpSpPr>
          <p:cNvPr id="11" name="Group 10"/>
          <p:cNvGrpSpPr/>
          <p:nvPr/>
        </p:nvGrpSpPr>
        <p:grpSpPr>
          <a:xfrm>
            <a:off x="604739" y="931361"/>
            <a:ext cx="7742237" cy="5258927"/>
            <a:chOff x="604739" y="931361"/>
            <a:chExt cx="7742237" cy="5258927"/>
          </a:xfrm>
        </p:grpSpPr>
        <p:pic>
          <p:nvPicPr>
            <p:cNvPr id="12" name="Picture 3" descr="C:\NEEL\DC\RESEARCH\PROJECTS\CME Momentum\PAPER\1st draft\tex\figure1\Fig5.png"/>
            <p:cNvPicPr>
              <a:picLocks noChangeAspect="1" noChangeArrowheads="1"/>
            </p:cNvPicPr>
            <p:nvPr/>
          </p:nvPicPr>
          <p:blipFill>
            <a:blip r:embed="rId3" cstate="print"/>
            <a:srcRect t="8891"/>
            <a:stretch>
              <a:fillRect/>
            </a:stretch>
          </p:blipFill>
          <p:spPr bwMode="auto">
            <a:xfrm>
              <a:off x="604739" y="931361"/>
              <a:ext cx="7742237" cy="5258927"/>
            </a:xfrm>
            <a:prstGeom prst="rect">
              <a:avLst/>
            </a:prstGeom>
            <a:noFill/>
          </p:spPr>
        </p:pic>
        <p:sp>
          <p:nvSpPr>
            <p:cNvPr id="13" name="TextBox 12"/>
            <p:cNvSpPr txBox="1"/>
            <p:nvPr/>
          </p:nvSpPr>
          <p:spPr>
            <a:xfrm>
              <a:off x="3822192" y="4636008"/>
              <a:ext cx="35658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Mass Jmap</a:t>
              </a:r>
              <a:endParaRPr lang="en-GB" sz="2400" dirty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8"/>
          <p:cNvGrpSpPr/>
          <p:nvPr/>
        </p:nvGrpSpPr>
        <p:grpSpPr>
          <a:xfrm>
            <a:off x="612145" y="935580"/>
            <a:ext cx="7742238" cy="5257685"/>
            <a:chOff x="612145" y="935580"/>
            <a:chExt cx="7742238" cy="5257685"/>
          </a:xfrm>
        </p:grpSpPr>
        <p:pic>
          <p:nvPicPr>
            <p:cNvPr id="65538" name="Picture 2" descr="C:\NEEL\DC\RESEARCH\PROJECTS\CME Momentum\PAPER\1st draft\tex\figure1\Fig4.png"/>
            <p:cNvPicPr>
              <a:picLocks noChangeAspect="1" noChangeArrowheads="1"/>
            </p:cNvPicPr>
            <p:nvPr/>
          </p:nvPicPr>
          <p:blipFill>
            <a:blip r:embed="rId2" cstate="print"/>
            <a:srcRect t="6601"/>
            <a:stretch>
              <a:fillRect/>
            </a:stretch>
          </p:blipFill>
          <p:spPr bwMode="auto">
            <a:xfrm>
              <a:off x="612145" y="935580"/>
              <a:ext cx="7742238" cy="5257685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3819375" y="2370185"/>
              <a:ext cx="35658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Total Brightness Jmap</a:t>
              </a:r>
              <a:endParaRPr lang="en-GB" sz="2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826189" y="4633257"/>
              <a:ext cx="35658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Mass Jmap</a:t>
              </a:r>
              <a:endParaRPr lang="en-GB" sz="2400" dirty="0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675688" y="146368"/>
            <a:ext cx="468312" cy="360362"/>
          </a:xfrm>
        </p:spPr>
        <p:txBody>
          <a:bodyPr/>
          <a:lstStyle/>
          <a:p>
            <a:r>
              <a:rPr lang="en-US" dirty="0" smtClean="0"/>
              <a:t>16</a:t>
            </a:r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604739" y="931361"/>
            <a:ext cx="7742237" cy="5258927"/>
            <a:chOff x="604739" y="931361"/>
            <a:chExt cx="7742237" cy="5258927"/>
          </a:xfrm>
        </p:grpSpPr>
        <p:pic>
          <p:nvPicPr>
            <p:cNvPr id="65539" name="Picture 3" descr="C:\NEEL\DC\RESEARCH\PROJECTS\CME Momentum\PAPER\1st draft\tex\figure1\Fig5.png"/>
            <p:cNvPicPr>
              <a:picLocks noChangeAspect="1" noChangeArrowheads="1"/>
            </p:cNvPicPr>
            <p:nvPr/>
          </p:nvPicPr>
          <p:blipFill>
            <a:blip r:embed="rId3" cstate="print"/>
            <a:srcRect t="8891"/>
            <a:stretch>
              <a:fillRect/>
            </a:stretch>
          </p:blipFill>
          <p:spPr bwMode="auto">
            <a:xfrm>
              <a:off x="604739" y="931361"/>
              <a:ext cx="7742237" cy="5258927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>
              <a:off x="3822192" y="4636008"/>
              <a:ext cx="35658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Mass Jmap</a:t>
              </a:r>
              <a:endParaRPr lang="en-GB" sz="2400" dirty="0"/>
            </a:p>
          </p:txBody>
        </p:sp>
      </p:grp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925" y="-96838"/>
            <a:ext cx="5634355" cy="646113"/>
          </a:xfrm>
        </p:spPr>
        <p:txBody>
          <a:bodyPr/>
          <a:lstStyle/>
          <a:p>
            <a:r>
              <a:rPr lang="en-US" dirty="0" smtClean="0"/>
              <a:t>CME tracking: remote sensing </a:t>
            </a:r>
            <a:r>
              <a:rPr lang="en-US" dirty="0" smtClean="0">
                <a:sym typeface="Symbol"/>
              </a:rPr>
              <a:t> </a:t>
            </a:r>
            <a:r>
              <a:rPr lang="en-US" dirty="0" smtClean="0"/>
              <a:t>in situ data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996418" y="1019904"/>
            <a:ext cx="2609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Large mass intensity corresponds to the sheath region ahead of the magnetic flux rope</a:t>
            </a:r>
            <a:endParaRPr lang="en-US" dirty="0"/>
          </a:p>
        </p:txBody>
      </p:sp>
      <p:cxnSp>
        <p:nvCxnSpPr>
          <p:cNvPr id="16" name="Elbow Connector 15"/>
          <p:cNvCxnSpPr/>
          <p:nvPr/>
        </p:nvCxnSpPr>
        <p:spPr>
          <a:xfrm>
            <a:off x="5008098" y="2194559"/>
            <a:ext cx="351695" cy="112545"/>
          </a:xfrm>
          <a:prstGeom prst="bentConnector3">
            <a:avLst>
              <a:gd name="adj1" fmla="val 4001"/>
            </a:avLst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90883-71B9-4C94-AE44-4A11383CFDC0}" type="slidenum">
              <a:rPr lang="en-GB"/>
              <a:pPr/>
              <a:t>2</a:t>
            </a:fld>
            <a:endParaRPr lang="en-GB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8687" y="899882"/>
            <a:ext cx="5109028" cy="5907314"/>
          </a:xfrm>
          <a:ln>
            <a:solidFill>
              <a:schemeClr val="bg1"/>
            </a:solidFill>
          </a:ln>
        </p:spPr>
        <p:txBody>
          <a:bodyPr/>
          <a:lstStyle/>
          <a:p>
            <a:pPr>
              <a:tabLst>
                <a:tab pos="1617663" algn="l"/>
              </a:tabLst>
            </a:pPr>
            <a:r>
              <a:rPr lang="en-GB" u="sng" dirty="0" smtClean="0"/>
              <a:t>Case study of March 2011</a:t>
            </a:r>
            <a:r>
              <a:rPr lang="en-GB" sz="1400" dirty="0" smtClean="0"/>
              <a:t>– a brief ‘lay-of-the-land’ for the general propagation direction and properties for the CME.</a:t>
            </a:r>
          </a:p>
          <a:p>
            <a:pPr>
              <a:buNone/>
              <a:tabLst>
                <a:tab pos="1617663" algn="l"/>
              </a:tabLst>
            </a:pPr>
            <a:endParaRPr lang="en-GB" dirty="0"/>
          </a:p>
          <a:p>
            <a:pPr>
              <a:tabLst>
                <a:tab pos="1617663" algn="l"/>
              </a:tabLst>
            </a:pPr>
            <a:r>
              <a:rPr lang="en-GB" u="sng" dirty="0" smtClean="0"/>
              <a:t>How the mass of a CME is calculated </a:t>
            </a:r>
            <a:r>
              <a:rPr lang="en-GB" sz="1400" dirty="0" smtClean="0"/>
              <a:t>– a quick explanation of the strengths, assumptions and limitations when estimating the mass of a CME in </a:t>
            </a:r>
            <a:r>
              <a:rPr lang="en-GB" sz="1400" dirty="0" err="1" smtClean="0"/>
              <a:t>coronagraphic</a:t>
            </a:r>
            <a:r>
              <a:rPr lang="en-GB" sz="1400" dirty="0" smtClean="0"/>
              <a:t> images. </a:t>
            </a:r>
            <a:endParaRPr lang="en-GB" dirty="0"/>
          </a:p>
          <a:p>
            <a:pPr>
              <a:buNone/>
              <a:tabLst>
                <a:tab pos="1617663" algn="l"/>
              </a:tabLst>
            </a:pPr>
            <a:endParaRPr lang="en-GB" sz="1400" dirty="0"/>
          </a:p>
          <a:p>
            <a:pPr>
              <a:tabLst>
                <a:tab pos="1617663" algn="l"/>
              </a:tabLst>
            </a:pPr>
            <a:r>
              <a:rPr lang="en-GB" u="sng" dirty="0" smtClean="0"/>
              <a:t>Creation of a mass time series from remote observations</a:t>
            </a:r>
            <a:r>
              <a:rPr lang="en-GB" sz="1400" dirty="0" smtClean="0"/>
              <a:t> – how to create an approximate density time profile at L1.</a:t>
            </a:r>
            <a:endParaRPr lang="en-GB" dirty="0"/>
          </a:p>
          <a:p>
            <a:pPr>
              <a:buNone/>
              <a:tabLst>
                <a:tab pos="1617663" algn="l"/>
              </a:tabLst>
            </a:pPr>
            <a:endParaRPr lang="en-GB" dirty="0" smtClean="0"/>
          </a:p>
          <a:p>
            <a:pPr>
              <a:tabLst>
                <a:tab pos="1617663" algn="l"/>
              </a:tabLst>
            </a:pPr>
            <a:r>
              <a:rPr lang="en-GB" u="sng" dirty="0" smtClean="0"/>
              <a:t>What do the CCMC results show</a:t>
            </a:r>
            <a:r>
              <a:rPr lang="en-GB" sz="1400" u="sng" dirty="0" smtClean="0"/>
              <a:t>?</a:t>
            </a:r>
            <a:r>
              <a:rPr lang="en-GB" sz="1400" dirty="0" smtClean="0"/>
              <a:t>– we use L1 data as inputs into BAT-R-US and compare the results with the dB/</a:t>
            </a:r>
            <a:r>
              <a:rPr lang="en-GB" sz="1400" dirty="0" err="1" smtClean="0"/>
              <a:t>dt</a:t>
            </a:r>
            <a:r>
              <a:rPr lang="en-GB" sz="1400" dirty="0" smtClean="0"/>
              <a:t> at equatorially located ground stations.</a:t>
            </a:r>
          </a:p>
          <a:p>
            <a:pPr>
              <a:buNone/>
              <a:tabLst>
                <a:tab pos="1617663" algn="l"/>
              </a:tabLst>
            </a:pPr>
            <a:endParaRPr lang="en-GB" u="sng" dirty="0" smtClean="0"/>
          </a:p>
          <a:p>
            <a:pPr>
              <a:tabLst>
                <a:tab pos="1617663" algn="l"/>
              </a:tabLst>
            </a:pPr>
            <a:r>
              <a:rPr lang="en-GB" u="sng" dirty="0" smtClean="0"/>
              <a:t>Implications</a:t>
            </a:r>
            <a:r>
              <a:rPr lang="en-GB" sz="1400" dirty="0" smtClean="0"/>
              <a:t> –  Can remote observations be used in the future to provide early input variables into an ensemble prediction study for space weather forecasting.</a:t>
            </a:r>
          </a:p>
        </p:txBody>
      </p:sp>
      <p:pic>
        <p:nvPicPr>
          <p:cNvPr id="7172" name="Picture 4" descr="STEREO artists concept 2 craft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1268413"/>
            <a:ext cx="2303462" cy="2232025"/>
          </a:xfrm>
          <a:prstGeom prst="rect">
            <a:avLst/>
          </a:prstGeom>
          <a:noFill/>
        </p:spPr>
      </p:pic>
      <p:pic>
        <p:nvPicPr>
          <p:cNvPr id="7173" name="Picture 5" descr="tn_8436_interplanetar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5600" y="3856038"/>
            <a:ext cx="3311525" cy="2452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D:\DC\Dropbox\Momentum\PAPER\1st draft\tex\figure1\fig6.png"/>
          <p:cNvPicPr>
            <a:picLocks noChangeAspect="1" noChangeArrowheads="1"/>
          </p:cNvPicPr>
          <p:nvPr/>
        </p:nvPicPr>
        <p:blipFill>
          <a:blip r:embed="rId3" cstate="print"/>
          <a:srcRect l="5244" t="8798" b="3418"/>
          <a:stretch>
            <a:fillRect/>
          </a:stretch>
        </p:blipFill>
        <p:spPr bwMode="auto">
          <a:xfrm>
            <a:off x="3013037" y="633046"/>
            <a:ext cx="5920533" cy="617962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situ data from L1: Flux rope model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4F6AF-A50E-4A29-9BB2-36EAB8DBAE56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61778" y="842504"/>
            <a:ext cx="24970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Constant alpha Force Free Flux Rope model:</a:t>
            </a:r>
          </a:p>
          <a:p>
            <a:endParaRPr lang="en-US" dirty="0" smtClean="0"/>
          </a:p>
          <a:p>
            <a:r>
              <a:rPr lang="en-US" dirty="0" smtClean="0"/>
              <a:t>B</a:t>
            </a:r>
            <a:r>
              <a:rPr lang="en-US" baseline="-25000" dirty="0" smtClean="0"/>
              <a:t>0</a:t>
            </a:r>
            <a:r>
              <a:rPr lang="en-US" dirty="0" smtClean="0"/>
              <a:t>= 14.1 </a:t>
            </a:r>
            <a:r>
              <a:rPr lang="en-US" dirty="0" err="1" smtClean="0"/>
              <a:t>nT</a:t>
            </a:r>
            <a:endParaRPr lang="en-US" dirty="0" smtClean="0"/>
          </a:p>
          <a:p>
            <a:r>
              <a:rPr lang="en-US" dirty="0" smtClean="0"/>
              <a:t>Y</a:t>
            </a:r>
            <a:r>
              <a:rPr lang="en-US" baseline="-25000" dirty="0" smtClean="0"/>
              <a:t>0</a:t>
            </a:r>
            <a:r>
              <a:rPr lang="en-US" dirty="0" smtClean="0"/>
              <a:t>= 0.16</a:t>
            </a:r>
          </a:p>
          <a:p>
            <a:r>
              <a:rPr lang="en-US" dirty="0" smtClean="0"/>
              <a:t>Left Handed</a:t>
            </a:r>
          </a:p>
          <a:p>
            <a:endParaRPr lang="en-US" dirty="0" smtClean="0"/>
          </a:p>
          <a:p>
            <a:r>
              <a:rPr lang="en-US" dirty="0" smtClean="0"/>
              <a:t>FR axis (</a:t>
            </a:r>
            <a:r>
              <a:rPr lang="en-US" dirty="0" err="1" smtClean="0"/>
              <a:t>r,t,n</a:t>
            </a:r>
            <a:r>
              <a:rPr lang="en-US" dirty="0" smtClean="0"/>
              <a:t>) = </a:t>
            </a:r>
            <a:endParaRPr lang="en-GB" dirty="0"/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4" cstate="print"/>
          <a:srcRect l="-12004"/>
          <a:stretch>
            <a:fillRect/>
          </a:stretch>
        </p:blipFill>
        <p:spPr bwMode="auto">
          <a:xfrm>
            <a:off x="-3429961" y="3477138"/>
            <a:ext cx="3429961" cy="1404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0"/>
            </a:camera>
            <a:lightRig rig="threePt" dir="t"/>
          </a:scene3d>
        </p:spPr>
      </p:pic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1912620" y="3045103"/>
          <a:ext cx="716280" cy="890981"/>
        </p:xfrm>
        <a:graphic>
          <a:graphicData uri="http://schemas.openxmlformats.org/presentationml/2006/ole">
            <p:oleObj spid="_x0000_s63489" name="Equation" r:id="rId5" imgW="520560" imgH="647640" progId="Equation.3">
              <p:embed/>
            </p:oleObj>
          </a:graphicData>
        </a:graphic>
      </p:graphicFrame>
      <p:pic>
        <p:nvPicPr>
          <p:cNvPr id="6349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9700" y="4213225"/>
            <a:ext cx="300990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2636520" y="2682240"/>
            <a:ext cx="2628265" cy="281940"/>
            <a:chOff x="2636520" y="2682240"/>
            <a:chExt cx="2628265" cy="281940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2636520" y="2682240"/>
              <a:ext cx="2560320" cy="274320"/>
            </a:xfrm>
            <a:prstGeom prst="line">
              <a:avLst/>
            </a:prstGeom>
            <a:ln w="19050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2704465" y="2689860"/>
              <a:ext cx="2560320" cy="274320"/>
            </a:xfrm>
            <a:prstGeom prst="line">
              <a:avLst/>
            </a:prstGeom>
            <a:ln w="19050">
              <a:solidFill>
                <a:srgbClr val="00CC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Straight Connector 16"/>
          <p:cNvCxnSpPr/>
          <p:nvPr/>
        </p:nvCxnSpPr>
        <p:spPr>
          <a:xfrm flipH="1">
            <a:off x="5204460" y="2644140"/>
            <a:ext cx="0" cy="1516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2644140" y="2560320"/>
            <a:ext cx="0" cy="1516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798320" y="2956560"/>
            <a:ext cx="58902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110740" y="2689860"/>
            <a:ext cx="444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L1 to Earth: Dst index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4F6AF-A50E-4A29-9BB2-36EAB8DBAE56}" type="slidenum">
              <a:rPr lang="en-GB" smtClean="0"/>
              <a:pPr/>
              <a:t>21</a:t>
            </a:fld>
            <a:endParaRPr lang="en-GB" dirty="0"/>
          </a:p>
        </p:txBody>
      </p:sp>
      <p:pic>
        <p:nvPicPr>
          <p:cNvPr id="5" name="Picture 2" descr="C:\NEEL\DC\RESEARCH\PROJECTS\CME Momentum\PAPER\1st draft\tex\figure1\fig7.png"/>
          <p:cNvPicPr>
            <a:picLocks noChangeAspect="1" noChangeArrowheads="1"/>
          </p:cNvPicPr>
          <p:nvPr/>
        </p:nvPicPr>
        <p:blipFill>
          <a:blip r:embed="rId2" cstate="print"/>
          <a:srcRect t="5328"/>
          <a:stretch>
            <a:fillRect/>
          </a:stretch>
        </p:blipFill>
        <p:spPr bwMode="auto">
          <a:xfrm>
            <a:off x="999912" y="872197"/>
            <a:ext cx="7570788" cy="5536778"/>
          </a:xfrm>
          <a:prstGeom prst="rect">
            <a:avLst/>
          </a:prstGeom>
          <a:noFill/>
        </p:spPr>
      </p:pic>
      <p:grpSp>
        <p:nvGrpSpPr>
          <p:cNvPr id="20" name="Group 19"/>
          <p:cNvGrpSpPr/>
          <p:nvPr/>
        </p:nvGrpSpPr>
        <p:grpSpPr>
          <a:xfrm>
            <a:off x="2933223" y="2802827"/>
            <a:ext cx="1291628" cy="369332"/>
            <a:chOff x="2933223" y="2711387"/>
            <a:chExt cx="1291628" cy="369332"/>
          </a:xfrm>
        </p:grpSpPr>
        <p:sp>
          <p:nvSpPr>
            <p:cNvPr id="6" name="TextBox 5"/>
            <p:cNvSpPr txBox="1"/>
            <p:nvPr/>
          </p:nvSpPr>
          <p:spPr>
            <a:xfrm>
              <a:off x="2933223" y="2711387"/>
              <a:ext cx="12456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Shock</a:t>
              </a:r>
              <a:endParaRPr lang="en-GB" dirty="0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>
              <a:off x="3671222" y="2914587"/>
              <a:ext cx="553629" cy="2"/>
            </a:xfrm>
            <a:prstGeom prst="straightConnector1">
              <a:avLst/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3461652" y="1209159"/>
            <a:ext cx="1256018" cy="369332"/>
            <a:chOff x="3461652" y="1209159"/>
            <a:chExt cx="1256018" cy="369332"/>
          </a:xfrm>
        </p:grpSpPr>
        <p:sp>
          <p:nvSpPr>
            <p:cNvPr id="8" name="TextBox 7"/>
            <p:cNvSpPr txBox="1"/>
            <p:nvPr/>
          </p:nvSpPr>
          <p:spPr>
            <a:xfrm>
              <a:off x="3461652" y="1209159"/>
              <a:ext cx="12456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Sheath</a:t>
              </a:r>
              <a:endParaRPr lang="en-GB" dirty="0"/>
            </a:p>
          </p:txBody>
        </p:sp>
        <p:cxnSp>
          <p:nvCxnSpPr>
            <p:cNvPr id="9" name="Straight Arrow Connector 8"/>
            <p:cNvCxnSpPr/>
            <p:nvPr/>
          </p:nvCxnSpPr>
          <p:spPr>
            <a:xfrm>
              <a:off x="4259945" y="1393825"/>
              <a:ext cx="457725" cy="0"/>
            </a:xfrm>
            <a:prstGeom prst="straightConnector1">
              <a:avLst/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4804238" y="1927614"/>
            <a:ext cx="2018593" cy="387866"/>
            <a:chOff x="4804238" y="1927614"/>
            <a:chExt cx="2018593" cy="387866"/>
          </a:xfrm>
        </p:grpSpPr>
        <p:cxnSp>
          <p:nvCxnSpPr>
            <p:cNvPr id="10" name="Straight Arrow Connector 9"/>
            <p:cNvCxnSpPr/>
            <p:nvPr/>
          </p:nvCxnSpPr>
          <p:spPr>
            <a:xfrm flipV="1">
              <a:off x="4804238" y="2307102"/>
              <a:ext cx="2018593" cy="8378"/>
            </a:xfrm>
            <a:prstGeom prst="straightConnector1">
              <a:avLst/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5007423" y="1927614"/>
              <a:ext cx="12456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Flux Rope</a:t>
              </a:r>
              <a:endParaRPr lang="en-GB" dirty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4F6AF-A50E-4A29-9BB2-36EAB8DBAE56}" type="slidenum">
              <a:rPr lang="en-GB" smtClean="0"/>
              <a:pPr/>
              <a:t>22</a:t>
            </a:fld>
            <a:endParaRPr lang="en-GB" dirty="0"/>
          </a:p>
        </p:txBody>
      </p:sp>
      <p:pic>
        <p:nvPicPr>
          <p:cNvPr id="128002" name="Picture 2" descr="D:\DC\RESEARCH\conferences\SONOMA 2012\MOMENTUM\event16AE poster.png"/>
          <p:cNvPicPr>
            <a:picLocks noChangeAspect="1" noChangeArrowheads="1"/>
          </p:cNvPicPr>
          <p:nvPr/>
        </p:nvPicPr>
        <p:blipFill>
          <a:blip r:embed="rId2" cstate="print"/>
          <a:srcRect l="4566" t="8111" b="19700"/>
          <a:stretch>
            <a:fillRect/>
          </a:stretch>
        </p:blipFill>
        <p:spPr bwMode="auto">
          <a:xfrm>
            <a:off x="-13266529" y="-330201"/>
            <a:ext cx="12923629" cy="7188201"/>
          </a:xfrm>
          <a:prstGeom prst="rect">
            <a:avLst/>
          </a:prstGeom>
          <a:noFill/>
        </p:spPr>
      </p:pic>
      <p:pic>
        <p:nvPicPr>
          <p:cNvPr id="7" name="Picture 2" descr="D:\DC\RESEARCH\conferences\SONOMA 2012\MOMENTUM\event16AE poster.png"/>
          <p:cNvPicPr>
            <a:picLocks noChangeAspect="1" noChangeArrowheads="1"/>
          </p:cNvPicPr>
          <p:nvPr/>
        </p:nvPicPr>
        <p:blipFill>
          <a:blip r:embed="rId2" cstate="print"/>
          <a:srcRect l="4566" t="8111" b="19700"/>
          <a:stretch>
            <a:fillRect/>
          </a:stretch>
        </p:blipFill>
        <p:spPr bwMode="auto">
          <a:xfrm>
            <a:off x="307529" y="914400"/>
            <a:ext cx="8836471" cy="4914899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CCMC simulations: BAT-R-US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4F6AF-A50E-4A29-9BB2-36EAB8DBAE56}" type="slidenum">
              <a:rPr lang="en-GB" smtClean="0"/>
              <a:pPr/>
              <a:t>23</a:t>
            </a:fld>
            <a:endParaRPr lang="en-GB" dirty="0"/>
          </a:p>
        </p:txBody>
      </p:sp>
      <p:pic>
        <p:nvPicPr>
          <p:cNvPr id="115714" name="Picture 2" descr="C:\Users\Neel Savani\Desktop\Neel_Savani_082112_1_movie_2756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489" y="548640"/>
            <a:ext cx="8235632" cy="599604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CCMC simulations: BAT-R-US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4F6AF-A50E-4A29-9BB2-36EAB8DBAE56}" type="slidenum">
              <a:rPr lang="en-GB" smtClean="0"/>
              <a:pPr/>
              <a:t>24</a:t>
            </a:fld>
            <a:endParaRPr lang="en-GB" dirty="0"/>
          </a:p>
        </p:txBody>
      </p:sp>
      <p:pic>
        <p:nvPicPr>
          <p:cNvPr id="5" name="CCMCdensity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127760" y="630555"/>
            <a:ext cx="6675120" cy="4450080"/>
          </a:xfrm>
          <a:prstGeom prst="rect">
            <a:avLst/>
          </a:prstGeom>
          <a:ln>
            <a:noFill/>
          </a:ln>
        </p:spPr>
      </p:pic>
      <p:grpSp>
        <p:nvGrpSpPr>
          <p:cNvPr id="11" name="Group 10"/>
          <p:cNvGrpSpPr/>
          <p:nvPr/>
        </p:nvGrpSpPr>
        <p:grpSpPr>
          <a:xfrm>
            <a:off x="787792" y="4930140"/>
            <a:ext cx="7652825" cy="2286942"/>
            <a:chOff x="2369820" y="5103859"/>
            <a:chExt cx="3909060" cy="2174183"/>
          </a:xfrm>
        </p:grpSpPr>
        <p:pic>
          <p:nvPicPr>
            <p:cNvPr id="6" name="Picture 2" descr="C:\NEEL\DC\RESEARCH\PROJECTS\CME Momentum\PAPER\1st draft\tex\figure1\fig7.png"/>
            <p:cNvPicPr>
              <a:picLocks noChangeAspect="1" noChangeArrowheads="1"/>
            </p:cNvPicPr>
            <p:nvPr/>
          </p:nvPicPr>
          <p:blipFill>
            <a:blip r:embed="rId4" cstate="print"/>
            <a:srcRect t="5328"/>
            <a:stretch>
              <a:fillRect/>
            </a:stretch>
          </p:blipFill>
          <p:spPr bwMode="auto">
            <a:xfrm>
              <a:off x="2369820" y="5103859"/>
              <a:ext cx="3909060" cy="2174183"/>
            </a:xfrm>
            <a:prstGeom prst="rect">
              <a:avLst/>
            </a:prstGeom>
            <a:noFill/>
          </p:spPr>
        </p:pic>
        <p:sp>
          <p:nvSpPr>
            <p:cNvPr id="9" name="Rectangle 8"/>
            <p:cNvSpPr/>
            <p:nvPr/>
          </p:nvSpPr>
          <p:spPr>
            <a:xfrm>
              <a:off x="2834639" y="5158740"/>
              <a:ext cx="1119643" cy="1699260"/>
            </a:xfrm>
            <a:prstGeom prst="rect">
              <a:avLst/>
            </a:prstGeom>
            <a:solidFill>
              <a:schemeClr val="bg2">
                <a:lumMod val="40000"/>
                <a:lumOff val="60000"/>
                <a:alpha val="4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58487" y="5158740"/>
              <a:ext cx="1155572" cy="1699260"/>
            </a:xfrm>
            <a:prstGeom prst="rect">
              <a:avLst/>
            </a:prstGeom>
            <a:solidFill>
              <a:schemeClr val="bg2">
                <a:lumMod val="40000"/>
                <a:lumOff val="60000"/>
                <a:alpha val="4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949451" y="5158740"/>
              <a:ext cx="705444" cy="1699260"/>
            </a:xfrm>
            <a:prstGeom prst="rect">
              <a:avLst/>
            </a:prstGeom>
            <a:noFill/>
            <a:ln>
              <a:solidFill>
                <a:srgbClr val="FF9B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3" name="Straight Connector 12"/>
          <p:cNvCxnSpPr/>
          <p:nvPr/>
        </p:nvCxnSpPr>
        <p:spPr>
          <a:xfrm>
            <a:off x="3890305" y="4976446"/>
            <a:ext cx="0" cy="17830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4.44444E-6 L 0.15174 -0.00024 " pathEditMode="fixed" rAng="0" ptsTypes="AA">
                                      <p:cBhvr>
                                        <p:cTn id="8" dur="17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CME effects at Earth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4F6AF-A50E-4A29-9BB2-36EAB8DBAE56}" type="slidenum">
              <a:rPr lang="en-GB" smtClean="0"/>
              <a:pPr/>
              <a:t>25</a:t>
            </a:fld>
            <a:endParaRPr lang="en-GB" dirty="0"/>
          </a:p>
        </p:txBody>
      </p:sp>
      <p:pic>
        <p:nvPicPr>
          <p:cNvPr id="116738" name="Picture 2" descr="map of IMOs in the world"/>
          <p:cNvPicPr>
            <a:picLocks noChangeAspect="1" noChangeArrowheads="1"/>
          </p:cNvPicPr>
          <p:nvPr/>
        </p:nvPicPr>
        <p:blipFill>
          <a:blip r:embed="rId2" cstate="print"/>
          <a:srcRect t="5067" b="3867"/>
          <a:stretch>
            <a:fillRect/>
          </a:stretch>
        </p:blipFill>
        <p:spPr bwMode="auto">
          <a:xfrm>
            <a:off x="498474" y="655320"/>
            <a:ext cx="8177833" cy="5585460"/>
          </a:xfrm>
          <a:prstGeom prst="rect">
            <a:avLst/>
          </a:prstGeom>
          <a:noFill/>
        </p:spPr>
      </p:pic>
      <p:grpSp>
        <p:nvGrpSpPr>
          <p:cNvPr id="12" name="Group 11"/>
          <p:cNvGrpSpPr/>
          <p:nvPr/>
        </p:nvGrpSpPr>
        <p:grpSpPr>
          <a:xfrm>
            <a:off x="1614170" y="693420"/>
            <a:ext cx="5459730" cy="5506720"/>
            <a:chOff x="1614170" y="693420"/>
            <a:chExt cx="5459730" cy="550672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3334385" y="693420"/>
              <a:ext cx="0" cy="549402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1614170" y="699770"/>
              <a:ext cx="1757680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C00000"/>
                  </a:solidFill>
                </a:rPr>
                <a:t>Local noon for shock arrival at the Bow shock</a:t>
              </a:r>
              <a:endParaRPr lang="en-US" dirty="0">
                <a:solidFill>
                  <a:srgbClr val="C00000"/>
                </a:solidFill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6981190" y="706120"/>
              <a:ext cx="0" cy="5494020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5106670" y="699770"/>
              <a:ext cx="1967230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Local midnight for shock arrival at the Bow shock</a:t>
              </a:r>
              <a:endParaRPr lang="en-US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543300" y="3524250"/>
            <a:ext cx="3962400" cy="431800"/>
            <a:chOff x="3543300" y="3524250"/>
            <a:chExt cx="3962400" cy="431800"/>
          </a:xfrm>
        </p:grpSpPr>
        <p:sp>
          <p:nvSpPr>
            <p:cNvPr id="13" name="Rounded Rectangle 12"/>
            <p:cNvSpPr/>
            <p:nvPr/>
          </p:nvSpPr>
          <p:spPr>
            <a:xfrm>
              <a:off x="3543300" y="3708400"/>
              <a:ext cx="355600" cy="247650"/>
            </a:xfrm>
            <a:prstGeom prst="roundRect">
              <a:avLst/>
            </a:prstGeom>
            <a:solidFill>
              <a:srgbClr val="FF9B57">
                <a:alpha val="26000"/>
              </a:srgbClr>
            </a:solidFill>
            <a:ln>
              <a:solidFill>
                <a:srgbClr val="FF9B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7150100" y="3524250"/>
              <a:ext cx="355600" cy="247650"/>
            </a:xfrm>
            <a:prstGeom prst="roundRect">
              <a:avLst/>
            </a:prstGeom>
            <a:solidFill>
              <a:srgbClr val="FF9B57">
                <a:alpha val="26000"/>
              </a:srgbClr>
            </a:solidFill>
            <a:ln>
              <a:solidFill>
                <a:srgbClr val="FF9B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5753688" y="6344528"/>
            <a:ext cx="2989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From </a:t>
            </a:r>
            <a:r>
              <a:rPr lang="en-US" sz="1200" dirty="0" err="1" smtClean="0"/>
              <a:t>Intermagnet</a:t>
            </a:r>
            <a:r>
              <a:rPr lang="en-US" sz="1200" dirty="0" smtClean="0"/>
              <a:t>: </a:t>
            </a:r>
            <a:r>
              <a:rPr lang="en-US" sz="1200" u="sng" dirty="0" smtClean="0">
                <a:solidFill>
                  <a:srgbClr val="002060"/>
                </a:solidFill>
              </a:rPr>
              <a:t>www.intermagnet.org/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-37075" y="-96838"/>
            <a:ext cx="6329875" cy="646113"/>
          </a:xfrm>
        </p:spPr>
        <p:txBody>
          <a:bodyPr/>
          <a:lstStyle/>
          <a:p>
            <a:r>
              <a:rPr lang="en-US" dirty="0" smtClean="0"/>
              <a:t>Equatorial Earth:</a:t>
            </a:r>
            <a:r>
              <a:rPr lang="en-US" sz="1800" dirty="0" smtClean="0"/>
              <a:t> </a:t>
            </a:r>
            <a:r>
              <a:rPr lang="en-US" sz="1800" dirty="0" err="1" smtClean="0"/>
              <a:t>localised</a:t>
            </a:r>
            <a:r>
              <a:rPr lang="en-US" sz="1800" dirty="0" smtClean="0"/>
              <a:t> magnetic perturbations</a:t>
            </a:r>
            <a:endParaRPr lang="en-US" sz="1800" dirty="0"/>
          </a:p>
        </p:txBody>
      </p:sp>
      <p:pic>
        <p:nvPicPr>
          <p:cNvPr id="16" name="Picture 1" descr="C:\NEEL\DC\RESEARCH\PROJECTS\CME Momentum\PAPER\1st draft\tex\figure1\Fig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325" y="905225"/>
            <a:ext cx="9173835" cy="4746275"/>
          </a:xfrm>
          <a:prstGeom prst="rect">
            <a:avLst/>
          </a:prstGeom>
          <a:noFill/>
        </p:spPr>
      </p:pic>
      <p:grpSp>
        <p:nvGrpSpPr>
          <p:cNvPr id="7" name="Group 6"/>
          <p:cNvGrpSpPr/>
          <p:nvPr/>
        </p:nvGrpSpPr>
        <p:grpSpPr>
          <a:xfrm>
            <a:off x="3036600" y="965700"/>
            <a:ext cx="3290400" cy="369332"/>
            <a:chOff x="3232800" y="705600"/>
            <a:chExt cx="3290400" cy="369332"/>
          </a:xfrm>
        </p:grpSpPr>
        <p:cxnSp>
          <p:nvCxnSpPr>
            <p:cNvPr id="5" name="Straight Connector 4"/>
            <p:cNvCxnSpPr/>
            <p:nvPr/>
          </p:nvCxnSpPr>
          <p:spPr>
            <a:xfrm flipV="1">
              <a:off x="3232800" y="900000"/>
              <a:ext cx="365760" cy="0"/>
            </a:xfrm>
            <a:prstGeom prst="line">
              <a:avLst/>
            </a:prstGeom>
            <a:ln w="28575">
              <a:solidFill>
                <a:srgbClr val="7B358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3571200" y="705600"/>
              <a:ext cx="295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7B3587"/>
                  </a:solidFill>
                </a:rPr>
                <a:t>CCMC simulated estimates</a:t>
              </a:r>
              <a:endParaRPr lang="en-US" dirty="0">
                <a:solidFill>
                  <a:srgbClr val="7B3587"/>
                </a:solidFill>
              </a:endParaRPr>
            </a:p>
          </p:txBody>
        </p:sp>
      </p:grp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675688" y="146368"/>
            <a:ext cx="468312" cy="360362"/>
          </a:xfrm>
        </p:spPr>
        <p:txBody>
          <a:bodyPr/>
          <a:lstStyle/>
          <a:p>
            <a:fld id="{EAD4F6AF-A50E-4A29-9BB2-36EAB8DBAE56}" type="slidenum">
              <a:rPr lang="en-GB" smtClean="0"/>
              <a:pPr/>
              <a:t>26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implications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0" y="704850"/>
            <a:ext cx="8280399" cy="4730750"/>
          </a:xfrm>
        </p:spPr>
        <p:txBody>
          <a:bodyPr/>
          <a:lstStyle/>
          <a:p>
            <a:r>
              <a:rPr lang="en-US" dirty="0" smtClean="0"/>
              <a:t>An observational mass time series can be created from cameras; This data series may provide </a:t>
            </a:r>
            <a:r>
              <a:rPr lang="en-US" b="1" u="sng" dirty="0" smtClean="0"/>
              <a:t>early estimates of the densities arriving at Earth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r>
              <a:rPr lang="en-US" dirty="0" smtClean="0"/>
              <a:t>These mass time-series can be used as </a:t>
            </a:r>
            <a:r>
              <a:rPr lang="en-US" b="1" u="sng" dirty="0" smtClean="0"/>
              <a:t>initial inputs for ensemble space weather forecasting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r>
              <a:rPr lang="en-US" b="1" u="sng" dirty="0" smtClean="0"/>
              <a:t>Sudden compression of the magnetosphere due to the momentum flux </a:t>
            </a:r>
            <a:r>
              <a:rPr lang="en-US" dirty="0" smtClean="0"/>
              <a:t>of a CME can now be tracked reliably.</a:t>
            </a:r>
          </a:p>
          <a:p>
            <a:endParaRPr lang="en-US" dirty="0" smtClean="0"/>
          </a:p>
          <a:p>
            <a:r>
              <a:rPr lang="en-US" dirty="0" smtClean="0"/>
              <a:t>Improvements CCMC models are allowing researchers to make </a:t>
            </a:r>
            <a:r>
              <a:rPr lang="en-US" b="1" u="sng" dirty="0" smtClean="0"/>
              <a:t>predictions of the dB/</a:t>
            </a:r>
            <a:r>
              <a:rPr lang="en-US" b="1" u="sng" dirty="0" err="1" smtClean="0"/>
              <a:t>dt</a:t>
            </a:r>
            <a:r>
              <a:rPr lang="en-US" b="1" u="sng" dirty="0" smtClean="0"/>
              <a:t> at specified locations on Earth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b="1" u="sng" dirty="0" smtClean="0"/>
              <a:t>momentum flux of a CME </a:t>
            </a:r>
            <a:r>
              <a:rPr lang="en-US" dirty="0" smtClean="0"/>
              <a:t>has a direct impact onto the ground and </a:t>
            </a:r>
            <a:r>
              <a:rPr lang="en-US" b="1" u="sng" dirty="0" smtClean="0"/>
              <a:t>is significant for </a:t>
            </a:r>
            <a:r>
              <a:rPr lang="en-US" b="1" u="sng" dirty="0" err="1" smtClean="0"/>
              <a:t>geomagnetically</a:t>
            </a:r>
            <a:r>
              <a:rPr lang="en-US" b="1" u="sng" dirty="0" smtClean="0"/>
              <a:t> induced currents</a:t>
            </a:r>
            <a:r>
              <a:rPr lang="en-US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4F6AF-A50E-4A29-9BB2-36EAB8DBAE56}" type="slidenum">
              <a:rPr lang="en-GB" smtClean="0"/>
              <a:pPr/>
              <a:t>27</a:t>
            </a:fld>
            <a:endParaRPr lang="en-GB" dirty="0"/>
          </a:p>
        </p:txBody>
      </p:sp>
      <p:pic>
        <p:nvPicPr>
          <p:cNvPr id="6" name="WL_combine_crop_annot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524000" y="5125357"/>
            <a:ext cx="6286500" cy="1796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jmap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380" t="9091" r="18640" b="6061"/>
          <a:stretch>
            <a:fillRect/>
          </a:stretch>
        </p:blipFill>
        <p:spPr bwMode="auto">
          <a:xfrm>
            <a:off x="112713" y="609600"/>
            <a:ext cx="2706687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699" name="Picture 3" descr="jmaps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02" t="8345" r="5881" b="14418"/>
          <a:stretch>
            <a:fillRect/>
          </a:stretch>
        </p:blipFill>
        <p:spPr bwMode="auto">
          <a:xfrm>
            <a:off x="3810000" y="990600"/>
            <a:ext cx="4841875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1143000" y="76200"/>
            <a:ext cx="7240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sz="2400">
                <a:solidFill>
                  <a:srgbClr val="0000FF"/>
                </a:solidFill>
              </a:rPr>
              <a:t>Tracking solar ejections through the heliosphere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6924675" y="609600"/>
            <a:ext cx="21431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317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 b="0" i="1"/>
              <a:t>From Sheeley’s Hale Lecture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343400" y="2514600"/>
            <a:ext cx="3867150" cy="1643063"/>
            <a:chOff x="2544" y="1392"/>
            <a:chExt cx="2880" cy="1200"/>
          </a:xfrm>
        </p:grpSpPr>
        <p:sp>
          <p:nvSpPr>
            <p:cNvPr id="29703" name="Rectangle 7"/>
            <p:cNvSpPr>
              <a:spLocks noChangeArrowheads="1"/>
            </p:cNvSpPr>
            <p:nvPr/>
          </p:nvSpPr>
          <p:spPr bwMode="auto">
            <a:xfrm>
              <a:off x="2544" y="1392"/>
              <a:ext cx="816" cy="528"/>
            </a:xfrm>
            <a:prstGeom prst="rect">
              <a:avLst/>
            </a:prstGeom>
            <a:noFill/>
            <a:ln w="19050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29704" name="Line 8"/>
            <p:cNvSpPr>
              <a:spLocks noChangeShapeType="1"/>
            </p:cNvSpPr>
            <p:nvPr/>
          </p:nvSpPr>
          <p:spPr bwMode="auto">
            <a:xfrm>
              <a:off x="3360" y="1920"/>
              <a:ext cx="2064" cy="67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9705" name="Line 9"/>
            <p:cNvSpPr>
              <a:spLocks noChangeShapeType="1"/>
            </p:cNvSpPr>
            <p:nvPr/>
          </p:nvSpPr>
          <p:spPr bwMode="auto">
            <a:xfrm>
              <a:off x="2544" y="1920"/>
              <a:ext cx="0" cy="67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29706" name="AutoShape 10">
            <a:hlinkClick r:id="" action="ppaction://hlinkshowjump?jump=lastslideviewed" highlightClick="1"/>
          </p:cNvPr>
          <p:cNvSpPr>
            <a:spLocks noChangeAspect="1" noChangeArrowheads="1"/>
          </p:cNvSpPr>
          <p:nvPr/>
        </p:nvSpPr>
        <p:spPr bwMode="auto">
          <a:xfrm>
            <a:off x="8534400" y="5943600"/>
            <a:ext cx="420688" cy="420688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58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533400" y="304800"/>
            <a:ext cx="807720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100">
                <a:solidFill>
                  <a:schemeClr val="bg2"/>
                </a:solidFill>
                <a:latin typeface="Garamond" pitchFamily="18" charset="0"/>
                <a:ea typeface="SimSun" pitchFamily="2" charset="-122"/>
              </a:defRPr>
            </a:lvl1pPr>
            <a:lvl2pPr marL="742950" indent="-285750">
              <a:defRPr sz="2100">
                <a:solidFill>
                  <a:schemeClr val="bg2"/>
                </a:solidFill>
                <a:latin typeface="Garamond" pitchFamily="18" charset="0"/>
                <a:ea typeface="SimSun" pitchFamily="2" charset="-122"/>
              </a:defRPr>
            </a:lvl2pPr>
            <a:lvl3pPr marL="1143000" indent="-228600">
              <a:defRPr sz="2100">
                <a:solidFill>
                  <a:schemeClr val="bg2"/>
                </a:solidFill>
                <a:latin typeface="Garamond" pitchFamily="18" charset="0"/>
                <a:ea typeface="SimSun" pitchFamily="2" charset="-122"/>
              </a:defRPr>
            </a:lvl3pPr>
            <a:lvl4pPr marL="1600200" indent="-228600">
              <a:defRPr sz="2100">
                <a:solidFill>
                  <a:schemeClr val="bg2"/>
                </a:solidFill>
                <a:latin typeface="Garamond" pitchFamily="18" charset="0"/>
                <a:ea typeface="SimSun" pitchFamily="2" charset="-122"/>
              </a:defRPr>
            </a:lvl4pPr>
            <a:lvl5pPr marL="2057400" indent="-228600">
              <a:defRPr sz="2100">
                <a:solidFill>
                  <a:schemeClr val="bg2"/>
                </a:solidFill>
                <a:latin typeface="Garamond" pitchFamily="18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defRPr sz="2100">
                <a:solidFill>
                  <a:schemeClr val="bg2"/>
                </a:solidFill>
                <a:latin typeface="Garamond" pitchFamily="18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defRPr sz="2100">
                <a:solidFill>
                  <a:schemeClr val="bg2"/>
                </a:solidFill>
                <a:latin typeface="Garamond" pitchFamily="18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defRPr sz="2100">
                <a:solidFill>
                  <a:schemeClr val="bg2"/>
                </a:solidFill>
                <a:latin typeface="Garamond" pitchFamily="18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defRPr sz="2100">
                <a:solidFill>
                  <a:schemeClr val="bg2"/>
                </a:solidFill>
                <a:latin typeface="Garamond" pitchFamily="18" charset="0"/>
                <a:ea typeface="SimSun" pitchFamily="2" charset="-122"/>
              </a:defRPr>
            </a:lvl9pPr>
          </a:lstStyle>
          <a:p>
            <a:pPr>
              <a:lnSpc>
                <a:spcPct val="75000"/>
              </a:lnSpc>
              <a:spcBef>
                <a:spcPct val="50000"/>
              </a:spcBef>
              <a:buClrTx/>
            </a:pPr>
            <a:r>
              <a:rPr lang="en-US" altLang="zh-CN" sz="2800" dirty="0" smtClean="0">
                <a:solidFill>
                  <a:srgbClr val="3366FF"/>
                </a:solidFill>
                <a:latin typeface="+mj-lt"/>
                <a:ea typeface="+mj-ea"/>
                <a:cs typeface="+mj-cs"/>
              </a:rPr>
              <a:t>3. </a:t>
            </a:r>
            <a:r>
              <a:rPr lang="en-US" altLang="zh-CN" sz="2800" dirty="0">
                <a:solidFill>
                  <a:srgbClr val="3366FF"/>
                </a:solidFill>
                <a:latin typeface="+mj-lt"/>
                <a:ea typeface="+mj-ea"/>
                <a:cs typeface="+mj-cs"/>
              </a:rPr>
              <a:t>Imaging shocks in interplanetary space</a:t>
            </a:r>
            <a:endParaRPr lang="en-US" altLang="en-US" sz="2800" dirty="0">
              <a:solidFill>
                <a:srgbClr val="3366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6388" name="Picture 6" descr="f09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5338" y="2009775"/>
            <a:ext cx="3046412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7" descr="f2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489" y="2207749"/>
            <a:ext cx="3033712" cy="455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Rectangle 8"/>
          <p:cNvSpPr>
            <a:spLocks noChangeArrowheads="1"/>
          </p:cNvSpPr>
          <p:nvPr/>
        </p:nvSpPr>
        <p:spPr bwMode="auto">
          <a:xfrm>
            <a:off x="6381750" y="2101850"/>
            <a:ext cx="268605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buClr>
                <a:schemeClr val="bg2"/>
              </a:buClr>
              <a:buFontTx/>
              <a:buChar char="•"/>
            </a:pPr>
            <a:r>
              <a:rPr lang="en-US" altLang="en-US" dirty="0" smtClean="0"/>
              <a:t> </a:t>
            </a:r>
            <a:r>
              <a:rPr lang="en-US" altLang="en-US" dirty="0"/>
              <a:t>Connection </a:t>
            </a:r>
            <a:r>
              <a:rPr lang="en-US" altLang="en-US" dirty="0" smtClean="0"/>
              <a:t>btw </a:t>
            </a:r>
            <a:r>
              <a:rPr lang="en-US" altLang="en-US" dirty="0">
                <a:solidFill>
                  <a:srgbClr val="FF0000"/>
                </a:solidFill>
              </a:rPr>
              <a:t>imaging</a:t>
            </a:r>
            <a:r>
              <a:rPr lang="en-US" altLang="en-US" dirty="0"/>
              <a:t> observations and </a:t>
            </a:r>
            <a:r>
              <a:rPr lang="en-US" altLang="en-US" dirty="0">
                <a:solidFill>
                  <a:srgbClr val="FF0000"/>
                </a:solidFill>
              </a:rPr>
              <a:t>in </a:t>
            </a:r>
            <a:r>
              <a:rPr lang="en-US" altLang="en-US" dirty="0" smtClean="0">
                <a:solidFill>
                  <a:srgbClr val="FF0000"/>
                </a:solidFill>
              </a:rPr>
              <a:t>situ </a:t>
            </a:r>
            <a:r>
              <a:rPr lang="en-US" altLang="en-US" dirty="0" smtClean="0"/>
              <a:t>measurements </a:t>
            </a:r>
            <a:r>
              <a:rPr lang="en-US" altLang="en-US" dirty="0"/>
              <a:t>suggests this is the CME-driven shock; </a:t>
            </a:r>
            <a:endParaRPr lang="en-US" altLang="en-US" dirty="0" smtClean="0"/>
          </a:p>
          <a:p>
            <a:pPr algn="l">
              <a:buClr>
                <a:schemeClr val="bg2"/>
              </a:buClr>
              <a:buFontTx/>
              <a:buChar char="•"/>
            </a:pPr>
            <a:endParaRPr lang="en-US" altLang="en-US" dirty="0"/>
          </a:p>
          <a:p>
            <a:pPr algn="l">
              <a:buClr>
                <a:schemeClr val="bg2"/>
              </a:buClr>
              <a:buFontTx/>
              <a:buChar char="•"/>
            </a:pPr>
            <a:r>
              <a:rPr lang="en-US" altLang="en-US" dirty="0"/>
              <a:t> </a:t>
            </a:r>
            <a:r>
              <a:rPr lang="en-US" altLang="en-US" dirty="0" smtClean="0"/>
              <a:t>Opens the exciting </a:t>
            </a:r>
            <a:r>
              <a:rPr lang="en-US" altLang="en-US" dirty="0"/>
              <a:t>possibility to </a:t>
            </a:r>
            <a:r>
              <a:rPr lang="en-US" altLang="en-US" dirty="0" smtClean="0"/>
              <a:t>study the </a:t>
            </a:r>
            <a:r>
              <a:rPr lang="en-US" altLang="en-US" dirty="0"/>
              <a:t>shock 3D structure and evolution </a:t>
            </a:r>
            <a:r>
              <a:rPr lang="en-US" altLang="en-US" dirty="0" smtClean="0"/>
              <a:t>in IP </a:t>
            </a:r>
            <a:r>
              <a:rPr lang="en-US" altLang="en-US" dirty="0"/>
              <a:t>space. </a:t>
            </a:r>
          </a:p>
        </p:txBody>
      </p:sp>
      <p:sp>
        <p:nvSpPr>
          <p:cNvPr id="16391" name="Rectangle 9"/>
          <p:cNvSpPr>
            <a:spLocks noChangeArrowheads="1"/>
          </p:cNvSpPr>
          <p:nvPr/>
        </p:nvSpPr>
        <p:spPr bwMode="auto">
          <a:xfrm>
            <a:off x="152399" y="1143000"/>
            <a:ext cx="8615364" cy="830997"/>
          </a:xfrm>
          <a:prstGeom prst="rect">
            <a:avLst/>
          </a:prstGeom>
          <a:noFill/>
          <a:ln w="9525" algn="ctr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dirty="0"/>
              <a:t> </a:t>
            </a:r>
            <a:r>
              <a:rPr lang="en-US" altLang="zh-CN" dirty="0"/>
              <a:t>At large distances, the density within CMEs decreases to the ambient level or </a:t>
            </a:r>
            <a:r>
              <a:rPr lang="en-US" altLang="zh-CN" dirty="0">
                <a:solidFill>
                  <a:srgbClr val="3366FF"/>
                </a:solidFill>
                <a:latin typeface="+mj-lt"/>
                <a:ea typeface="+mj-ea"/>
                <a:cs typeface="+mj-cs"/>
              </a:rPr>
              <a:t>below</a:t>
            </a:r>
            <a:r>
              <a:rPr lang="en-US" altLang="zh-CN" dirty="0"/>
              <a:t> </a:t>
            </a:r>
            <a:r>
              <a:rPr lang="en-US" altLang="zh-CN" dirty="0" smtClean="0"/>
              <a:t> </a:t>
            </a:r>
            <a:r>
              <a:rPr lang="en-US" altLang="zh-CN" dirty="0" smtClean="0">
                <a:sym typeface="Wingdings" pitchFamily="2" charset="2"/>
              </a:rPr>
              <a:t></a:t>
            </a:r>
            <a:r>
              <a:rPr lang="en-US" altLang="zh-CN" dirty="0" smtClean="0"/>
              <a:t> </a:t>
            </a:r>
            <a:r>
              <a:rPr lang="en-US" altLang="zh-CN" dirty="0"/>
              <a:t>most observable structure would be the sheath (including the shock) 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>due </a:t>
            </a:r>
            <a:r>
              <a:rPr lang="en-US" altLang="zh-CN" dirty="0"/>
              <a:t>to shock compression.</a:t>
            </a:r>
            <a:endParaRPr lang="en-GB" dirty="0"/>
          </a:p>
        </p:txBody>
      </p:sp>
      <p:sp>
        <p:nvSpPr>
          <p:cNvPr id="16392" name="Rectangle 10"/>
          <p:cNvSpPr>
            <a:spLocks noChangeArrowheads="1"/>
          </p:cNvSpPr>
          <p:nvPr/>
        </p:nvSpPr>
        <p:spPr bwMode="auto">
          <a:xfrm>
            <a:off x="6529387" y="5454134"/>
            <a:ext cx="238601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>
            <a:spAutoFit/>
          </a:bodyPr>
          <a:lstStyle/>
          <a:p>
            <a:pPr algn="l" eaLnBrk="1" hangingPunct="1">
              <a:spcBef>
                <a:spcPct val="10000"/>
              </a:spcBef>
            </a:pPr>
            <a:r>
              <a:rPr lang="en-GB" b="0" dirty="0" smtClean="0"/>
              <a:t>Rouillard et al 2011; Liu </a:t>
            </a:r>
            <a:r>
              <a:rPr lang="en-GB" b="0" dirty="0"/>
              <a:t>et al., </a:t>
            </a:r>
            <a:r>
              <a:rPr lang="en-GB" b="0" dirty="0" smtClean="0"/>
              <a:t>2011; Maloney &amp; </a:t>
            </a:r>
            <a:r>
              <a:rPr lang="en-GB" b="0" dirty="0" err="1" smtClean="0"/>
              <a:t>Galagher</a:t>
            </a:r>
            <a:r>
              <a:rPr lang="en-GB" b="0" dirty="0" smtClean="0"/>
              <a:t> 2011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xmlns="" val="230418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WL_combine_crop_annot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74320" y="3886200"/>
            <a:ext cx="8694420" cy="248412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CME propagation direction</a:t>
            </a:r>
            <a:endParaRPr lang="en-US" dirty="0"/>
          </a:p>
        </p:txBody>
      </p:sp>
      <p:pic>
        <p:nvPicPr>
          <p:cNvPr id="50179" name="Picture 3" descr="C:\NEEL\DC\RESEARCH\PROJECTS\CME Momentum\PAPER\1st draft\tex\figure1\Fig1.png"/>
          <p:cNvPicPr>
            <a:picLocks noChangeAspect="1" noChangeArrowheads="1"/>
          </p:cNvPicPr>
          <p:nvPr/>
        </p:nvPicPr>
        <p:blipFill>
          <a:blip r:embed="rId4" cstate="print"/>
          <a:srcRect t="10262" r="7222" b="9080"/>
          <a:stretch>
            <a:fillRect/>
          </a:stretch>
        </p:blipFill>
        <p:spPr bwMode="auto">
          <a:xfrm>
            <a:off x="1968755" y="640079"/>
            <a:ext cx="5001786" cy="316523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88388" y="2749451"/>
            <a:ext cx="21523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</a:rPr>
              <a:t>White light image from ST-A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675688" y="146368"/>
            <a:ext cx="468312" cy="360362"/>
          </a:xfrm>
        </p:spPr>
        <p:txBody>
          <a:bodyPr/>
          <a:lstStyle/>
          <a:p>
            <a:fld id="{EAD4F6AF-A50E-4A29-9BB2-36EAB8DBAE56}" type="slidenum">
              <a:rPr lang="en-GB" smtClean="0"/>
              <a:pPr/>
              <a:t>3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WL_combine_crop_annot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74320" y="3886200"/>
            <a:ext cx="8694420" cy="248412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CME propagation direction</a:t>
            </a:r>
            <a:endParaRPr lang="en-US" dirty="0"/>
          </a:p>
        </p:txBody>
      </p:sp>
      <p:pic>
        <p:nvPicPr>
          <p:cNvPr id="50179" name="Picture 3" descr="C:\NEEL\DC\RESEARCH\PROJECTS\CME Momentum\PAPER\1st draft\tex\figure1\Fig1.png"/>
          <p:cNvPicPr>
            <a:picLocks noChangeAspect="1" noChangeArrowheads="1"/>
          </p:cNvPicPr>
          <p:nvPr/>
        </p:nvPicPr>
        <p:blipFill>
          <a:blip r:embed="rId4" cstate="print"/>
          <a:srcRect t="10262" r="7222" b="9080"/>
          <a:stretch>
            <a:fillRect/>
          </a:stretch>
        </p:blipFill>
        <p:spPr bwMode="auto">
          <a:xfrm>
            <a:off x="1968755" y="640079"/>
            <a:ext cx="5001786" cy="3165231"/>
          </a:xfrm>
          <a:prstGeom prst="rect">
            <a:avLst/>
          </a:prstGeom>
          <a:noFill/>
        </p:spPr>
      </p:pic>
      <p:pic>
        <p:nvPicPr>
          <p:cNvPr id="8" name="Picture 4" descr="C:\NEEL\DC\RESEARCH\PROJECTS\CME Momentum\PAPER\1st draft\tex\figure1\Fig2.png"/>
          <p:cNvPicPr>
            <a:picLocks noChangeAspect="1" noChangeArrowheads="1"/>
          </p:cNvPicPr>
          <p:nvPr/>
        </p:nvPicPr>
        <p:blipFill>
          <a:blip r:embed="rId5" cstate="print"/>
          <a:srcRect t="28910" r="5245" b="7471"/>
          <a:stretch>
            <a:fillRect/>
          </a:stretch>
        </p:blipFill>
        <p:spPr bwMode="auto">
          <a:xfrm>
            <a:off x="-661768" y="3881566"/>
            <a:ext cx="9584788" cy="258019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42055" y="3094109"/>
            <a:ext cx="1987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</a:rPr>
              <a:t>Mass image from ST-A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84406" y="4593102"/>
            <a:ext cx="8454684" cy="745587"/>
          </a:xfrm>
          <a:prstGeom prst="line">
            <a:avLst/>
          </a:prstGeom>
          <a:ln w="28575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84406" y="4590754"/>
            <a:ext cx="8445302" cy="1008188"/>
          </a:xfrm>
          <a:prstGeom prst="line">
            <a:avLst/>
          </a:prstGeom>
          <a:ln w="28575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8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 Calculation: Preliminaries</a:t>
            </a:r>
            <a:endParaRPr lang="en-US" dirty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447800"/>
            <a:ext cx="73152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Height-time plots, online movies are constructed from </a:t>
            </a:r>
            <a:r>
              <a:rPr lang="en-US" dirty="0">
                <a:solidFill>
                  <a:schemeClr val="tx2"/>
                </a:solidFill>
              </a:rPr>
              <a:t>UNCALIBRATED</a:t>
            </a:r>
            <a:r>
              <a:rPr lang="en-US" dirty="0"/>
              <a:t> LASCO images. </a:t>
            </a:r>
            <a:r>
              <a:rPr lang="en-US" dirty="0" err="1" smtClean="0"/>
              <a:t>Uncalibrated</a:t>
            </a:r>
            <a:r>
              <a:rPr lang="en-US" dirty="0" smtClean="0"/>
              <a:t> </a:t>
            </a:r>
            <a:r>
              <a:rPr lang="en-US" dirty="0"/>
              <a:t>images are rarely shown.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All necessary calibration tools exist in the </a:t>
            </a:r>
            <a:r>
              <a:rPr lang="en-US" dirty="0">
                <a:solidFill>
                  <a:schemeClr val="tx2"/>
                </a:solidFill>
              </a:rPr>
              <a:t>LASCO </a:t>
            </a:r>
            <a:r>
              <a:rPr lang="en-US" dirty="0" err="1">
                <a:solidFill>
                  <a:schemeClr val="tx2"/>
                </a:solidFill>
              </a:rPr>
              <a:t>Solarsoft</a:t>
            </a:r>
            <a:r>
              <a:rPr lang="en-US" dirty="0"/>
              <a:t> distribution.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This talk is relevant to CME measurements </a:t>
            </a:r>
            <a:r>
              <a:rPr lang="en-US" dirty="0">
                <a:solidFill>
                  <a:schemeClr val="tx2"/>
                </a:solidFill>
              </a:rPr>
              <a:t>ONLY</a:t>
            </a:r>
            <a:r>
              <a:rPr lang="en-US" dirty="0"/>
              <a:t>.  Coronal background densities, streamers and plumes must be treated differently. 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u="sng" dirty="0"/>
              <a:t>Remember</a:t>
            </a:r>
            <a:r>
              <a:rPr lang="en-US" dirty="0"/>
              <a:t>, a white light CME is defined as an </a:t>
            </a:r>
            <a:r>
              <a:rPr lang="en-US" dirty="0">
                <a:solidFill>
                  <a:schemeClr val="tx2"/>
                </a:solidFill>
              </a:rPr>
              <a:t>brightness</a:t>
            </a:r>
            <a:r>
              <a:rPr lang="en-US" dirty="0"/>
              <a:t> </a:t>
            </a:r>
            <a:r>
              <a:rPr lang="en-US" dirty="0">
                <a:solidFill>
                  <a:schemeClr val="tx2"/>
                </a:solidFill>
              </a:rPr>
              <a:t>increase</a:t>
            </a:r>
            <a:r>
              <a:rPr lang="en-US" dirty="0"/>
              <a:t> relative to the background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675688" y="159068"/>
            <a:ext cx="468312" cy="360362"/>
          </a:xfrm>
        </p:spPr>
        <p:txBody>
          <a:bodyPr/>
          <a:lstStyle/>
          <a:p>
            <a:fld id="{EAD4F6AF-A50E-4A29-9BB2-36EAB8DBAE56}" type="slidenum">
              <a:rPr lang="en-GB" smtClean="0"/>
              <a:pPr/>
              <a:t>5</a:t>
            </a:fld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Our Objective</a:t>
            </a:r>
          </a:p>
        </p:txBody>
      </p:sp>
      <p:pic>
        <p:nvPicPr>
          <p:cNvPr id="34819" name="Picture 3" descr="raw"/>
          <p:cNvPicPr>
            <a:picLocks noChangeAspect="1" noChangeArrowheads="1"/>
          </p:cNvPicPr>
          <p:nvPr/>
        </p:nvPicPr>
        <p:blipFill>
          <a:blip r:embed="rId2" cstate="print"/>
          <a:srcRect l="16029" t="10114" r="16249" b="10397"/>
          <a:stretch>
            <a:fillRect/>
          </a:stretch>
        </p:blipFill>
        <p:spPr bwMode="auto">
          <a:xfrm>
            <a:off x="609600" y="1600200"/>
            <a:ext cx="3654425" cy="3656013"/>
          </a:xfrm>
          <a:prstGeom prst="rect">
            <a:avLst/>
          </a:prstGeom>
          <a:noFill/>
        </p:spPr>
      </p:pic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1447800" y="5334000"/>
            <a:ext cx="1695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/>
            <a:r>
              <a:rPr lang="en-US" sz="1800" b="0"/>
              <a:t>Raw C3 Image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764088" y="1631950"/>
            <a:ext cx="3594100" cy="4083050"/>
            <a:chOff x="3001" y="1019"/>
            <a:chExt cx="2264" cy="2572"/>
          </a:xfrm>
        </p:grpSpPr>
        <p:pic>
          <p:nvPicPr>
            <p:cNvPr id="34822" name="Picture 6" descr="typical_cme"/>
            <p:cNvPicPr>
              <a:picLocks noChangeAspect="1" noChangeArrowheads="1"/>
            </p:cNvPicPr>
            <p:nvPr/>
          </p:nvPicPr>
          <p:blipFill>
            <a:blip r:embed="rId3" cstate="print"/>
            <a:srcRect l="4848" t="691" r="4446" b="476"/>
            <a:stretch>
              <a:fillRect/>
            </a:stretch>
          </p:blipFill>
          <p:spPr bwMode="auto">
            <a:xfrm>
              <a:off x="3001" y="1019"/>
              <a:ext cx="2264" cy="2287"/>
            </a:xfrm>
            <a:prstGeom prst="rect">
              <a:avLst/>
            </a:prstGeom>
            <a:noFill/>
          </p:spPr>
        </p:pic>
        <p:sp>
          <p:nvSpPr>
            <p:cNvPr id="34823" name="Text Box 7"/>
            <p:cNvSpPr txBox="1">
              <a:spLocks noChangeArrowheads="1"/>
            </p:cNvSpPr>
            <p:nvPr/>
          </p:nvSpPr>
          <p:spPr bwMode="auto">
            <a:xfrm>
              <a:off x="3264" y="3360"/>
              <a:ext cx="18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800" b="0"/>
                <a:t>Calibrated C3 Image (Diff.)</a:t>
              </a:r>
            </a:p>
          </p:txBody>
        </p:sp>
      </p:grpSp>
      <p:sp>
        <p:nvSpPr>
          <p:cNvPr id="34824" name="AutoShape 8"/>
          <p:cNvSpPr>
            <a:spLocks noChangeArrowheads="1"/>
          </p:cNvSpPr>
          <p:nvPr/>
        </p:nvSpPr>
        <p:spPr bwMode="auto">
          <a:xfrm>
            <a:off x="3657600" y="1255713"/>
            <a:ext cx="2133600" cy="536575"/>
          </a:xfrm>
          <a:prstGeom prst="curvedDownArrow">
            <a:avLst>
              <a:gd name="adj1" fmla="val 41696"/>
              <a:gd name="adj2" fmla="val 129286"/>
              <a:gd name="adj3" fmla="val 48917"/>
            </a:avLst>
          </a:prstGeom>
          <a:solidFill>
            <a:schemeClr val="accent1"/>
          </a:solidFill>
          <a:ln w="2857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/>
              <a:t>?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675688" y="146368"/>
            <a:ext cx="468312" cy="360362"/>
          </a:xfrm>
        </p:spPr>
        <p:txBody>
          <a:bodyPr/>
          <a:lstStyle/>
          <a:p>
            <a:fld id="{EAD4F6AF-A50E-4A29-9BB2-36EAB8DBAE56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11" name="Slide Number Placeholder 3"/>
          <p:cNvSpPr txBox="1">
            <a:spLocks/>
          </p:cNvSpPr>
          <p:nvPr/>
        </p:nvSpPr>
        <p:spPr>
          <a:xfrm>
            <a:off x="9412288" y="641668"/>
            <a:ext cx="468312" cy="36036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AD4F6AF-A50E-4A29-9BB2-36EAB8DBAE56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FF9B57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FF9B57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Mass derivation flowchart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228600" y="1371600"/>
            <a:ext cx="8915400" cy="500380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</a:rPr>
              <a:t>CME Mass/Energy </a:t>
            </a:r>
            <a:r>
              <a:rPr lang="en-US" dirty="0" smtClean="0">
                <a:latin typeface="Arial" charset="0"/>
              </a:rPr>
              <a:t>Derivation flow</a:t>
            </a:r>
            <a:endParaRPr lang="en-US" dirty="0">
              <a:latin typeface="Arial" charset="0"/>
            </a:endParaRPr>
          </a:p>
        </p:txBody>
      </p:sp>
      <p:sp>
        <p:nvSpPr>
          <p:cNvPr id="1029" name="Oval 5"/>
          <p:cNvSpPr>
            <a:spLocks noChangeArrowheads="1"/>
          </p:cNvSpPr>
          <p:nvPr/>
        </p:nvSpPr>
        <p:spPr bwMode="auto">
          <a:xfrm>
            <a:off x="3124200" y="3200400"/>
            <a:ext cx="1295400" cy="1143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031" name="AutoShape 7"/>
          <p:cNvSpPr>
            <a:spLocks/>
          </p:cNvSpPr>
          <p:nvPr/>
        </p:nvSpPr>
        <p:spPr bwMode="auto">
          <a:xfrm rot="-27000000">
            <a:off x="4457700" y="-1257300"/>
            <a:ext cx="304800" cy="5715000"/>
          </a:xfrm>
          <a:prstGeom prst="rightBrace">
            <a:avLst>
              <a:gd name="adj1" fmla="val 156250"/>
              <a:gd name="adj2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3657600" y="1066800"/>
            <a:ext cx="1911350" cy="3667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0" i="1">
                <a:solidFill>
                  <a:schemeClr val="tx2"/>
                </a:solidFill>
              </a:rPr>
              <a:t>C3_massimg.pro</a:t>
            </a: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 rot="-27018992">
            <a:off x="6803232" y="3440906"/>
            <a:ext cx="2609850" cy="3667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0" i="1">
                <a:solidFill>
                  <a:schemeClr val="bg2"/>
                </a:solidFill>
              </a:rPr>
              <a:t>cme_massimg2total.pro</a:t>
            </a:r>
          </a:p>
        </p:txBody>
      </p:sp>
      <p:sp>
        <p:nvSpPr>
          <p:cNvPr id="1034" name="AutoShape 10"/>
          <p:cNvSpPr>
            <a:spLocks/>
          </p:cNvSpPr>
          <p:nvPr/>
        </p:nvSpPr>
        <p:spPr bwMode="auto">
          <a:xfrm>
            <a:off x="7620000" y="3048000"/>
            <a:ext cx="304800" cy="1600200"/>
          </a:xfrm>
          <a:prstGeom prst="rightBrace">
            <a:avLst>
              <a:gd name="adj1" fmla="val 43750"/>
              <a:gd name="adj2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675688" y="146368"/>
            <a:ext cx="468312" cy="360362"/>
          </a:xfrm>
        </p:spPr>
        <p:txBody>
          <a:bodyPr/>
          <a:lstStyle/>
          <a:p>
            <a:fld id="{EAD4F6AF-A50E-4A29-9BB2-36EAB8DBAE56}" type="slidenum">
              <a:rPr lang="en-GB" smtClean="0"/>
              <a:pPr/>
              <a:t>7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8" name="Rectangle 20"/>
          <p:cNvSpPr>
            <a:spLocks noChangeArrowheads="1"/>
          </p:cNvSpPr>
          <p:nvPr/>
        </p:nvSpPr>
        <p:spPr bwMode="auto">
          <a:xfrm>
            <a:off x="762000" y="1143000"/>
            <a:ext cx="7924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81000" indent="-381000" algn="l">
              <a:lnSpc>
                <a:spcPct val="90000"/>
              </a:lnSpc>
              <a:spcBef>
                <a:spcPct val="20000"/>
              </a:spcBef>
            </a:pPr>
            <a:r>
              <a:rPr lang="en-US" sz="2400" dirty="0"/>
              <a:t>Method</a:t>
            </a:r>
            <a:r>
              <a:rPr lang="en-US" sz="2400" b="0" dirty="0"/>
              <a:t>: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b="0" dirty="0"/>
              <a:t>A coronagraph measures the </a:t>
            </a:r>
            <a:r>
              <a:rPr lang="en-US" b="0" u="sng" dirty="0"/>
              <a:t>total</a:t>
            </a:r>
            <a:r>
              <a:rPr lang="en-US" b="0" dirty="0"/>
              <a:t> brightness along the line of sight. We can only measure </a:t>
            </a:r>
            <a:r>
              <a:rPr lang="en-US" b="0" u="sng" dirty="0"/>
              <a:t>excess</a:t>
            </a:r>
            <a:r>
              <a:rPr lang="en-US" b="0" dirty="0"/>
              <a:t> brightness (I</a:t>
            </a:r>
            <a:r>
              <a:rPr lang="en-US" b="0" baseline="-25000" dirty="0"/>
              <a:t>CME </a:t>
            </a:r>
            <a:r>
              <a:rPr lang="en-US" b="0" dirty="0"/>
              <a:t>- I</a:t>
            </a:r>
            <a:r>
              <a:rPr lang="en-US" b="0" baseline="-25000" dirty="0"/>
              <a:t>PREEVENT</a:t>
            </a:r>
            <a:r>
              <a:rPr lang="en-US" b="0" dirty="0"/>
              <a:t>).</a:t>
            </a:r>
          </a:p>
          <a:p>
            <a:pPr marL="381000" indent="-381000" algn="l">
              <a:lnSpc>
                <a:spcPct val="90000"/>
              </a:lnSpc>
              <a:spcBef>
                <a:spcPct val="20000"/>
              </a:spcBef>
            </a:pPr>
            <a:endParaRPr lang="en-US" sz="2400" b="0" dirty="0"/>
          </a:p>
          <a:p>
            <a:pPr marL="381000" indent="-381000" algn="l">
              <a:lnSpc>
                <a:spcPct val="90000"/>
              </a:lnSpc>
              <a:spcBef>
                <a:spcPct val="20000"/>
              </a:spcBef>
            </a:pPr>
            <a:endParaRPr lang="en-US" b="0" dirty="0"/>
          </a:p>
          <a:p>
            <a:pPr marL="381000" indent="-381000" algn="l">
              <a:lnSpc>
                <a:spcPct val="90000"/>
              </a:lnSpc>
              <a:spcBef>
                <a:spcPct val="20000"/>
              </a:spcBef>
            </a:pPr>
            <a:endParaRPr lang="en-US" sz="2400" dirty="0"/>
          </a:p>
          <a:p>
            <a:pPr marL="381000" indent="-381000" algn="l">
              <a:lnSpc>
                <a:spcPct val="90000"/>
              </a:lnSpc>
              <a:spcBef>
                <a:spcPct val="20000"/>
              </a:spcBef>
            </a:pPr>
            <a:r>
              <a:rPr lang="en-US" sz="2400" dirty="0"/>
              <a:t>Error Sources:</a:t>
            </a:r>
            <a:endParaRPr lang="en-US" dirty="0"/>
          </a:p>
          <a:p>
            <a:pPr marL="381000" indent="-381000" algn="l">
              <a:lnSpc>
                <a:spcPct val="90000"/>
              </a:lnSpc>
              <a:spcBef>
                <a:spcPct val="20000"/>
              </a:spcBef>
            </a:pPr>
            <a:r>
              <a:rPr lang="en-US" sz="1800" b="0" dirty="0">
                <a:solidFill>
                  <a:schemeClr val="tx2"/>
                </a:solidFill>
              </a:rPr>
              <a:t>exposure time</a:t>
            </a:r>
            <a:r>
              <a:rPr lang="en-US" b="0" dirty="0"/>
              <a:t> </a:t>
            </a:r>
            <a:r>
              <a:rPr lang="en-US" sz="1600" b="0" dirty="0"/>
              <a:t>(~0.15%)</a:t>
            </a:r>
            <a:r>
              <a:rPr lang="en-US" b="0" dirty="0"/>
              <a:t>	</a:t>
            </a:r>
            <a:r>
              <a:rPr lang="en-US" sz="1800" b="0" dirty="0" err="1">
                <a:solidFill>
                  <a:schemeClr val="tx2"/>
                </a:solidFill>
              </a:rPr>
              <a:t>vignetting</a:t>
            </a:r>
            <a:r>
              <a:rPr lang="en-US" b="0" dirty="0"/>
              <a:t> </a:t>
            </a:r>
            <a:r>
              <a:rPr lang="en-US" sz="1600" b="0" dirty="0"/>
              <a:t>(~1%)</a:t>
            </a:r>
            <a:r>
              <a:rPr lang="en-US" b="0" dirty="0"/>
              <a:t>	</a:t>
            </a:r>
            <a:r>
              <a:rPr lang="en-US" sz="1800" b="0" dirty="0">
                <a:solidFill>
                  <a:schemeClr val="tx2"/>
                </a:solidFill>
              </a:rPr>
              <a:t>photon noise</a:t>
            </a:r>
            <a:r>
              <a:rPr lang="en-US" sz="1800" b="0" dirty="0"/>
              <a:t> </a:t>
            </a:r>
            <a:r>
              <a:rPr lang="en-US" sz="1600" b="0" dirty="0"/>
              <a:t>(&lt;1.4%)</a:t>
            </a:r>
          </a:p>
          <a:p>
            <a:pPr marL="381000" indent="-381000" algn="l">
              <a:lnSpc>
                <a:spcPct val="90000"/>
              </a:lnSpc>
              <a:spcBef>
                <a:spcPct val="20000"/>
              </a:spcBef>
            </a:pPr>
            <a:r>
              <a:rPr lang="en-US" sz="1800" b="0" dirty="0" err="1">
                <a:solidFill>
                  <a:schemeClr val="tx2"/>
                </a:solidFill>
              </a:rPr>
              <a:t>Phot</a:t>
            </a:r>
            <a:r>
              <a:rPr lang="en-US" sz="1800" b="0" dirty="0">
                <a:solidFill>
                  <a:schemeClr val="tx2"/>
                </a:solidFill>
              </a:rPr>
              <a:t>. Calibration</a:t>
            </a:r>
            <a:r>
              <a:rPr lang="en-US" sz="1800" b="0" dirty="0"/>
              <a:t> (</a:t>
            </a:r>
            <a:r>
              <a:rPr lang="en-US" sz="1600" b="0" dirty="0"/>
              <a:t>0.73%)	</a:t>
            </a:r>
            <a:r>
              <a:rPr lang="en-US" sz="1800" b="0" dirty="0">
                <a:solidFill>
                  <a:schemeClr val="tx2"/>
                </a:solidFill>
              </a:rPr>
              <a:t>composition</a:t>
            </a:r>
            <a:r>
              <a:rPr lang="en-US" sz="1600" b="0" dirty="0"/>
              <a:t> (6%)	</a:t>
            </a:r>
            <a:r>
              <a:rPr lang="en-US" sz="1600" b="0" dirty="0">
                <a:solidFill>
                  <a:schemeClr val="tx2"/>
                </a:solidFill>
              </a:rPr>
              <a:t>stars</a:t>
            </a:r>
            <a:r>
              <a:rPr lang="en-US" sz="1600" b="0" dirty="0"/>
              <a:t> (cancel out)</a:t>
            </a:r>
          </a:p>
          <a:p>
            <a:pPr marL="381000" indent="-381000" algn="l">
              <a:lnSpc>
                <a:spcPct val="90000"/>
              </a:lnSpc>
              <a:spcBef>
                <a:spcPct val="20000"/>
              </a:spcBef>
            </a:pPr>
            <a:r>
              <a:rPr lang="en-US" sz="1800" b="0" dirty="0">
                <a:solidFill>
                  <a:schemeClr val="tx2"/>
                </a:solidFill>
              </a:rPr>
              <a:t>Cosmic</a:t>
            </a:r>
            <a:r>
              <a:rPr lang="en-US" sz="1800" b="0" dirty="0"/>
              <a:t> </a:t>
            </a:r>
            <a:r>
              <a:rPr lang="en-US" sz="1800" b="0" dirty="0">
                <a:solidFill>
                  <a:schemeClr val="tx2"/>
                </a:solidFill>
              </a:rPr>
              <a:t>rays</a:t>
            </a:r>
            <a:r>
              <a:rPr lang="en-US" sz="1600" b="0" dirty="0"/>
              <a:t> (few pixels)	</a:t>
            </a:r>
            <a:r>
              <a:rPr lang="en-US" sz="1800" b="0" dirty="0">
                <a:solidFill>
                  <a:schemeClr val="tx2"/>
                </a:solidFill>
              </a:rPr>
              <a:t>solar</a:t>
            </a:r>
            <a:r>
              <a:rPr lang="en-US" b="0" dirty="0">
                <a:solidFill>
                  <a:schemeClr val="tx2"/>
                </a:solidFill>
              </a:rPr>
              <a:t> </a:t>
            </a:r>
            <a:r>
              <a:rPr lang="en-US" sz="1800" b="0" dirty="0">
                <a:solidFill>
                  <a:schemeClr val="tx2"/>
                </a:solidFill>
              </a:rPr>
              <a:t>rotation</a:t>
            </a:r>
            <a:r>
              <a:rPr lang="en-US" b="0" dirty="0"/>
              <a:t> </a:t>
            </a:r>
            <a:r>
              <a:rPr lang="en-US" sz="1600" b="0" dirty="0"/>
              <a:t>(not important for fast events</a:t>
            </a:r>
            <a:r>
              <a:rPr lang="en-US" b="0" dirty="0"/>
              <a:t>)</a:t>
            </a:r>
          </a:p>
          <a:p>
            <a:pPr marL="381000" indent="-381000" algn="l">
              <a:lnSpc>
                <a:spcPct val="90000"/>
              </a:lnSpc>
              <a:spcBef>
                <a:spcPct val="20000"/>
              </a:spcBef>
            </a:pPr>
            <a:r>
              <a:rPr lang="en-US" sz="1800" b="0" dirty="0">
                <a:solidFill>
                  <a:schemeClr val="tx2"/>
                </a:solidFill>
              </a:rPr>
              <a:t>Streamer deflections </a:t>
            </a:r>
            <a:r>
              <a:rPr lang="en-US" sz="1600" b="0" dirty="0"/>
              <a:t>(difficult to estimate)</a:t>
            </a:r>
            <a:r>
              <a:rPr lang="en-US" sz="1800" b="0" dirty="0">
                <a:solidFill>
                  <a:schemeClr val="tx2"/>
                </a:solidFill>
              </a:rPr>
              <a:t>	3D</a:t>
            </a:r>
            <a:r>
              <a:rPr lang="en-US" b="0" dirty="0">
                <a:solidFill>
                  <a:schemeClr val="tx2"/>
                </a:solidFill>
              </a:rPr>
              <a:t> </a:t>
            </a:r>
            <a:r>
              <a:rPr lang="en-US" sz="1800" b="0" dirty="0">
                <a:solidFill>
                  <a:schemeClr val="tx2"/>
                </a:solidFill>
              </a:rPr>
              <a:t>structure</a:t>
            </a:r>
            <a:r>
              <a:rPr lang="en-US" b="0" dirty="0"/>
              <a:t> </a:t>
            </a:r>
            <a:r>
              <a:rPr lang="en-US" b="0" dirty="0" smtClean="0"/>
              <a:t>(asymmetry??)</a:t>
            </a:r>
            <a:endParaRPr lang="en-US" b="0" dirty="0"/>
          </a:p>
          <a:p>
            <a:pPr marL="381000" indent="-381000" algn="l">
              <a:lnSpc>
                <a:spcPct val="90000"/>
              </a:lnSpc>
              <a:spcBef>
                <a:spcPct val="20000"/>
              </a:spcBef>
            </a:pPr>
            <a:r>
              <a:rPr lang="en-US" b="0" dirty="0"/>
              <a:t>	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248400" cy="533400"/>
          </a:xfrm>
        </p:spPr>
        <p:txBody>
          <a:bodyPr/>
          <a:lstStyle/>
          <a:p>
            <a:r>
              <a:rPr lang="en-US" dirty="0">
                <a:latin typeface="Arial" charset="0"/>
              </a:rPr>
              <a:t>Mass Calculations Primer</a:t>
            </a: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838200" y="2133600"/>
            <a:ext cx="8077200" cy="457200"/>
            <a:chOff x="480" y="1632"/>
            <a:chExt cx="5088" cy="288"/>
          </a:xfrm>
        </p:grpSpPr>
        <p:sp>
          <p:nvSpPr>
            <p:cNvPr id="7172" name="Text Box 4"/>
            <p:cNvSpPr txBox="1">
              <a:spLocks noChangeArrowheads="1"/>
            </p:cNvSpPr>
            <p:nvPr/>
          </p:nvSpPr>
          <p:spPr bwMode="auto">
            <a:xfrm>
              <a:off x="480" y="1632"/>
              <a:ext cx="50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/>
              <a:r>
                <a:rPr lang="en-US" sz="2400">
                  <a:solidFill>
                    <a:schemeClr val="tx2"/>
                  </a:solidFill>
                  <a:latin typeface="Times New Roman" charset="0"/>
                </a:rPr>
                <a:t>Excess DN </a:t>
              </a:r>
              <a:r>
                <a:rPr lang="en-US" sz="1600">
                  <a:solidFill>
                    <a:schemeClr val="tx2"/>
                  </a:solidFill>
                  <a:latin typeface="Times New Roman" charset="0"/>
                </a:rPr>
                <a:t>calibration    </a:t>
              </a:r>
              <a:r>
                <a:rPr lang="en-US" sz="2400">
                  <a:solidFill>
                    <a:schemeClr val="tx2"/>
                  </a:solidFill>
                  <a:latin typeface="Times New Roman" charset="0"/>
                </a:rPr>
                <a:t>B</a:t>
              </a:r>
              <a:r>
                <a:rPr lang="en-US" sz="2400" baseline="-25000">
                  <a:solidFill>
                    <a:schemeClr val="tx2"/>
                  </a:solidFill>
                  <a:latin typeface="Times New Roman" charset="0"/>
                </a:rPr>
                <a:t>total  </a:t>
              </a:r>
              <a:r>
                <a:rPr lang="en-US" sz="1600">
                  <a:solidFill>
                    <a:schemeClr val="tx2"/>
                  </a:solidFill>
                  <a:latin typeface="Times New Roman" charset="0"/>
                </a:rPr>
                <a:t>B</a:t>
              </a:r>
              <a:r>
                <a:rPr lang="en-US" sz="1600" baseline="-25000">
                  <a:solidFill>
                    <a:schemeClr val="tx2"/>
                  </a:solidFill>
                  <a:latin typeface="Times New Roman" charset="0"/>
                </a:rPr>
                <a:t>e</a:t>
              </a:r>
              <a:r>
                <a:rPr lang="en-US" sz="2400" baseline="-25000">
                  <a:solidFill>
                    <a:schemeClr val="tx2"/>
                  </a:solidFill>
                  <a:latin typeface="Times New Roman" charset="0"/>
                </a:rPr>
                <a:t> </a:t>
              </a:r>
              <a:r>
                <a:rPr lang="en-US" sz="2400">
                  <a:solidFill>
                    <a:schemeClr val="tx2"/>
                  </a:solidFill>
                  <a:latin typeface="Times New Roman" charset="0"/>
                </a:rPr>
                <a:t>   No. of e</a:t>
              </a:r>
              <a:r>
                <a:rPr lang="en-US" sz="2400" baseline="30000">
                  <a:solidFill>
                    <a:schemeClr val="tx2"/>
                  </a:solidFill>
                  <a:latin typeface="Times New Roman" charset="0"/>
                </a:rPr>
                <a:t>- </a:t>
              </a:r>
              <a:r>
                <a:rPr lang="en-US" sz="2400" baseline="-25000">
                  <a:solidFill>
                    <a:schemeClr val="tx2"/>
                  </a:solidFill>
                  <a:latin typeface="Times New Roman" charset="0"/>
                </a:rPr>
                <a:t> </a:t>
              </a:r>
              <a:r>
                <a:rPr lang="en-US" sz="1600">
                  <a:solidFill>
                    <a:schemeClr val="tx2"/>
                  </a:solidFill>
                  <a:latin typeface="Times New Roman" charset="0"/>
                </a:rPr>
                <a:t>composition   </a:t>
              </a:r>
              <a:r>
                <a:rPr lang="en-US" sz="2400">
                  <a:solidFill>
                    <a:schemeClr val="tx2"/>
                  </a:solidFill>
                  <a:latin typeface="Times New Roman" charset="0"/>
                </a:rPr>
                <a:t>Mass</a:t>
              </a:r>
            </a:p>
          </p:txBody>
        </p:sp>
        <p:grpSp>
          <p:nvGrpSpPr>
            <p:cNvPr id="3" name="Group 26"/>
            <p:cNvGrpSpPr>
              <a:grpSpLocks/>
            </p:cNvGrpSpPr>
            <p:nvPr/>
          </p:nvGrpSpPr>
          <p:grpSpPr bwMode="auto">
            <a:xfrm>
              <a:off x="1440" y="1728"/>
              <a:ext cx="2880" cy="0"/>
              <a:chOff x="1440" y="1728"/>
              <a:chExt cx="2880" cy="0"/>
            </a:xfrm>
          </p:grpSpPr>
          <p:sp>
            <p:nvSpPr>
              <p:cNvPr id="7173" name="Line 5"/>
              <p:cNvSpPr>
                <a:spLocks noChangeShapeType="1"/>
              </p:cNvSpPr>
              <p:nvPr/>
            </p:nvSpPr>
            <p:spPr bwMode="auto">
              <a:xfrm>
                <a:off x="1440" y="1728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lg"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7174" name="Line 6"/>
              <p:cNvSpPr>
                <a:spLocks noChangeShapeType="1"/>
              </p:cNvSpPr>
              <p:nvPr/>
            </p:nvSpPr>
            <p:spPr bwMode="auto">
              <a:xfrm>
                <a:off x="2544" y="1728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7175" name="Line 7"/>
              <p:cNvSpPr>
                <a:spLocks noChangeShapeType="1"/>
              </p:cNvSpPr>
              <p:nvPr/>
            </p:nvSpPr>
            <p:spPr bwMode="auto">
              <a:xfrm>
                <a:off x="3648" y="1728"/>
                <a:ext cx="6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13" name="Slide Number Placeholder 3"/>
          <p:cNvSpPr txBox="1">
            <a:spLocks/>
          </p:cNvSpPr>
          <p:nvPr/>
        </p:nvSpPr>
        <p:spPr bwMode="auto">
          <a:xfrm>
            <a:off x="8675688" y="171768"/>
            <a:ext cx="468312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AD4F6AF-A50E-4A29-9BB2-36EAB8DBAE56}" type="slidenum">
              <a:rPr kumimoji="0" lang="en-GB" sz="1600" b="1" i="0" u="none" strike="noStrike" kern="120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248400" cy="533400"/>
          </a:xfrm>
        </p:spPr>
        <p:txBody>
          <a:bodyPr/>
          <a:lstStyle/>
          <a:p>
            <a:r>
              <a:rPr lang="en-US" dirty="0">
                <a:latin typeface="Arial" charset="0"/>
              </a:rPr>
              <a:t>Mass Calculation Methods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181600" y="1752600"/>
            <a:ext cx="3962400" cy="2514600"/>
          </a:xfrm>
        </p:spPr>
        <p:txBody>
          <a:bodyPr/>
          <a:lstStyle/>
          <a:p>
            <a:pPr marL="230188" indent="-230188"/>
            <a:r>
              <a:rPr lang="en-US" sz="1800" dirty="0">
                <a:latin typeface="Arial" charset="0"/>
              </a:rPr>
              <a:t>Several ways to obtain a “mass”  for an event.</a:t>
            </a:r>
          </a:p>
          <a:p>
            <a:pPr marL="230188" indent="-230188"/>
            <a:r>
              <a:rPr lang="en-US" sz="1800" dirty="0">
                <a:latin typeface="Arial" charset="0"/>
              </a:rPr>
              <a:t>The choice depends on the objectives:</a:t>
            </a:r>
          </a:p>
          <a:p>
            <a:pPr marL="641350" lvl="1"/>
            <a:r>
              <a:rPr lang="en-US" sz="1600" dirty="0">
                <a:latin typeface="Arial" charset="0"/>
              </a:rPr>
              <a:t>After the whole event?</a:t>
            </a:r>
          </a:p>
          <a:p>
            <a:pPr marL="641350" lvl="1"/>
            <a:r>
              <a:rPr lang="en-US" sz="1600" dirty="0">
                <a:latin typeface="Arial" charset="0"/>
              </a:rPr>
              <a:t>After specific features (i.e., core)?</a:t>
            </a:r>
          </a:p>
          <a:p>
            <a:pPr marL="641350" lvl="1"/>
            <a:r>
              <a:rPr lang="en-US" sz="1600" dirty="0">
                <a:latin typeface="Arial" charset="0"/>
              </a:rPr>
              <a:t>Flow measurements?</a:t>
            </a:r>
          </a:p>
          <a:p>
            <a:pPr marL="230188" indent="-230188"/>
            <a:endParaRPr lang="en-US" sz="1800" dirty="0">
              <a:latin typeface="Arial" charset="0"/>
            </a:endParaRPr>
          </a:p>
        </p:txBody>
      </p:sp>
      <p:pic>
        <p:nvPicPr>
          <p:cNvPr id="22536" name="Picture 8" descr="first_s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76400"/>
            <a:ext cx="4876800" cy="3833813"/>
          </a:xfrm>
          <a:prstGeom prst="rect">
            <a:avLst/>
          </a:prstGeom>
          <a:noFill/>
        </p:spPr>
      </p:pic>
      <p:sp>
        <p:nvSpPr>
          <p:cNvPr id="22550" name="Text Box 22"/>
          <p:cNvSpPr txBox="1">
            <a:spLocks noChangeArrowheads="1"/>
          </p:cNvSpPr>
          <p:nvPr/>
        </p:nvSpPr>
        <p:spPr bwMode="auto">
          <a:xfrm>
            <a:off x="679450" y="5562600"/>
            <a:ext cx="3005138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0"/>
              <a:t>“Typical” C3 Mass Image</a:t>
            </a:r>
          </a:p>
        </p:txBody>
      </p:sp>
      <p:grpSp>
        <p:nvGrpSpPr>
          <p:cNvPr id="2" name="Group 49"/>
          <p:cNvGrpSpPr>
            <a:grpSpLocks/>
          </p:cNvGrpSpPr>
          <p:nvPr/>
        </p:nvGrpSpPr>
        <p:grpSpPr bwMode="auto">
          <a:xfrm>
            <a:off x="304800" y="1295400"/>
            <a:ext cx="8167688" cy="4492625"/>
            <a:chOff x="183" y="799"/>
            <a:chExt cx="5145" cy="2830"/>
          </a:xfrm>
        </p:grpSpPr>
        <p:grpSp>
          <p:nvGrpSpPr>
            <p:cNvPr id="3" name="Group 34"/>
            <p:cNvGrpSpPr>
              <a:grpSpLocks/>
            </p:cNvGrpSpPr>
            <p:nvPr/>
          </p:nvGrpSpPr>
          <p:grpSpPr bwMode="auto">
            <a:xfrm>
              <a:off x="183" y="799"/>
              <a:ext cx="2773" cy="1639"/>
              <a:chOff x="183" y="799"/>
              <a:chExt cx="2773" cy="1639"/>
            </a:xfrm>
          </p:grpSpPr>
          <p:grpSp>
            <p:nvGrpSpPr>
              <p:cNvPr id="4" name="Group 33"/>
              <p:cNvGrpSpPr>
                <a:grpSpLocks/>
              </p:cNvGrpSpPr>
              <p:nvPr/>
            </p:nvGrpSpPr>
            <p:grpSpPr bwMode="auto">
              <a:xfrm>
                <a:off x="1580" y="1248"/>
                <a:ext cx="1376" cy="1190"/>
                <a:chOff x="1580" y="1248"/>
                <a:chExt cx="1376" cy="1190"/>
              </a:xfrm>
            </p:grpSpPr>
            <p:sp>
              <p:nvSpPr>
                <p:cNvPr id="22539" name="Arc 11"/>
                <p:cNvSpPr>
                  <a:spLocks/>
                </p:cNvSpPr>
                <p:nvPr/>
              </p:nvSpPr>
              <p:spPr bwMode="auto">
                <a:xfrm rot="784159">
                  <a:off x="1580" y="1872"/>
                  <a:ext cx="533" cy="504"/>
                </a:xfrm>
                <a:custGeom>
                  <a:avLst/>
                  <a:gdLst>
                    <a:gd name="G0" fmla="+- 0 0 0"/>
                    <a:gd name="G1" fmla="+- 21398 0 0"/>
                    <a:gd name="G2" fmla="+- 21600 0 0"/>
                    <a:gd name="T0" fmla="*/ 2950 w 21600"/>
                    <a:gd name="T1" fmla="*/ 0 h 23222"/>
                    <a:gd name="T2" fmla="*/ 21523 w 21600"/>
                    <a:gd name="T3" fmla="*/ 23222 h 23222"/>
                    <a:gd name="T4" fmla="*/ 0 w 21600"/>
                    <a:gd name="T5" fmla="*/ 21398 h 23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3222" fill="none" extrusionOk="0">
                      <a:moveTo>
                        <a:pt x="2949" y="0"/>
                      </a:moveTo>
                      <a:cubicBezTo>
                        <a:pt x="13638" y="1473"/>
                        <a:pt x="21600" y="10608"/>
                        <a:pt x="21600" y="21398"/>
                      </a:cubicBezTo>
                      <a:cubicBezTo>
                        <a:pt x="21600" y="22006"/>
                        <a:pt x="21574" y="22615"/>
                        <a:pt x="21522" y="23221"/>
                      </a:cubicBezTo>
                    </a:path>
                    <a:path w="21600" h="23222" stroke="0" extrusionOk="0">
                      <a:moveTo>
                        <a:pt x="2949" y="0"/>
                      </a:moveTo>
                      <a:cubicBezTo>
                        <a:pt x="13638" y="1473"/>
                        <a:pt x="21600" y="10608"/>
                        <a:pt x="21600" y="21398"/>
                      </a:cubicBezTo>
                      <a:cubicBezTo>
                        <a:pt x="21600" y="22006"/>
                        <a:pt x="21574" y="22615"/>
                        <a:pt x="21522" y="23221"/>
                      </a:cubicBezTo>
                      <a:lnTo>
                        <a:pt x="0" y="21398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grpSp>
              <p:nvGrpSpPr>
                <p:cNvPr id="5" name="Group 12"/>
                <p:cNvGrpSpPr>
                  <a:grpSpLocks/>
                </p:cNvGrpSpPr>
                <p:nvPr/>
              </p:nvGrpSpPr>
              <p:grpSpPr bwMode="auto">
                <a:xfrm>
                  <a:off x="1716" y="1248"/>
                  <a:ext cx="1240" cy="1190"/>
                  <a:chOff x="1716" y="1248"/>
                  <a:chExt cx="1240" cy="1190"/>
                </a:xfrm>
              </p:grpSpPr>
              <p:sp>
                <p:nvSpPr>
                  <p:cNvPr id="22541" name="Arc 13"/>
                  <p:cNvSpPr>
                    <a:spLocks/>
                  </p:cNvSpPr>
                  <p:nvPr/>
                </p:nvSpPr>
                <p:spPr bwMode="auto">
                  <a:xfrm rot="472494">
                    <a:off x="1920" y="1248"/>
                    <a:ext cx="1036" cy="1031"/>
                  </a:xfrm>
                  <a:custGeom>
                    <a:avLst/>
                    <a:gdLst>
                      <a:gd name="G0" fmla="+- 11975 0 0"/>
                      <a:gd name="G1" fmla="+- 21600 0 0"/>
                      <a:gd name="G2" fmla="+- 21600 0 0"/>
                      <a:gd name="T0" fmla="*/ 0 w 33575"/>
                      <a:gd name="T1" fmla="*/ 3623 h 33272"/>
                      <a:gd name="T2" fmla="*/ 30150 w 33575"/>
                      <a:gd name="T3" fmla="*/ 33272 h 33272"/>
                      <a:gd name="T4" fmla="*/ 11975 w 33575"/>
                      <a:gd name="T5" fmla="*/ 21600 h 3327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3575" h="33272" fill="none" extrusionOk="0">
                        <a:moveTo>
                          <a:pt x="0" y="3623"/>
                        </a:moveTo>
                        <a:cubicBezTo>
                          <a:pt x="3546" y="1260"/>
                          <a:pt x="7713" y="-1"/>
                          <a:pt x="11975" y="0"/>
                        </a:cubicBezTo>
                        <a:cubicBezTo>
                          <a:pt x="23904" y="0"/>
                          <a:pt x="33575" y="9670"/>
                          <a:pt x="33575" y="21600"/>
                        </a:cubicBezTo>
                        <a:cubicBezTo>
                          <a:pt x="33575" y="25738"/>
                          <a:pt x="32386" y="29789"/>
                          <a:pt x="30149" y="33271"/>
                        </a:cubicBezTo>
                      </a:path>
                      <a:path w="33575" h="33272" stroke="0" extrusionOk="0">
                        <a:moveTo>
                          <a:pt x="0" y="3623"/>
                        </a:moveTo>
                        <a:cubicBezTo>
                          <a:pt x="3546" y="1260"/>
                          <a:pt x="7713" y="-1"/>
                          <a:pt x="11975" y="0"/>
                        </a:cubicBezTo>
                        <a:cubicBezTo>
                          <a:pt x="23904" y="0"/>
                          <a:pt x="33575" y="9670"/>
                          <a:pt x="33575" y="21600"/>
                        </a:cubicBezTo>
                        <a:cubicBezTo>
                          <a:pt x="33575" y="25738"/>
                          <a:pt x="32386" y="29789"/>
                          <a:pt x="30149" y="33271"/>
                        </a:cubicBezTo>
                        <a:lnTo>
                          <a:pt x="11975" y="21600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GB"/>
                  </a:p>
                </p:txBody>
              </p:sp>
              <p:cxnSp>
                <p:nvCxnSpPr>
                  <p:cNvPr id="22542" name="AutoShape 14"/>
                  <p:cNvCxnSpPr>
                    <a:cxnSpLocks noChangeShapeType="1"/>
                    <a:stCxn id="22539" idx="0"/>
                    <a:endCxn id="22541" idx="0"/>
                  </p:cNvCxnSpPr>
                  <p:nvPr/>
                </p:nvCxnSpPr>
                <p:spPr bwMode="auto">
                  <a:xfrm flipV="1">
                    <a:off x="1716" y="1292"/>
                    <a:ext cx="255" cy="533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</p:cxnSp>
              <p:cxnSp>
                <p:nvCxnSpPr>
                  <p:cNvPr id="22543" name="AutoShape 15"/>
                  <p:cNvCxnSpPr>
                    <a:cxnSpLocks noChangeShapeType="1"/>
                    <a:stCxn id="22539" idx="1"/>
                    <a:endCxn id="22541" idx="1"/>
                  </p:cNvCxnSpPr>
                  <p:nvPr/>
                </p:nvCxnSpPr>
                <p:spPr bwMode="auto">
                  <a:xfrm flipV="1">
                    <a:off x="2045" y="2339"/>
                    <a:ext cx="729" cy="99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</p:cxnSp>
            </p:grpSp>
          </p:grpSp>
          <p:sp>
            <p:nvSpPr>
              <p:cNvPr id="22551" name="AutoShape 23"/>
              <p:cNvSpPr>
                <a:spLocks/>
              </p:cNvSpPr>
              <p:nvPr/>
            </p:nvSpPr>
            <p:spPr bwMode="auto">
              <a:xfrm>
                <a:off x="183" y="799"/>
                <a:ext cx="768" cy="192"/>
              </a:xfrm>
              <a:prstGeom prst="accentCallout2">
                <a:avLst>
                  <a:gd name="adj1" fmla="val 37500"/>
                  <a:gd name="adj2" fmla="val 106250"/>
                  <a:gd name="adj3" fmla="val 37500"/>
                  <a:gd name="adj4" fmla="val 128907"/>
                  <a:gd name="adj5" fmla="val 454690"/>
                  <a:gd name="adj6" fmla="val 203514"/>
                </a:avLst>
              </a:prstGeom>
              <a:noFill/>
              <a:ln w="2857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r>
                  <a:rPr lang="en-US" sz="1800" dirty="0"/>
                  <a:t>SECTOR</a:t>
                </a:r>
              </a:p>
            </p:txBody>
          </p:sp>
        </p:grpSp>
        <p:sp>
          <p:nvSpPr>
            <p:cNvPr id="22575" name="Text Box 47"/>
            <p:cNvSpPr txBox="1">
              <a:spLocks noChangeArrowheads="1"/>
            </p:cNvSpPr>
            <p:nvPr/>
          </p:nvSpPr>
          <p:spPr bwMode="auto">
            <a:xfrm>
              <a:off x="3312" y="2688"/>
              <a:ext cx="2016" cy="941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800" dirty="0">
                  <a:solidFill>
                    <a:srgbClr val="C00000"/>
                  </a:solidFill>
                </a:rPr>
                <a:t>Best for </a:t>
              </a:r>
              <a:br>
                <a:rPr lang="en-US" sz="1800" dirty="0">
                  <a:solidFill>
                    <a:srgbClr val="C00000"/>
                  </a:solidFill>
                </a:rPr>
              </a:br>
              <a:r>
                <a:rPr lang="en-US" sz="1800" dirty="0">
                  <a:solidFill>
                    <a:srgbClr val="C00000"/>
                  </a:solidFill>
                </a:rPr>
                <a:t>automated calculations:</a:t>
              </a:r>
            </a:p>
            <a:p>
              <a:r>
                <a:rPr lang="en-US" sz="1800" dirty="0">
                  <a:solidFill>
                    <a:srgbClr val="C00000"/>
                  </a:solidFill>
                </a:rPr>
                <a:t>Extent &amp; Upper boundary from CME lists/ht measurements</a:t>
              </a:r>
            </a:p>
          </p:txBody>
        </p:sp>
      </p:grpSp>
      <p:grpSp>
        <p:nvGrpSpPr>
          <p:cNvPr id="6" name="Group 51"/>
          <p:cNvGrpSpPr>
            <a:grpSpLocks/>
          </p:cNvGrpSpPr>
          <p:nvPr/>
        </p:nvGrpSpPr>
        <p:grpSpPr bwMode="auto">
          <a:xfrm>
            <a:off x="1981200" y="1219200"/>
            <a:ext cx="6153154" cy="3694113"/>
            <a:chOff x="1248" y="768"/>
            <a:chExt cx="3876" cy="2327"/>
          </a:xfrm>
        </p:grpSpPr>
        <p:grpSp>
          <p:nvGrpSpPr>
            <p:cNvPr id="7" name="Group 31"/>
            <p:cNvGrpSpPr>
              <a:grpSpLocks/>
            </p:cNvGrpSpPr>
            <p:nvPr/>
          </p:nvGrpSpPr>
          <p:grpSpPr bwMode="auto">
            <a:xfrm>
              <a:off x="1248" y="768"/>
              <a:ext cx="1455" cy="1595"/>
              <a:chOff x="1248" y="768"/>
              <a:chExt cx="1455" cy="1595"/>
            </a:xfrm>
          </p:grpSpPr>
          <p:sp>
            <p:nvSpPr>
              <p:cNvPr id="22537" name="AutoShape 9"/>
              <p:cNvSpPr>
                <a:spLocks noChangeArrowheads="1"/>
              </p:cNvSpPr>
              <p:nvPr/>
            </p:nvSpPr>
            <p:spPr bwMode="auto">
              <a:xfrm rot="-18297283">
                <a:off x="1802" y="1462"/>
                <a:ext cx="971" cy="831"/>
              </a:xfrm>
              <a:custGeom>
                <a:avLst/>
                <a:gdLst>
                  <a:gd name="G0" fmla="+- 7327 0 0"/>
                  <a:gd name="G1" fmla="+- 10687352 0 0"/>
                  <a:gd name="G2" fmla="+- 0 0 10687352"/>
                  <a:gd name="T0" fmla="*/ 0 256 1"/>
                  <a:gd name="T1" fmla="*/ 180 256 1"/>
                  <a:gd name="G3" fmla="+- 10687352 T0 T1"/>
                  <a:gd name="T2" fmla="*/ 0 256 1"/>
                  <a:gd name="T3" fmla="*/ 90 256 1"/>
                  <a:gd name="G4" fmla="+- 10687352 T2 T3"/>
                  <a:gd name="G5" fmla="*/ G4 2 1"/>
                  <a:gd name="T4" fmla="*/ 90 256 1"/>
                  <a:gd name="T5" fmla="*/ 0 256 1"/>
                  <a:gd name="G6" fmla="+- 10687352 T4 T5"/>
                  <a:gd name="G7" fmla="*/ G6 2 1"/>
                  <a:gd name="G8" fmla="abs 10687352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7327"/>
                  <a:gd name="G18" fmla="*/ 7327 1 2"/>
                  <a:gd name="G19" fmla="+- G18 5400 0"/>
                  <a:gd name="G20" fmla="cos G19 10687352"/>
                  <a:gd name="G21" fmla="sin G19 10687352"/>
                  <a:gd name="G22" fmla="+- G20 10800 0"/>
                  <a:gd name="G23" fmla="+- G21 10800 0"/>
                  <a:gd name="G24" fmla="+- 10800 0 G20"/>
                  <a:gd name="G25" fmla="+- 7327 10800 0"/>
                  <a:gd name="G26" fmla="?: G9 G17 G25"/>
                  <a:gd name="G27" fmla="?: G9 0 21600"/>
                  <a:gd name="G28" fmla="cos 10800 10687352"/>
                  <a:gd name="G29" fmla="sin 10800 10687352"/>
                  <a:gd name="G30" fmla="sin 7327 10687352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10687352 G34 0"/>
                  <a:gd name="G36" fmla="?: G6 G35 G31"/>
                  <a:gd name="G37" fmla="+- 21600 0 G36"/>
                  <a:gd name="G38" fmla="?: G4 0 G33"/>
                  <a:gd name="G39" fmla="?: 10687352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0 h 21600"/>
                  <a:gd name="T14" fmla="*/ 2128 w 21600"/>
                  <a:gd name="T15" fmla="*/ 13438 h 21600"/>
                  <a:gd name="T16" fmla="*/ 10800 w 21600"/>
                  <a:gd name="T17" fmla="*/ 3473 h 21600"/>
                  <a:gd name="T18" fmla="*/ 19472 w 21600"/>
                  <a:gd name="T19" fmla="*/ 13438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3790" y="12932"/>
                    </a:moveTo>
                    <a:cubicBezTo>
                      <a:pt x="3579" y="12241"/>
                      <a:pt x="3473" y="11522"/>
                      <a:pt x="3473" y="10800"/>
                    </a:cubicBezTo>
                    <a:cubicBezTo>
                      <a:pt x="3473" y="6753"/>
                      <a:pt x="6753" y="3473"/>
                      <a:pt x="10800" y="3473"/>
                    </a:cubicBezTo>
                    <a:cubicBezTo>
                      <a:pt x="14846" y="3473"/>
                      <a:pt x="18127" y="6753"/>
                      <a:pt x="18127" y="10800"/>
                    </a:cubicBezTo>
                    <a:cubicBezTo>
                      <a:pt x="18127" y="11522"/>
                      <a:pt x="18020" y="12241"/>
                      <a:pt x="17809" y="12932"/>
                    </a:cubicBezTo>
                    <a:lnTo>
                      <a:pt x="21132" y="13943"/>
                    </a:lnTo>
                    <a:cubicBezTo>
                      <a:pt x="21442" y="12924"/>
                      <a:pt x="21600" y="11865"/>
                      <a:pt x="21600" y="10800"/>
                    </a:cubicBez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ubicBezTo>
                      <a:pt x="-1" y="11865"/>
                      <a:pt x="157" y="12924"/>
                      <a:pt x="467" y="13943"/>
                    </a:cubicBezTo>
                    <a:close/>
                  </a:path>
                </a:pathLst>
              </a:custGeom>
              <a:noFill/>
              <a:ln w="28575">
                <a:solidFill>
                  <a:srgbClr val="92D05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2552" name="AutoShape 24"/>
              <p:cNvSpPr>
                <a:spLocks/>
              </p:cNvSpPr>
              <p:nvPr/>
            </p:nvSpPr>
            <p:spPr bwMode="auto">
              <a:xfrm>
                <a:off x="1248" y="768"/>
                <a:ext cx="672" cy="240"/>
              </a:xfrm>
              <a:prstGeom prst="accentCallout2">
                <a:avLst>
                  <a:gd name="adj1" fmla="val 30000"/>
                  <a:gd name="adj2" fmla="val 107144"/>
                  <a:gd name="adj3" fmla="val 30000"/>
                  <a:gd name="adj4" fmla="val 114435"/>
                  <a:gd name="adj5" fmla="val 226264"/>
                  <a:gd name="adj6" fmla="val 140921"/>
                </a:avLst>
              </a:prstGeom>
              <a:noFill/>
              <a:ln w="28575">
                <a:solidFill>
                  <a:srgbClr val="92D050"/>
                </a:solidFill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r>
                  <a:rPr lang="en-US" sz="1800" dirty="0"/>
                  <a:t>TORUS</a:t>
                </a:r>
              </a:p>
            </p:txBody>
          </p:sp>
        </p:grpSp>
        <p:sp>
          <p:nvSpPr>
            <p:cNvPr id="22578" name="Text Box 50"/>
            <p:cNvSpPr txBox="1">
              <a:spLocks noChangeArrowheads="1"/>
            </p:cNvSpPr>
            <p:nvPr/>
          </p:nvSpPr>
          <p:spPr bwMode="auto">
            <a:xfrm>
              <a:off x="3360" y="2688"/>
              <a:ext cx="1764" cy="407"/>
            </a:xfrm>
            <a:prstGeom prst="rect">
              <a:avLst/>
            </a:prstGeom>
            <a:noFill/>
            <a:ln w="28575">
              <a:solidFill>
                <a:srgbClr val="92D050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 dirty="0">
                  <a:solidFill>
                    <a:srgbClr val="006600"/>
                  </a:solidFill>
                </a:rPr>
                <a:t>Best for flow calculations:</a:t>
              </a:r>
            </a:p>
            <a:p>
              <a:r>
                <a:rPr lang="en-US" sz="1800" dirty="0">
                  <a:solidFill>
                    <a:srgbClr val="006600"/>
                  </a:solidFill>
                </a:rPr>
                <a:t>Position at fixed </a:t>
              </a:r>
              <a:r>
                <a:rPr lang="en-US" sz="1800" dirty="0" smtClean="0">
                  <a:solidFill>
                    <a:srgbClr val="006600"/>
                  </a:solidFill>
                </a:rPr>
                <a:t>distance</a:t>
              </a:r>
              <a:endParaRPr lang="en-US" sz="1800" u="sng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8" name="Group 54"/>
          <p:cNvGrpSpPr>
            <a:grpSpLocks/>
          </p:cNvGrpSpPr>
          <p:nvPr/>
        </p:nvGrpSpPr>
        <p:grpSpPr bwMode="auto">
          <a:xfrm>
            <a:off x="2971800" y="1295400"/>
            <a:ext cx="5486400" cy="3971926"/>
            <a:chOff x="1872" y="816"/>
            <a:chExt cx="3456" cy="2502"/>
          </a:xfrm>
        </p:grpSpPr>
        <p:grpSp>
          <p:nvGrpSpPr>
            <p:cNvPr id="9" name="Group 30"/>
            <p:cNvGrpSpPr>
              <a:grpSpLocks/>
            </p:cNvGrpSpPr>
            <p:nvPr/>
          </p:nvGrpSpPr>
          <p:grpSpPr bwMode="auto">
            <a:xfrm>
              <a:off x="1872" y="816"/>
              <a:ext cx="1248" cy="1296"/>
              <a:chOff x="1872" y="816"/>
              <a:chExt cx="1248" cy="1296"/>
            </a:xfrm>
          </p:grpSpPr>
          <p:sp>
            <p:nvSpPr>
              <p:cNvPr id="22544" name="Freeform 16"/>
              <p:cNvSpPr>
                <a:spLocks/>
              </p:cNvSpPr>
              <p:nvPr/>
            </p:nvSpPr>
            <p:spPr bwMode="auto">
              <a:xfrm>
                <a:off x="1872" y="1776"/>
                <a:ext cx="576" cy="336"/>
              </a:xfrm>
              <a:custGeom>
                <a:avLst/>
                <a:gdLst/>
                <a:ahLst/>
                <a:cxnLst>
                  <a:cxn ang="0">
                    <a:pos x="48" y="144"/>
                  </a:cxn>
                  <a:cxn ang="0">
                    <a:pos x="192" y="0"/>
                  </a:cxn>
                  <a:cxn ang="0">
                    <a:pos x="384" y="0"/>
                  </a:cxn>
                  <a:cxn ang="0">
                    <a:pos x="576" y="48"/>
                  </a:cxn>
                  <a:cxn ang="0">
                    <a:pos x="528" y="192"/>
                  </a:cxn>
                  <a:cxn ang="0">
                    <a:pos x="288" y="336"/>
                  </a:cxn>
                  <a:cxn ang="0">
                    <a:pos x="144" y="336"/>
                  </a:cxn>
                  <a:cxn ang="0">
                    <a:pos x="0" y="144"/>
                  </a:cxn>
                  <a:cxn ang="0">
                    <a:pos x="48" y="144"/>
                  </a:cxn>
                </a:cxnLst>
                <a:rect l="0" t="0" r="r" b="b"/>
                <a:pathLst>
                  <a:path w="576" h="336">
                    <a:moveTo>
                      <a:pt x="48" y="144"/>
                    </a:moveTo>
                    <a:lnTo>
                      <a:pt x="192" y="0"/>
                    </a:lnTo>
                    <a:lnTo>
                      <a:pt x="384" y="0"/>
                    </a:lnTo>
                    <a:lnTo>
                      <a:pt x="576" y="48"/>
                    </a:lnTo>
                    <a:lnTo>
                      <a:pt x="528" y="192"/>
                    </a:lnTo>
                    <a:lnTo>
                      <a:pt x="288" y="336"/>
                    </a:lnTo>
                    <a:lnTo>
                      <a:pt x="144" y="336"/>
                    </a:lnTo>
                    <a:lnTo>
                      <a:pt x="0" y="144"/>
                    </a:lnTo>
                    <a:lnTo>
                      <a:pt x="48" y="144"/>
                    </a:lnTo>
                    <a:close/>
                  </a:path>
                </a:pathLst>
              </a:custGeom>
              <a:noFill/>
              <a:ln w="28575" cap="flat" cmpd="sng">
                <a:solidFill>
                  <a:srgbClr val="FFFF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2553" name="AutoShape 25"/>
              <p:cNvSpPr>
                <a:spLocks/>
              </p:cNvSpPr>
              <p:nvPr/>
            </p:nvSpPr>
            <p:spPr bwMode="auto">
              <a:xfrm>
                <a:off x="2688" y="816"/>
                <a:ext cx="432" cy="192"/>
              </a:xfrm>
              <a:prstGeom prst="accentCallout2">
                <a:avLst>
                  <a:gd name="adj1" fmla="val 37500"/>
                  <a:gd name="adj2" fmla="val -11111"/>
                  <a:gd name="adj3" fmla="val 37500"/>
                  <a:gd name="adj4" fmla="val -41667"/>
                  <a:gd name="adj5" fmla="val 487500"/>
                  <a:gd name="adj6" fmla="val -60417"/>
                </a:avLst>
              </a:prstGeom>
              <a:noFill/>
              <a:ln w="2857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r>
                  <a:rPr lang="en-US" sz="1800" dirty="0"/>
                  <a:t>ROI</a:t>
                </a:r>
              </a:p>
            </p:txBody>
          </p:sp>
        </p:grpSp>
        <p:sp>
          <p:nvSpPr>
            <p:cNvPr id="22580" name="Text Box 52"/>
            <p:cNvSpPr txBox="1">
              <a:spLocks noChangeArrowheads="1"/>
            </p:cNvSpPr>
            <p:nvPr/>
          </p:nvSpPr>
          <p:spPr bwMode="auto">
            <a:xfrm>
              <a:off x="3312" y="2736"/>
              <a:ext cx="2016" cy="582"/>
            </a:xfrm>
            <a:prstGeom prst="rect">
              <a:avLst/>
            </a:prstGeom>
            <a:noFill/>
            <a:ln w="28575">
              <a:solidFill>
                <a:srgbClr val="FFC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800" dirty="0">
                  <a:solidFill>
                    <a:schemeClr val="tx2"/>
                  </a:solidFill>
                </a:rPr>
                <a:t>Most common:</a:t>
              </a:r>
            </a:p>
            <a:p>
              <a:r>
                <a:rPr lang="en-US" dirty="0" smtClean="0">
                  <a:solidFill>
                    <a:schemeClr val="tx2"/>
                  </a:solidFill>
                </a:rPr>
                <a:t>To a</a:t>
              </a:r>
              <a:r>
                <a:rPr lang="en-US" sz="1800" dirty="0" smtClean="0">
                  <a:solidFill>
                    <a:schemeClr val="tx2"/>
                  </a:solidFill>
                </a:rPr>
                <a:t>void </a:t>
              </a:r>
              <a:r>
                <a:rPr lang="en-US" sz="1800" dirty="0">
                  <a:solidFill>
                    <a:schemeClr val="tx2"/>
                  </a:solidFill>
                </a:rPr>
                <a:t>streamers, planets, other </a:t>
              </a:r>
              <a:r>
                <a:rPr lang="en-US" sz="1800" dirty="0" smtClean="0">
                  <a:solidFill>
                    <a:schemeClr val="tx2"/>
                  </a:solidFill>
                </a:rPr>
                <a:t>CMEs</a:t>
              </a:r>
              <a:endParaRPr lang="en-US" sz="1800" u="sng" dirty="0">
                <a:solidFill>
                  <a:schemeClr val="tx2"/>
                </a:solidFill>
              </a:endParaRPr>
            </a:p>
          </p:txBody>
        </p:sp>
      </p:grpSp>
      <p:sp>
        <p:nvSpPr>
          <p:cNvPr id="28" name="Slide Number Placeholder 3"/>
          <p:cNvSpPr txBox="1">
            <a:spLocks/>
          </p:cNvSpPr>
          <p:nvPr/>
        </p:nvSpPr>
        <p:spPr bwMode="auto">
          <a:xfrm>
            <a:off x="8675688" y="171768"/>
            <a:ext cx="468312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AD4F6AF-A50E-4A29-9BB2-36EAB8DBAE56}" type="slidenum">
              <a:rPr kumimoji="0" lang="en-GB" sz="1600" b="1" i="0" u="none" strike="noStrike" kern="120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pace group talk yr3">
  <a:themeElements>
    <a:clrScheme name="space group talk yr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pace group talk yr3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pace group talk yr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 group talk yr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 group talk yr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 group talk yr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 group talk yr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 group talk yr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 group talk yr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 group talk yr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 group talk yr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 group talk yr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 group talk yr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 group talk yr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pace group talk yr3">
  <a:themeElements>
    <a:clrScheme name="space group talk yr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pace group talk yr3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pace group talk yr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 group talk yr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 group talk yr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 group talk yr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 group talk yr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 group talk yr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 group talk yr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 group talk yr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 group talk yr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 group talk yr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 group talk yr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 group talk yr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12770</TotalTime>
  <Words>1008</Words>
  <Application>Microsoft Office PowerPoint</Application>
  <PresentationFormat>On-screen Show (4:3)</PresentationFormat>
  <Paragraphs>182</Paragraphs>
  <Slides>29</Slides>
  <Notes>5</Notes>
  <HiddenSlides>7</HiddenSlides>
  <MMClips>7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space group talk yr3</vt:lpstr>
      <vt:lpstr>1_space group talk yr3</vt:lpstr>
      <vt:lpstr>Custom Design</vt:lpstr>
      <vt:lpstr>Equation</vt:lpstr>
      <vt:lpstr>Neel P Savani,  A. Vourlidas, A. Pullkinen, T. Nieves-Chinchilla, B. Lavraud , M.J. Owens</vt:lpstr>
      <vt:lpstr>Introduction</vt:lpstr>
      <vt:lpstr>CME propagation direction</vt:lpstr>
      <vt:lpstr>CME propagation direction</vt:lpstr>
      <vt:lpstr>Mass Calculation: Preliminaries</vt:lpstr>
      <vt:lpstr>Our Objective</vt:lpstr>
      <vt:lpstr>CME Mass/Energy Derivation flow</vt:lpstr>
      <vt:lpstr>Mass Calculations Primer</vt:lpstr>
      <vt:lpstr>Mass Calculation Methods</vt:lpstr>
      <vt:lpstr>Mass Calculation Methods</vt:lpstr>
      <vt:lpstr>Mass Calculation Methods</vt:lpstr>
      <vt:lpstr>Mass Calculations Primer</vt:lpstr>
      <vt:lpstr>The Proper Treatment of the CME Brightness:  A New Methodology &amp; Implications for Observations. Vourlidas &amp; Howard (NRL)</vt:lpstr>
      <vt:lpstr>Slide 14</vt:lpstr>
      <vt:lpstr>Slide 15</vt:lpstr>
      <vt:lpstr>Mass time series</vt:lpstr>
      <vt:lpstr>Slide 17</vt:lpstr>
      <vt:lpstr>CME tracking: remote sensing  in situ data</vt:lpstr>
      <vt:lpstr>CME tracking: remote sensing  in situ data</vt:lpstr>
      <vt:lpstr>In situ data from L1: Flux rope model</vt:lpstr>
      <vt:lpstr>L1 to Earth: Dst index</vt:lpstr>
      <vt:lpstr>Slide 22</vt:lpstr>
      <vt:lpstr>CCMC simulations: BAT-R-US</vt:lpstr>
      <vt:lpstr>CCMC simulations: BAT-R-US</vt:lpstr>
      <vt:lpstr>CME effects at Earth</vt:lpstr>
      <vt:lpstr>Equatorial Earth: localised magnetic perturbations</vt:lpstr>
      <vt:lpstr>Future implications</vt:lpstr>
      <vt:lpstr>Slide 28</vt:lpstr>
      <vt:lpstr>Slide 29</vt:lpstr>
    </vt:vector>
  </TitlesOfParts>
  <Company>Imperial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ns902</dc:creator>
  <cp:lastModifiedBy>Neel</cp:lastModifiedBy>
  <cp:revision>506</cp:revision>
  <dcterms:created xsi:type="dcterms:W3CDTF">2009-02-23T09:36:19Z</dcterms:created>
  <dcterms:modified xsi:type="dcterms:W3CDTF">2013-02-11T18:24:18Z</dcterms:modified>
</cp:coreProperties>
</file>