
<file path=[Content_Types].xml><?xml version="1.0" encoding="utf-8"?>
<Types xmlns="http://schemas.openxmlformats.org/package/2006/content-types">
  <Override PartName="/ppt/theme/theme5.xml" ContentType="application/vnd.openxmlformats-officedocument.theme+xml"/>
  <Override PartName="/ppt/slideLayouts/slideLayout307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55.xml" ContentType="application/vnd.openxmlformats-officedocument.presentationml.slideLayout+xml"/>
  <Default Extension="xml" ContentType="application/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310.xml" ContentType="application/vnd.openxmlformats-officedocument.presentationml.slideLayout+xml"/>
  <Override PartName="/ppt/theme/theme29.xml" ContentType="application/vnd.openxmlformats-officedocument.theme+xml"/>
  <Override PartName="/ppt/slideMasters/slideMaster33.xml" ContentType="application/vnd.openxmlformats-officedocument.presentationml.slideMaster+xml"/>
  <Override PartName="/ppt/slideLayouts/slideLayout10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32.xml" ContentType="application/vnd.openxmlformats-officedocument.theme+xml"/>
  <Override PartName="/ppt/slideLayouts/slideLayout395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s/slide19.xml" ContentType="application/vnd.openxmlformats-officedocument.presentationml.slide+xml"/>
  <Default Extension="png" ContentType="image/png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Masters/slideMaster27.xml" ContentType="application/vnd.openxmlformats-officedocument.presentationml.slideMaster+xml"/>
  <Override PartName="/ppt/slideLayouts/slideLayout43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427.xml" ContentType="application/vnd.openxmlformats-officedocument.presentationml.slideLayout+xml"/>
  <Default Extension="emf" ContentType="image/x-emf"/>
  <Override PartName="/ppt/slides/slide22.xml" ContentType="application/vnd.openxmlformats-officedocument.presentationml.slide+xml"/>
  <Override PartName="/ppt/slideLayouts/slideLayout219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26.xml" ContentType="application/vnd.openxmlformats-officedocument.theme+xml"/>
  <Override PartName="/ppt/slideLayouts/slideLayout389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Masters/slideMaster30.xml" ContentType="application/vnd.openxmlformats-officedocument.presentationml.slideMaster+xml"/>
  <Override PartName="/ppt/slideLayouts/slideLayout244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Masters/slideMaster24.xml" ContentType="application/vnd.openxmlformats-officedocument.presentationml.slideMaster+xml"/>
  <Override PartName="/ppt/slideLayouts/slideLayout40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63.xml" ContentType="application/vnd.openxmlformats-officedocument.presentationml.slideLayout+xml"/>
  <Override PartName="/ppt/theme/theme23.xml" ContentType="application/vnd.openxmlformats-officedocument.theme+xml"/>
  <Override PartName="/ppt/slideLayouts/slideLayout402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56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418.xml" ContentType="application/vnd.openxmlformats-officedocument.presentationml.slideLayout+xml"/>
  <Override PartName="/ppt/theme/theme39.xml" ContentType="application/vnd.openxmlformats-officedocument.theme+xml"/>
  <Override PartName="/ppt/slides/slide13.xml" ContentType="application/vnd.openxmlformats-officedocument.presentationml.slide+xml"/>
  <Override PartName="/ppt/slideLayouts/slideLayout112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7.xml" ContentType="application/vnd.openxmlformats-officedocument.theme+xml"/>
  <Override PartName="/ppt/slideLayouts/slideLayout235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Masters/slideMaster21.xml" ContentType="application/vnd.openxmlformats-officedocument.presentationml.slideMaster+xml"/>
  <Override PartName="/ppt/slideLayouts/slideLayout282.xml" ContentType="application/vnd.openxmlformats-officedocument.presentationml.slideLayout+xml"/>
  <Override PartName="/ppt/slideLayouts/slideLayout421.xml" ContentType="application/vnd.openxmlformats-officedocument.presentationml.slideLayout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97.xml" ContentType="application/vnd.openxmlformats-officedocument.presentationml.slideLayout+xml"/>
  <Override PartName="/ppt/theme/theme20.xml" ContentType="application/vnd.openxmlformats-officedocument.theme+xml"/>
  <Override PartName="/ppt/slideLayouts/slideLayout336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Masters/slideMaster37.xml" ContentType="application/vnd.openxmlformats-officedocument.presentationml.slideMaster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Masters/slideMaster26.xml" ContentType="application/vnd.openxmlformats-officedocument.presentationml.slideMaster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4.xml" ContentType="application/vnd.openxmlformats-officedocument.presentationml.slideLayout+xml"/>
  <Override PartName="/ppt/theme/theme36.xml" ContentType="application/vnd.openxmlformats-officedocument.theme+xml"/>
  <Override PartName="/ppt/slideLayouts/slideLayout451.xml" ContentType="application/vnd.openxmlformats-officedocument.presentationml.slideLayout+xml"/>
  <Override PartName="/ppt/theme/theme14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25.xml" ContentType="application/vnd.openxmlformats-officedocument.theme+xml"/>
  <Override PartName="/ppt/slideLayouts/slideLayout388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91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Masters/slideMaster34.xml" ContentType="application/vnd.openxmlformats-officedocument.presentationml.slideMaster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Layouts/slideLayout248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Masters/slideMaster23.xml" ContentType="application/vnd.openxmlformats-officedocument.presentationml.slideMaster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349.xml" ContentType="application/vnd.openxmlformats-officedocument.presentationml.slideLayout+xml"/>
  <Override PartName="/ppt/theme/theme33.xml" ContentType="application/vnd.openxmlformats-officedocument.theme+xml"/>
  <Override PartName="/ppt/slideLayouts/slideLayout396.xml" ContentType="application/vnd.openxmlformats-officedocument.presentationml.slideLayout+xml"/>
  <Override PartName="/ppt/slideLayouts/slideLayout412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51.xml" ContentType="application/vnd.openxmlformats-officedocument.presentationml.slideLayout+xml"/>
  <Override PartName="/ppt/theme/theme22.xml" ContentType="application/vnd.openxmlformats-officedocument.theme+xml"/>
  <Override PartName="/ppt/slideLayouts/slideLayout338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40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74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39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Masters/slideMaster28.xml" ContentType="application/vnd.openxmlformats-officedocument.presentationml.slideMaster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28.xml" ContentType="application/vnd.openxmlformats-officedocument.presentationml.slideLayout+xml"/>
  <Default Extension="xls" ContentType="application/vnd.ms-exce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38.xml" ContentType="application/vnd.openxmlformats-officedocument.theme+xml"/>
  <Override PartName="/ppt/slideLayouts/slideLayout45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Layouts/slideLayout245.xml" ContentType="application/vnd.openxmlformats-officedocument.presentationml.slideLayout+xml"/>
  <Override PartName="/ppt/slideLayouts/slideLayout292.xml" ContentType="application/vnd.openxmlformats-officedocument.presentationml.slideLayout+xml"/>
  <Override PartName="/ppt/theme/theme27.xml" ContentType="application/vnd.openxmlformats-officedocument.theme+xml"/>
  <Override PartName="/ppt/slideLayouts/slideLayout442.xml" ContentType="application/vnd.openxmlformats-officedocument.presentationml.slideLayout+xml"/>
  <Override PartName="/ppt/slideMasters/slideMaster31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theme/theme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420.xml" ContentType="application/vnd.openxmlformats-officedocument.presentationml.slideLayout+xml"/>
  <Override PartName="/ppt/theme/theme41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346.xml" ContentType="application/vnd.openxmlformats-officedocument.presentationml.slideLayout+xml"/>
  <Override PartName="/ppt/theme/theme30.xml" ContentType="application/vnd.openxmlformats-officedocument.theme+xml"/>
  <Override PartName="/ppt/slideLayouts/slideLayout393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302.xml" ContentType="application/vnd.openxmlformats-officedocument.presentationml.slideLayout+xml"/>
  <Default Extension="jpeg" ContentType="image/jpeg"/>
  <Override PartName="/ppt/slideLayouts/slideLayout43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Masters/slideMaster2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64.xml" ContentType="application/vnd.openxmlformats-officedocument.presentationml.slideLayout+xml"/>
  <Override PartName="/ppt/theme/theme35.xml" ContentType="application/vnd.openxmlformats-officedocument.theme+xml"/>
  <Override PartName="/ppt/slideLayouts/slideLayout414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4.xml" ContentType="application/vnd.openxmlformats-officedocument.theme+xml"/>
  <Override PartName="/ppt/slideLayouts/slideLayout38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50.xml" ContentType="application/vnd.openxmlformats-officedocument.presentationml.slideLayout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90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419.xml" ContentType="application/vnd.openxmlformats-officedocument.presentationml.slideLayout+xml"/>
  <Default Extension="mov" ContentType="video/unknown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slideLayouts/slideLayout444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36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Masters/slideMaster22.xml" ContentType="application/vnd.openxmlformats-officedocument.presentationml.slideMaster+xml"/>
  <Override PartName="/ppt/slideLayouts/slideLayout359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21.xml" ContentType="application/vnd.openxmlformats-officedocument.theme+xml"/>
  <Override PartName="/ppt/slideLayouts/slideLayout261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Masters/slideMaster38.xml" ContentType="application/vnd.openxmlformats-officedocument.presentationml.slideMaster+xml"/>
  <Override PartName="/ppt/slideLayouts/slideLayout54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34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416.xml" ContentType="application/vnd.openxmlformats-officedocument.presentationml.slideLayout+xml"/>
  <Override PartName="/ppt/theme/theme37.xml" ContentType="application/vnd.openxmlformats-officedocument.them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10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378.xml" ContentType="application/vnd.openxmlformats-officedocument.presentationml.slideLayout+xml"/>
  <Override PartName="/ppt/theme/theme40.xml" ContentType="application/vnd.openxmlformats-officedocument.theme+xml"/>
  <Override PartName="/ppt/theme/theme7.xml" ContentType="application/vnd.openxmlformats-officedocument.theme+xml"/>
  <Override PartName="/ppt/slideLayouts/slideLayout211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s/slide2.xml" ContentType="application/vnd.openxmlformats-officedocument.presentationml.slide+xml"/>
  <Default Extension="wmf" ContentType="image/x-wmf"/>
  <Override PartName="/ppt/slideLayouts/slideLayout26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Masters/slideMaster35.xml" ContentType="application/vnd.openxmlformats-officedocument.presentationml.slideMaster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397.xml" ContentType="application/vnd.openxmlformats-officedocument.presentationml.slideLayout+xml"/>
  <Override PartName="/ppt/theme/theme34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75.xml" ContentType="application/vnd.openxmlformats-officedocument.presentationml.slideLayout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Masters/slideMaster29.xml" ContentType="application/vnd.openxmlformats-officedocument.presentationml.slideMaster+xml"/>
  <Override PartName="/ppt/slideLayouts/slideLayout45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heme/theme28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Masters/slideMaster32.xml" ContentType="application/vnd.openxmlformats-officedocument.presentationml.slideMaster+xml"/>
  <Override PartName="/ppt/slideLayouts/slideLayout101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369.xml" ContentType="application/vnd.openxmlformats-officedocument.presentationml.slideLayout+xml"/>
  <Default Extension="tiff" ContentType="image/tiff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Layouts/slideLayout347.xml" ContentType="application/vnd.openxmlformats-officedocument.presentationml.slideLayout+xml"/>
  <Override PartName="/ppt/theme/theme31.xml" ContentType="application/vnd.openxmlformats-officedocument.theme+xml"/>
  <Override PartName="/ppt/slideLayouts/slideLayout394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72.xml" ContentType="application/vnd.openxmlformats-officedocument.presentationml.slideLayout+xml"/>
  <Default Extension="mpg" ContentType="video/mpeg"/>
  <Override PartName="/ppt/slides/slide18.xml" ContentType="application/vnd.openxmlformats-officedocument.presentationml.slide+xml"/>
  <Override PartName="/ppt/slideLayouts/slideLayout17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4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7" r:id="rId3"/>
    <p:sldMasterId id="2147483714" r:id="rId4"/>
    <p:sldMasterId id="2147483728" r:id="rId5"/>
    <p:sldMasterId id="2147483741" r:id="rId6"/>
    <p:sldMasterId id="2147483755" r:id="rId7"/>
    <p:sldMasterId id="2147483782" r:id="rId8"/>
    <p:sldMasterId id="2147483794" r:id="rId9"/>
    <p:sldMasterId id="2147483807" r:id="rId10"/>
    <p:sldMasterId id="2147483820" r:id="rId11"/>
    <p:sldMasterId id="2147483833" r:id="rId12"/>
    <p:sldMasterId id="2147483846" r:id="rId13"/>
    <p:sldMasterId id="2147483859" r:id="rId14"/>
    <p:sldMasterId id="2147483872" r:id="rId15"/>
    <p:sldMasterId id="2147483885" r:id="rId16"/>
    <p:sldMasterId id="2147483898" r:id="rId17"/>
    <p:sldMasterId id="2147483911" r:id="rId18"/>
    <p:sldMasterId id="2147483925" r:id="rId19"/>
    <p:sldMasterId id="2147483938" r:id="rId20"/>
    <p:sldMasterId id="2147483951" r:id="rId21"/>
    <p:sldMasterId id="2147483964" r:id="rId22"/>
    <p:sldMasterId id="2147483977" r:id="rId23"/>
    <p:sldMasterId id="2147483990" r:id="rId24"/>
    <p:sldMasterId id="2147484002" r:id="rId25"/>
    <p:sldMasterId id="2147484014" r:id="rId26"/>
    <p:sldMasterId id="2147484026" r:id="rId27"/>
    <p:sldMasterId id="2147484038" r:id="rId28"/>
    <p:sldMasterId id="2147484050" r:id="rId29"/>
    <p:sldMasterId id="2147484062" r:id="rId30"/>
    <p:sldMasterId id="2147484074" r:id="rId31"/>
    <p:sldMasterId id="2147484086" r:id="rId32"/>
    <p:sldMasterId id="2147484098" r:id="rId33"/>
    <p:sldMasterId id="2147484110" r:id="rId34"/>
    <p:sldMasterId id="2147484123" r:id="rId35"/>
    <p:sldMasterId id="2147484135" r:id="rId36"/>
    <p:sldMasterId id="2147484148" r:id="rId37"/>
    <p:sldMasterId id="2147484160" r:id="rId38"/>
    <p:sldMasterId id="2147484172" r:id="rId39"/>
  </p:sldMasterIdLst>
  <p:notesMasterIdLst>
    <p:notesMasterId r:id="rId62"/>
  </p:notesMasterIdLst>
  <p:handoutMasterIdLst>
    <p:handoutMasterId r:id="rId63"/>
  </p:handoutMasterIdLst>
  <p:sldIdLst>
    <p:sldId id="274" r:id="rId40"/>
    <p:sldId id="306" r:id="rId41"/>
    <p:sldId id="301" r:id="rId42"/>
    <p:sldId id="327" r:id="rId43"/>
    <p:sldId id="302" r:id="rId44"/>
    <p:sldId id="307" r:id="rId45"/>
    <p:sldId id="328" r:id="rId46"/>
    <p:sldId id="308" r:id="rId47"/>
    <p:sldId id="309" r:id="rId48"/>
    <p:sldId id="321" r:id="rId49"/>
    <p:sldId id="310" r:id="rId50"/>
    <p:sldId id="311" r:id="rId51"/>
    <p:sldId id="324" r:id="rId52"/>
    <p:sldId id="313" r:id="rId53"/>
    <p:sldId id="314" r:id="rId54"/>
    <p:sldId id="315" r:id="rId55"/>
    <p:sldId id="276" r:id="rId56"/>
    <p:sldId id="260" r:id="rId57"/>
    <p:sldId id="284" r:id="rId58"/>
    <p:sldId id="292" r:id="rId59"/>
    <p:sldId id="326" r:id="rId60"/>
    <p:sldId id="325" r:id="rId6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0505B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03" autoAdjust="0"/>
    <p:restoredTop sz="94660"/>
  </p:normalViewPr>
  <p:slideViewPr>
    <p:cSldViewPr>
      <p:cViewPr>
        <p:scale>
          <a:sx n="90" d="100"/>
          <a:sy n="90" d="100"/>
        </p:scale>
        <p:origin x="-437" y="-2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Master" Target="slideMasters/slideMaster39.xml"/><Relationship Id="rId21" Type="http://schemas.openxmlformats.org/officeDocument/2006/relationships/slideMaster" Target="slideMasters/slideMaster21.xml"/><Relationship Id="rId34" Type="http://schemas.openxmlformats.org/officeDocument/2006/relationships/slideMaster" Target="slideMasters/slideMaster34.xml"/><Relationship Id="rId42" Type="http://schemas.openxmlformats.org/officeDocument/2006/relationships/slide" Target="slides/slide3.xml"/><Relationship Id="rId47" Type="http://schemas.openxmlformats.org/officeDocument/2006/relationships/slide" Target="slides/slide8.xml"/><Relationship Id="rId50" Type="http://schemas.openxmlformats.org/officeDocument/2006/relationships/slide" Target="slides/slide11.xml"/><Relationship Id="rId55" Type="http://schemas.openxmlformats.org/officeDocument/2006/relationships/slide" Target="slides/slide16.xml"/><Relationship Id="rId63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Master" Target="slideMasters/slideMaster2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Master" Target="slideMasters/slideMaster32.xml"/><Relationship Id="rId37" Type="http://schemas.openxmlformats.org/officeDocument/2006/relationships/slideMaster" Target="slideMasters/slideMaster37.xml"/><Relationship Id="rId40" Type="http://schemas.openxmlformats.org/officeDocument/2006/relationships/slide" Target="slides/slide1.xml"/><Relationship Id="rId45" Type="http://schemas.openxmlformats.org/officeDocument/2006/relationships/slide" Target="slides/slide6.xml"/><Relationship Id="rId53" Type="http://schemas.openxmlformats.org/officeDocument/2006/relationships/slide" Target="slides/slide14.xml"/><Relationship Id="rId58" Type="http://schemas.openxmlformats.org/officeDocument/2006/relationships/slide" Target="slides/slide19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Master" Target="slideMasters/slideMaster36.xml"/><Relationship Id="rId49" Type="http://schemas.openxmlformats.org/officeDocument/2006/relationships/slide" Target="slides/slide10.xml"/><Relationship Id="rId57" Type="http://schemas.openxmlformats.org/officeDocument/2006/relationships/slide" Target="slides/slide18.xml"/><Relationship Id="rId61" Type="http://schemas.openxmlformats.org/officeDocument/2006/relationships/slide" Target="slides/slide22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Master" Target="slideMasters/slideMaster31.xml"/><Relationship Id="rId44" Type="http://schemas.openxmlformats.org/officeDocument/2006/relationships/slide" Target="slides/slide5.xml"/><Relationship Id="rId52" Type="http://schemas.openxmlformats.org/officeDocument/2006/relationships/slide" Target="slides/slide13.xml"/><Relationship Id="rId60" Type="http://schemas.openxmlformats.org/officeDocument/2006/relationships/slide" Target="slides/slide21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Master" Target="slideMasters/slideMaster35.xml"/><Relationship Id="rId43" Type="http://schemas.openxmlformats.org/officeDocument/2006/relationships/slide" Target="slides/slide4.xml"/><Relationship Id="rId48" Type="http://schemas.openxmlformats.org/officeDocument/2006/relationships/slide" Target="slides/slide9.xml"/><Relationship Id="rId56" Type="http://schemas.openxmlformats.org/officeDocument/2006/relationships/slide" Target="slides/slide17.xml"/><Relationship Id="rId64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Master" Target="slideMasters/slideMaster33.xml"/><Relationship Id="rId38" Type="http://schemas.openxmlformats.org/officeDocument/2006/relationships/slideMaster" Target="slideMasters/slideMaster38.xml"/><Relationship Id="rId46" Type="http://schemas.openxmlformats.org/officeDocument/2006/relationships/slide" Target="slides/slide7.xml"/><Relationship Id="rId59" Type="http://schemas.openxmlformats.org/officeDocument/2006/relationships/slide" Target="slides/slide20.xml"/><Relationship Id="rId67" Type="http://schemas.openxmlformats.org/officeDocument/2006/relationships/tableStyles" Target="tableStyles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2.xml"/><Relationship Id="rId54" Type="http://schemas.openxmlformats.org/officeDocument/2006/relationships/slide" Target="slides/slide15.xml"/><Relationship Id="rId62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68C8C10-9831-4D1B-84B7-91E185177B21}" type="datetimeFigureOut">
              <a:rPr lang="en-US" smtClean="0"/>
              <a:pPr/>
              <a:t>2/7/2013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D33B39D1-02BF-499F-A1D8-BBB42D5E06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6CA2070-004C-4079-A560-3D224F5B1DF6}" type="datetimeFigureOut">
              <a:rPr lang="en-US" smtClean="0"/>
              <a:pPr/>
              <a:t>2/7/2013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6BC4CE8-6FFF-4756-BA52-B135C3E985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3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0013A48-D2B9-431D-875A-DF0123B41238}" type="slidenum">
              <a:rPr lang="en-US" smtClean="0">
                <a:solidFill>
                  <a:srgbClr val="FFFFFF"/>
                </a:solidFill>
                <a:latin typeface="Times New Roman" pitchFamily="18" charset="0"/>
              </a:rPr>
              <a:pPr/>
              <a:t>6</a:t>
            </a:fld>
            <a:endParaRPr lang="en-US" smtClean="0">
              <a:solidFill>
                <a:srgbClr val="FFFFFF"/>
              </a:solidFill>
              <a:latin typeface="Times New Roman" pitchFamily="18" charset="0"/>
            </a:endParaRPr>
          </a:p>
        </p:txBody>
      </p:sp>
      <p:sp>
        <p:nvSpPr>
          <p:cNvPr id="64515" name="Text Box 1"/>
          <p:cNvSpPr txBox="1">
            <a:spLocks noChangeArrowheads="1"/>
          </p:cNvSpPr>
          <p:nvPr/>
        </p:nvSpPr>
        <p:spPr bwMode="auto">
          <a:xfrm>
            <a:off x="0" y="-3202841"/>
            <a:ext cx="1623" cy="7819029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3177" tIns="46589" rIns="93177" bIns="46589" anchor="ctr"/>
          <a:lstStyle/>
          <a:p>
            <a:pPr defTabSz="465887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US" dirty="0">
              <a:solidFill>
                <a:srgbClr val="FFFFFF"/>
              </a:solidFill>
              <a:latin typeface="Arial" pitchFamily="34" charset="0"/>
              <a:ea typeface="WenQuanYi Zen Hei" charset="0"/>
              <a:cs typeface="WenQuanYi Zen Hei" charset="0"/>
            </a:endParaRPr>
          </a:p>
        </p:txBody>
      </p:sp>
      <p:sp>
        <p:nvSpPr>
          <p:cNvPr id="64516" name="Rectangle 2"/>
          <p:cNvSpPr>
            <a:spLocks noGrp="1" noChangeArrowheads="1"/>
          </p:cNvSpPr>
          <p:nvPr>
            <p:ph type="body"/>
          </p:nvPr>
        </p:nvSpPr>
        <p:spPr>
          <a:xfrm>
            <a:off x="701040" y="4416112"/>
            <a:ext cx="5596961" cy="4174416"/>
          </a:xfrm>
          <a:noFill/>
          <a:ln/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26BA2E-0D5B-4C6A-B8A7-0BBC21E2E05F}" type="slidenum">
              <a:rPr lang="it-IT" smtClean="0">
                <a:solidFill>
                  <a:prstClr val="black"/>
                </a:solidFill>
              </a:rPr>
              <a:pPr/>
              <a:t>7</a:t>
            </a:fld>
            <a:endParaRPr lang="it-IT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B140BDD-490C-48A3-BE83-E7ED6B012C3C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1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3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4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5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6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7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9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DBBCC-E885-41F0-A858-79E0AA2839D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D7FE1-944A-488B-9110-A104E613FD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4638"/>
            <a:ext cx="2095500" cy="5775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34100" cy="5775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77DA1-D3E8-4182-9B41-8CD0A61F05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3C34E-18AB-49A9-8D62-A45E77B9E3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303338"/>
            <a:ext cx="4191000" cy="4986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03338"/>
            <a:ext cx="4191000" cy="4986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FB3C-5429-44EE-B592-18273F26885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81CFE-115A-414B-B2F5-9F01A3857B0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9872E-F755-46E1-B5CD-4ACDD4065FB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F4479-B567-4E2B-AF13-2973D0E6C8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F9A897-2E25-40D5-9DFF-9DEB727E68A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4BEEFA-20E2-410F-805C-D72C322AD5D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2D793C-CAF2-4D9D-8650-C3A1C3BAFA9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718CD-797F-4816-B7CD-3422CB7169B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7DF8F-58DF-4505-859E-A263178DEF5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7692F-C376-44AC-9F60-8210B315253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481B1-FF65-429C-9B74-C7952F5473E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4638"/>
            <a:ext cx="2095500" cy="5775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34100" cy="5775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EC7AF7-4DF4-48E5-BB90-D219A532DC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658E4B-3223-4FA2-A379-939F54DB50E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303338"/>
            <a:ext cx="4191000" cy="4986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03338"/>
            <a:ext cx="4191000" cy="4986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DBBCC-E885-41F0-A858-79E0AA2839D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689EC-6F06-41D9-BA12-3EDAD44C064F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9CF20-0140-4FEB-952D-6727C0E46DC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FB3C-5429-44EE-B592-18273F26885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896CD-8C52-4F5E-9449-3EF78430DFDC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247154-1298-48EC-91ED-CAB96EC9FB9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1AF8B1-8C63-4A51-9E77-3AD21F589E7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342397-548D-483A-95F7-2D72D35E280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6A02AF-4A04-4086-BD1B-9AE92966390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5C81C-18A8-445F-8420-C4FA1F729D3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D96EE3-C964-42E4-AED2-CCCAE4C8214E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1126C5-3C06-4D2B-B09B-3F201964CAE1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FE9E6-6178-4489-8DE8-71D7AE13D538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77E01-3129-42B8-92D1-68621200A4B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C05A-4F7B-45C5-9427-98524E4B3F95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113343-EB00-43D1-987E-B88881EA7FC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3E261-92B7-451D-99B2-50B4CE315E46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489D4-DF4A-4971-A593-430A9990FBD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A332B-DF94-4B0B-A17A-C7506B475C19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6F9D0-2630-4928-978F-FF24987C5B1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F768D4-EE0C-4FA7-B222-E5B0FFFBB851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4A17A-4A2A-40A0-920B-6BAE5D80DFE5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8DCB-53EF-4234-9687-377A3700D02D}" type="datetime1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tint val="75000"/>
                  </a:prstClr>
                </a:solidFill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E001F-FDDB-4C46-96A7-7BA36FA43C6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2AFFD-A405-477D-BA82-740C835543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676E49D9-F43F-4A9F-8E1B-3F335A7ED8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0179D5DE-6F3F-4F4E-ADF0-3694D6D4B7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3E55A221-5D50-4141-9659-1EDA92C608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2250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604963"/>
            <a:ext cx="4032250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41E4D74F-72CF-4E03-A020-EEF974C083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93FB982C-7644-4CFD-BE4D-09D7D79F52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A286FA81-33F2-4C6E-B235-90E9ACD51B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BD4EE917-29F6-4817-8D1A-5DE1EA2944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0A937BB0-7F4F-4308-BB18-B088309BA8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FD459243-7989-4CBA-839F-E8B8DF368A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DDBC6-A97A-4845-8D9A-1BE4CE52ED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CA6977D6-23A7-4FA9-92E1-C6AA139AD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5" y="-61913"/>
            <a:ext cx="2054225" cy="61801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61913"/>
            <a:ext cx="6010275" cy="61801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C958245A-BCA9-4E6D-89B5-8A8457B7CB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56B1147D-303A-4CB0-8AB4-E288F2DABD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6EC2CD91-BB94-426B-8C13-5C31BA636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6E8E60CF-F340-4EC1-81E2-FD8AA9A579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2250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604963"/>
            <a:ext cx="4032250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3FBDB000-3874-41AB-BFFC-C80709317B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C531C4B0-EEBF-41E2-AB21-5CDD67BBF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33830FF8-2BA0-4611-8D7A-1C95E1038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5514FA24-77E1-489F-A810-2943BE1DD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3EAAD399-6797-4A79-9FC2-A166E9FD36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2AFFD-A405-477D-BA82-740C835543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251E6-0DE7-44BA-A10E-9AABDB0F8D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FC668306-77D3-48A5-99B1-D5AA8CEE74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2DD5842-0C59-440E-9F19-0642DFC8D4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5" y="-61913"/>
            <a:ext cx="2054225" cy="61801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61913"/>
            <a:ext cx="6010275" cy="61801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0D2D11EC-F242-4485-B328-35B45AFCE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3D662-2CDE-4E7F-A5A8-E199B54B6B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0" y="304800"/>
            <a:ext cx="194310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304800"/>
            <a:ext cx="567690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354" y="2130848"/>
            <a:ext cx="7773293" cy="14700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824" y="3886647"/>
            <a:ext cx="6400354" cy="1752451"/>
          </a:xfrm>
        </p:spPr>
        <p:txBody>
          <a:bodyPr/>
          <a:lstStyle>
            <a:lvl1pPr marL="0" indent="0" algn="ctr">
              <a:buNone/>
              <a:defRPr/>
            </a:lvl1pPr>
            <a:lvl2pPr marL="321457" indent="0" algn="ctr">
              <a:buNone/>
              <a:defRPr/>
            </a:lvl2pPr>
            <a:lvl3pPr marL="642915" indent="0" algn="ctr">
              <a:buNone/>
              <a:defRPr/>
            </a:lvl3pPr>
            <a:lvl4pPr marL="964372" indent="0" algn="ctr">
              <a:buNone/>
              <a:defRPr/>
            </a:lvl4pPr>
            <a:lvl5pPr marL="1285829" indent="0" algn="ctr">
              <a:buNone/>
              <a:defRPr/>
            </a:lvl5pPr>
            <a:lvl6pPr marL="1607287" indent="0" algn="ctr">
              <a:buNone/>
              <a:defRPr/>
            </a:lvl6pPr>
            <a:lvl7pPr marL="1928744" indent="0" algn="ctr">
              <a:buNone/>
              <a:defRPr/>
            </a:lvl7pPr>
            <a:lvl8pPr marL="2250201" indent="0" algn="ctr">
              <a:buNone/>
              <a:defRPr/>
            </a:lvl8pPr>
            <a:lvl9pPr marL="257165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189" y="4406801"/>
            <a:ext cx="7772176" cy="1361777"/>
          </a:xfrm>
        </p:spPr>
        <p:txBody>
          <a:bodyPr anchor="t"/>
          <a:lstStyle>
            <a:lvl1pPr algn="l">
              <a:defRPr sz="2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189" y="2906613"/>
            <a:ext cx="7772176" cy="1500188"/>
          </a:xfrm>
        </p:spPr>
        <p:txBody>
          <a:bodyPr anchor="b"/>
          <a:lstStyle>
            <a:lvl1pPr marL="0" indent="0">
              <a:buNone/>
              <a:defRPr sz="1400"/>
            </a:lvl1pPr>
            <a:lvl2pPr marL="321457" indent="0">
              <a:buNone/>
              <a:defRPr sz="1300"/>
            </a:lvl2pPr>
            <a:lvl3pPr marL="642915" indent="0">
              <a:buNone/>
              <a:defRPr sz="1100"/>
            </a:lvl3pPr>
            <a:lvl4pPr marL="964372" indent="0">
              <a:buNone/>
              <a:defRPr sz="1000"/>
            </a:lvl4pPr>
            <a:lvl5pPr marL="1285829" indent="0">
              <a:buNone/>
              <a:defRPr sz="1000"/>
            </a:lvl5pPr>
            <a:lvl6pPr marL="1607287" indent="0">
              <a:buNone/>
              <a:defRPr sz="1000"/>
            </a:lvl6pPr>
            <a:lvl7pPr marL="1928744" indent="0">
              <a:buNone/>
              <a:defRPr sz="1000"/>
            </a:lvl7pPr>
            <a:lvl8pPr marL="2250201" indent="0">
              <a:buNone/>
              <a:defRPr sz="1000"/>
            </a:lvl8pPr>
            <a:lvl9pPr marL="257165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2969" y="3536156"/>
            <a:ext cx="3625453" cy="794742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5578" y="3536156"/>
            <a:ext cx="3625453" cy="794742"/>
          </a:xfrm>
        </p:spPr>
        <p:txBody>
          <a:bodyPr/>
          <a:lstStyle>
            <a:lvl1pPr>
              <a:defRPr sz="2000"/>
            </a:lvl1pPr>
            <a:lvl2pPr>
              <a:defRPr sz="17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4588"/>
            <a:ext cx="8228707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647" y="1534791"/>
            <a:ext cx="4039568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647" y="2174379"/>
            <a:ext cx="4039568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4555" y="1534791"/>
            <a:ext cx="4041799" cy="639589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21457" indent="0">
              <a:buNone/>
              <a:defRPr sz="1400" b="1"/>
            </a:lvl2pPr>
            <a:lvl3pPr marL="642915" indent="0">
              <a:buNone/>
              <a:defRPr sz="1300" b="1"/>
            </a:lvl3pPr>
            <a:lvl4pPr marL="964372" indent="0">
              <a:buNone/>
              <a:defRPr sz="1100" b="1"/>
            </a:lvl4pPr>
            <a:lvl5pPr marL="1285829" indent="0">
              <a:buNone/>
              <a:defRPr sz="1100" b="1"/>
            </a:lvl5pPr>
            <a:lvl6pPr marL="1607287" indent="0">
              <a:buNone/>
              <a:defRPr sz="1100" b="1"/>
            </a:lvl6pPr>
            <a:lvl7pPr marL="1928744" indent="0">
              <a:buNone/>
              <a:defRPr sz="1100" b="1"/>
            </a:lvl7pPr>
            <a:lvl8pPr marL="2250201" indent="0">
              <a:buNone/>
              <a:defRPr sz="1100" b="1"/>
            </a:lvl8pPr>
            <a:lvl9pPr marL="2571659" indent="0">
              <a:buNone/>
              <a:defRPr sz="1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4555" y="2174379"/>
            <a:ext cx="4041799" cy="3951387"/>
          </a:xfrm>
        </p:spPr>
        <p:txBody>
          <a:bodyPr/>
          <a:lstStyle>
            <a:lvl1pPr>
              <a:defRPr sz="1700"/>
            </a:lvl1pPr>
            <a:lvl2pPr>
              <a:defRPr sz="1400"/>
            </a:lvl2pPr>
            <a:lvl3pPr>
              <a:defRPr sz="13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B0A2E-6D12-4F8E-A709-A8FB335B28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647" y="273473"/>
            <a:ext cx="3008189" cy="1161975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224" y="273472"/>
            <a:ext cx="5111130" cy="5852294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647" y="1435448"/>
            <a:ext cx="3008189" cy="4690318"/>
          </a:xfrm>
        </p:spPr>
        <p:txBody>
          <a:bodyPr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635" y="4800824"/>
            <a:ext cx="5486177" cy="567035"/>
          </a:xfrm>
        </p:spPr>
        <p:txBody>
          <a:bodyPr/>
          <a:lstStyle>
            <a:lvl1pPr algn="l">
              <a:defRPr sz="1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635" y="612800"/>
            <a:ext cx="5486177" cy="4114354"/>
          </a:xfrm>
        </p:spPr>
        <p:txBody>
          <a:bodyPr/>
          <a:lstStyle>
            <a:lvl1pPr marL="0" indent="0">
              <a:buNone/>
              <a:defRPr sz="2200"/>
            </a:lvl1pPr>
            <a:lvl2pPr marL="321457" indent="0">
              <a:buNone/>
              <a:defRPr sz="2000"/>
            </a:lvl2pPr>
            <a:lvl3pPr marL="642915" indent="0">
              <a:buNone/>
              <a:defRPr sz="1700"/>
            </a:lvl3pPr>
            <a:lvl4pPr marL="964372" indent="0">
              <a:buNone/>
              <a:defRPr sz="1400"/>
            </a:lvl4pPr>
            <a:lvl5pPr marL="1285829" indent="0">
              <a:buNone/>
              <a:defRPr sz="1400"/>
            </a:lvl5pPr>
            <a:lvl6pPr marL="1607287" indent="0">
              <a:buNone/>
              <a:defRPr sz="1400"/>
            </a:lvl6pPr>
            <a:lvl7pPr marL="1928744" indent="0">
              <a:buNone/>
              <a:defRPr sz="1400"/>
            </a:lvl7pPr>
            <a:lvl8pPr marL="2250201" indent="0">
              <a:buNone/>
              <a:defRPr sz="1400"/>
            </a:lvl8pPr>
            <a:lvl9pPr marL="2571659" indent="0">
              <a:buNone/>
              <a:defRPr sz="1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635" y="5367859"/>
            <a:ext cx="5486177" cy="804788"/>
          </a:xfrm>
        </p:spPr>
        <p:txBody>
          <a:bodyPr/>
          <a:lstStyle>
            <a:lvl1pPr marL="0" indent="0">
              <a:buNone/>
              <a:defRPr sz="1000"/>
            </a:lvl1pPr>
            <a:lvl2pPr marL="321457" indent="0">
              <a:buNone/>
              <a:defRPr sz="800"/>
            </a:lvl2pPr>
            <a:lvl3pPr marL="642915" indent="0">
              <a:buNone/>
              <a:defRPr sz="700"/>
            </a:lvl3pPr>
            <a:lvl4pPr marL="964372" indent="0">
              <a:buNone/>
              <a:defRPr sz="600"/>
            </a:lvl4pPr>
            <a:lvl5pPr marL="1285829" indent="0">
              <a:buNone/>
              <a:defRPr sz="600"/>
            </a:lvl5pPr>
            <a:lvl6pPr marL="1607287" indent="0">
              <a:buNone/>
              <a:defRPr sz="600"/>
            </a:lvl6pPr>
            <a:lvl7pPr marL="1928744" indent="0">
              <a:buNone/>
              <a:defRPr sz="600"/>
            </a:lvl7pPr>
            <a:lvl8pPr marL="2250201" indent="0">
              <a:buNone/>
              <a:defRPr sz="600"/>
            </a:lvl8pPr>
            <a:lvl9pPr marL="2571659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/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11515" y="1151930"/>
            <a:ext cx="1839516" cy="3178969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2969" y="1151930"/>
            <a:ext cx="5411391" cy="317896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/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EC007-615C-4ECB-AFFE-D711E649C6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880205-5E42-4831-A1D5-497EA603FB7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74616-60EA-4932-B8CA-96B55BFDBE5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953422-AF5E-4806-BED2-95B7790DF5AE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44A35-D9A1-4B4F-992B-E7CA16E9DA6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F286B-4BBA-4D85-B61F-534BF9496CE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60D71-9628-4723-982C-03951AEBA9F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E4408-D8D9-4A39-9EBB-3E9BBD723680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4FC36-7B4A-4952-B3E0-C9A808FE3C3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8EC69-6C66-4412-A778-8181A943E5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2FCFC2-E093-4D61-B5DC-DDB06B55273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8E395-E1D2-448A-952E-61C5D786CF7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A19FE-C907-4934-9D1B-26EF98CF5B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C05E5-4BB2-4076-9864-87034F0E0FE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A21D8-BC86-4DB6-B75A-72926495E233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2DC9B-1293-47C3-94F2-31B5EDF1F0C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29B73-88E0-41FC-9565-75F17D2ADCC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CB0C0-E103-4F9C-AC8F-1258C9DB68F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261B82-2D3B-4AFB-8FE0-EBD85FDEC47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1651B-006B-4D2C-A7DF-4E1DD5604AD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674B9-53E4-41A9-ADB6-862CED6DDA4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3A5AF-5210-41D7-8AA4-B97BEBE5FE9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8958AA-0507-426B-AF17-1E345600067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03896-6DC5-48E5-A6CF-2CE73B4A2C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3F8177A-7B55-40F7-A012-6A015B7F25AC}" type="datetime1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A789437-0969-4F87-9789-4F249222E096}" type="datetime1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3F5DC97-63CC-44F0-99A7-1A6FE0CC2DBB}" type="datetime1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D7FE1-944A-488B-9110-A104E613FD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73C9AA6-968D-4AD2-A835-67E901C2AD44}" type="datetime1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40846B-FE53-41CF-8FC6-CA6AF60C01C8}" type="datetime1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70F4239-84F1-4993-B318-9FE18204C618}" type="datetime1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D7C9680-F077-4F71-AAAA-6EC92F9A2488}" type="datetime1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3065A1-3D8B-4B01-9D9F-74ED36989748}" type="datetime1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5BBF9AB-C98B-47C2-A064-A3F8136F5671}" type="datetime1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4E33053-0A01-4C40-BC82-F1958FEE8A6D}" type="datetime1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3A7B049-3A1C-4E2A-BA7B-AA9A66BF3603}" type="datetime1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4638"/>
            <a:ext cx="2095500" cy="5775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34100" cy="5775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77DA1-D3E8-4182-9B41-8CD0A61F05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3C34E-18AB-49A9-8D62-A45E77B9E3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303338"/>
            <a:ext cx="4191000" cy="4986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03338"/>
            <a:ext cx="4191000" cy="4986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DBBCC-E885-41F0-A858-79E0AA2839D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Nov. 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Webb CMEs-SWx ISSTP12 Pune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6E900C-AFDF-40D3-B15D-BA7D50421B0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181350"/>
            <a:ext cx="7772400" cy="1143000"/>
          </a:xfrm>
        </p:spPr>
        <p:txBody>
          <a:bodyPr anchorCtr="0"/>
          <a:lstStyle>
            <a:lvl1pPr>
              <a:defRPr sz="32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27588"/>
            <a:ext cx="6400800" cy="163036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3899150"/>
      </p:ext>
    </p:extLst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458511282"/>
      </p:ext>
    </p:extLst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03338"/>
            <a:ext cx="4191000" cy="4986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03338"/>
            <a:ext cx="4191000" cy="4986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9630328"/>
      </p:ext>
    </p:extLst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9803942"/>
      </p:ext>
    </p:extLst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9763836"/>
      </p:ext>
    </p:extLst>
  </p:cSld>
  <p:clrMapOvr>
    <a:masterClrMapping/>
  </p:clrMapOvr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73679017"/>
      </p:ext>
    </p:extLst>
  </p:cSld>
  <p:clrMapOvr>
    <a:masterClrMapping/>
  </p:clrMapOvr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628525041"/>
      </p:ext>
    </p:extLst>
  </p:cSld>
  <p:clrMapOvr>
    <a:masterClrMapping/>
  </p:clrMapOvr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095072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DDBC6-A97A-4845-8D9A-1BE4CE52ED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FB3C-5429-44EE-B592-18273F26885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5514725"/>
      </p:ext>
    </p:extLst>
  </p:cSld>
  <p:clrMapOvr>
    <a:masterClrMapping/>
  </p:clrMapOvr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"/>
            <a:ext cx="2133600" cy="6213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76200"/>
            <a:ext cx="6248400" cy="6213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890113"/>
      </p:ext>
    </p:extLst>
  </p:cSld>
  <p:clrMapOvr>
    <a:masterClrMapping/>
  </p:clrMapOvr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303338"/>
            <a:ext cx="8534400" cy="2416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871913"/>
            <a:ext cx="8534400" cy="24177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3252506"/>
      </p:ext>
    </p:extLst>
  </p:cSld>
  <p:clrMapOvr>
    <a:masterClrMapping/>
  </p:clrMapOvr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DFW FaAGU San Fran. Dec 2011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D7A736-F2F5-4425-BD4C-0F23EF378846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DFW FaAGU San Fran. Dec 2011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3201A7-0FF4-44CF-A0C6-2EA4CE586DA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DFW FaAGU San Fran. Dec 2011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534C2-E376-4056-835A-114BF101495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DFW FaAGU San Fran. Dec 2011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1E307-5200-4B16-BDE0-C1A357B08479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DFW FaAGU San Fran. Dec 2011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FCD5A-C296-4816-8AF1-1C5CDB1C90A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DFW FaAGU San Fran. Dec 2011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F8D2F-A6FD-4449-92C5-E0384C9AC45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DFW FaAGU San Fran. Dec 2011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D04A2-B1DE-4E7D-8314-321FA9932ADB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2AFFD-A405-477D-BA82-740C835543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DFW FaAGU San Fran. Dec 2011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6EAD4-8A84-4F7B-A587-469A9D3CDA6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DFW FaAGU San Fran. Dec 2011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41B1F-FE9E-414B-A7E9-F5C4E8819D9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DFW FaAGU San Fran. Dec 2011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C2BD3-FF1C-4942-8D78-938BD69A5FE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DFW FaAGU San Fran. Dec 2011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0D0CC-E408-4755-9F69-315BDDA1EFF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181350"/>
            <a:ext cx="7772400" cy="1143000"/>
          </a:xfrm>
        </p:spPr>
        <p:txBody>
          <a:bodyPr anchorCtr="0"/>
          <a:lstStyle>
            <a:lvl1pPr>
              <a:defRPr sz="32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827588"/>
            <a:ext cx="6400800" cy="1630362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73899150"/>
      </p:ext>
    </p:extLst>
  </p:cSld>
  <p:clrMapOvr>
    <a:masterClrMapping/>
  </p:clrMapOvr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458511282"/>
      </p:ext>
    </p:extLst>
  </p:cSld>
  <p:clrMapOvr>
    <a:masterClrMapping/>
  </p:clrMapOvr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03338"/>
            <a:ext cx="4191000" cy="4986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03338"/>
            <a:ext cx="4191000" cy="4986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9630328"/>
      </p:ext>
    </p:extLst>
  </p:cSld>
  <p:clrMapOvr>
    <a:masterClrMapping/>
  </p:clrMapOvr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19803942"/>
      </p:ext>
    </p:extLst>
  </p:cSld>
  <p:clrMapOvr>
    <a:masterClrMapping/>
  </p:clrMapOvr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97638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DDBC6-A97A-4845-8D9A-1BE4CE52ED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73679017"/>
      </p:ext>
    </p:extLst>
  </p:cSld>
  <p:clrMapOvr>
    <a:masterClrMapping/>
  </p:clrMapOvr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628525041"/>
      </p:ext>
    </p:extLst>
  </p:cSld>
  <p:clrMapOvr>
    <a:masterClrMapping/>
  </p:clrMapOvr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4095072313"/>
      </p:ext>
    </p:extLst>
  </p:cSld>
  <p:clrMapOvr>
    <a:masterClrMapping/>
  </p:clrMapOvr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35514725"/>
      </p:ext>
    </p:extLst>
  </p:cSld>
  <p:clrMapOvr>
    <a:masterClrMapping/>
  </p:clrMapOvr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"/>
            <a:ext cx="2133600" cy="6213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76200"/>
            <a:ext cx="6248400" cy="6213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890113"/>
      </p:ext>
    </p:extLst>
  </p:cSld>
  <p:clrMapOvr>
    <a:masterClrMapping/>
  </p:clrMapOvr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303338"/>
            <a:ext cx="8534400" cy="24161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3871913"/>
            <a:ext cx="8534400" cy="24177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3252506"/>
      </p:ext>
    </p:extLst>
  </p:cSld>
  <p:clrMapOvr>
    <a:masterClrMapping/>
  </p:clrMapOvr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DF648-9EAD-407F-953B-499150B72C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74616-60EA-4932-B8CA-96B55BFDBE5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05BAAA-BFD3-4B90-ADC4-0B4FD960D3D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44A35-D9A1-4B4F-992B-E7CA16E9DA6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6B063D-0FC0-469E-B446-9B0EDDA2EB9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60D71-9628-4723-982C-03951AEBA9F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13235-6818-4923-BE22-15E327BCB29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4FC36-7B4A-4952-B3E0-C9A808FE3C3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251E6-0DE7-44BA-A10E-9AABDB0F8D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D63DE-3448-49FF-AB78-80B75EC0B76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8E395-E1D2-448A-952E-61C5D786CF7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BA6F66-2FF3-41DD-8AB9-579C688B6A3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C05E5-4BB2-4076-9864-87034F0E0FE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21743-825A-4237-B5EE-B9309B788CB2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2DC9B-1293-47C3-94F2-31B5EDF1F0C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72E70-4C82-4ED1-8283-C4C999A99F5A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CB0C0-E103-4F9C-AC8F-1258C9DB68F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5858FE-614B-4199-8D6B-0E295148C72B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1651B-006B-4D2C-A7DF-4E1DD5604AD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9E9B9F-079C-4CB6-B296-58464A57D996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3A5AF-5210-41D7-8AA4-B97BEBE5FE9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CE206-C45B-4AFD-80CF-B9321E043E4F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 smtClean="0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03896-6DC5-48E5-A6CF-2CE73B4A2C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56B1147D-303A-4CB0-8AB4-E288F2DABD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6EC2CD91-BB94-426B-8C13-5C31BA6362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6E8E60CF-F340-4EC1-81E2-FD8AA9A579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3D662-2CDE-4E7F-A5A8-E199B54B6B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32250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1850" y="1604963"/>
            <a:ext cx="4032250" cy="4513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3FBDB000-3874-41AB-BFFC-C80709317B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C531C4B0-EEBF-41E2-AB21-5CDD67BBF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33830FF8-2BA0-4611-8D7A-1C95E1038E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5514FA24-77E1-489F-A810-2943BE1DDB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3EAAD399-6797-4A79-9FC2-A166E9FD36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FC668306-77D3-48A5-99B1-D5AA8CEE74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D2DD5842-0C59-440E-9F19-0642DFC8D4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9875" y="-61913"/>
            <a:ext cx="2054225" cy="61801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-61913"/>
            <a:ext cx="6010275" cy="61801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0"/>
          </p:nvPr>
        </p:nvSpPr>
        <p:spPr/>
        <p:txBody>
          <a:bodyPr/>
          <a:lstStyle>
            <a:lvl1pPr hangingPunct="1">
              <a:lnSpc>
                <a:spcPct val="100000"/>
              </a:lnSpc>
              <a:buClrTx/>
              <a:buSzTx/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b="1"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0D2D11EC-F242-4485-B328-35B45AFCE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7702A-C595-4E4D-81B5-222887FC3E1D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2/7/2013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DWebb IAU GA12 SpS10 31Aug2012</a:t>
            </a:r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593EA-3DB3-4981-9C42-348BDC3725D5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2/7/2013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DWebb IAU GA12 SpS10 31Aug2012</a:t>
            </a:r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B0A2E-6D12-4F8E-A709-A8FB335B28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C19874-D206-4B4F-B851-6273BF8FE2D3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2/7/2013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DWebb IAU GA12 SpS10 31Aug2012</a:t>
            </a:r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C0FA3-28B9-44E5-8489-26440BDC4CF5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2/7/2013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DWebb IAU GA12 SpS10 31Aug2012</a:t>
            </a:r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34912-F81D-444F-BC1C-1AF69E96082E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2/7/2013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DWebb IAU GA12 SpS10 31Aug2012</a:t>
            </a:r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AE3F9-6256-4470-9A69-06B1EF7F08A4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2/7/2013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DWebb IAU GA12 SpS10 31Aug2012</a:t>
            </a:r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22D30-6A77-43EE-BE01-88170442FDBB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2/7/2013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DWebb IAU GA12 SpS10 31Aug2012</a:t>
            </a:r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39471-3438-4BEC-AB1C-E79772592A12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2/7/2013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DWebb IAU GA12 SpS10 31Aug2012</a:t>
            </a:r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5DDB8-595D-4FDE-8F1F-FC5AC2276083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2/7/2013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DWebb IAU GA12 SpS10 31Aug2012</a:t>
            </a:r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39DAD-FB70-4040-BA6A-2906ADC2F4C9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2/7/2013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DWebb IAU GA12 SpS10 31Aug2012</a:t>
            </a:r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05130-736D-443C-9D95-92BB84BA9B51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2/7/2013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DWebb IAU GA12 SpS10 31Aug2012</a:t>
            </a:r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EC007-615C-4ECB-AFFE-D711E649C6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8EC69-6C66-4412-A778-8181A943E5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D7FE1-944A-488B-9110-A104E613FD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4638"/>
            <a:ext cx="2095500" cy="5775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34100" cy="5775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77DA1-D3E8-4182-9B41-8CD0A61F05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251E6-0DE7-44BA-A10E-9AABDB0F8D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3C34E-18AB-49A9-8D62-A45E77B9E3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303338"/>
            <a:ext cx="4191000" cy="4986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03338"/>
            <a:ext cx="4191000" cy="4986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DBBCC-E885-41F0-A858-79E0AA2839D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FB3C-5429-44EE-B592-18273F26885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2AFFD-A405-477D-BA82-740C835543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DDBC6-A97A-4845-8D9A-1BE4CE52ED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251E6-0DE7-44BA-A10E-9AABDB0F8D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3D662-2CDE-4E7F-A5A8-E199B54B6B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B0A2E-6D12-4F8E-A709-A8FB335B28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EC007-615C-4ECB-AFFE-D711E649C6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3D662-2CDE-4E7F-A5A8-E199B54B6B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8EC69-6C66-4412-A778-8181A943E5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D7FE1-944A-488B-9110-A104E613FD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4638"/>
            <a:ext cx="2095500" cy="5775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34100" cy="5775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77DA1-D3E8-4182-9B41-8CD0A61F05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3C34E-18AB-49A9-8D62-A45E77B9E3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DBBCC-E885-41F0-A858-79E0AA2839D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FB3C-5429-44EE-B592-18273F26885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2AFFD-A405-477D-BA82-740C835543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DDBC6-A97A-4845-8D9A-1BE4CE52ED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251E6-0DE7-44BA-A10E-9AABDB0F8D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3D662-2CDE-4E7F-A5A8-E199B54B6B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B0A2E-6D12-4F8E-A709-A8FB335B28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B0A2E-6D12-4F8E-A709-A8FB335B28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EC007-615C-4ECB-AFFE-D711E649C6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8EC69-6C66-4412-A778-8181A943E5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D7FE1-944A-488B-9110-A104E613FD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4638"/>
            <a:ext cx="2095500" cy="5775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34100" cy="5775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77DA1-D3E8-4182-9B41-8CD0A61F05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3C34E-18AB-49A9-8D62-A45E77B9E3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0DBBCC-E885-41F0-A858-79E0AA2839D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FB3C-5429-44EE-B592-18273F26885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2AFFD-A405-477D-BA82-740C835543E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DDBC6-A97A-4845-8D9A-1BE4CE52ED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EC007-615C-4ECB-AFFE-D711E649C6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251E6-0DE7-44BA-A10E-9AABDB0F8D6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3D662-2CDE-4E7F-A5A8-E199B54B6BB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B0A2E-6D12-4F8E-A709-A8FB335B28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4EC007-615C-4ECB-AFFE-D711E649C6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8EC69-6C66-4412-A778-8181A943E5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3D7FE1-944A-488B-9110-A104E613FD5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274638"/>
            <a:ext cx="2095500" cy="5775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34100" cy="5775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77DA1-D3E8-4182-9B41-8CD0A61F05F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3C34E-18AB-49A9-8D62-A45E77B9E34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534400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1303338"/>
            <a:ext cx="4191000" cy="4986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03338"/>
            <a:ext cx="4191000" cy="49863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74616-60EA-4932-B8CA-96B55BFDBE5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8EC69-6C66-4412-A778-8181A943E5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44A35-D9A1-4B4F-992B-E7CA16E9DA6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60D71-9628-4723-982C-03951AEBA9FC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04FC36-7B4A-4952-B3E0-C9A808FE3C3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98E395-E1D2-448A-952E-61C5D786CF7E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C05E5-4BB2-4076-9864-87034F0E0FEA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2DC9B-1293-47C3-94F2-31B5EDF1F0C2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CB0C0-E103-4F9C-AC8F-1258C9DB68F0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1651B-006B-4D2C-A7DF-4E1DD5604AD3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3A5AF-5210-41D7-8AA4-B97BEBE5FE9D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03896-6DC5-48E5-A6CF-2CE73B4A2C7F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9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4.xml"/><Relationship Id="rId7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3.xml"/><Relationship Id="rId1" Type="http://schemas.openxmlformats.org/officeDocument/2006/relationships/slideLayout" Target="../slideLayouts/slideLayout112.xml"/><Relationship Id="rId6" Type="http://schemas.openxmlformats.org/officeDocument/2006/relationships/slideLayout" Target="../slideLayouts/slideLayout117.xml"/><Relationship Id="rId11" Type="http://schemas.openxmlformats.org/officeDocument/2006/relationships/slideLayout" Target="../slideLayouts/slideLayout122.xml"/><Relationship Id="rId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21.xml"/><Relationship Id="rId4" Type="http://schemas.openxmlformats.org/officeDocument/2006/relationships/slideLayout" Target="../slideLayouts/slideLayout115.xml"/><Relationship Id="rId9" Type="http://schemas.openxmlformats.org/officeDocument/2006/relationships/slideLayout" Target="../slideLayouts/slideLayout12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1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6.xml"/><Relationship Id="rId7" Type="http://schemas.openxmlformats.org/officeDocument/2006/relationships/slideLayout" Target="../slideLayouts/slideLayout130.xml"/><Relationship Id="rId12" Type="http://schemas.openxmlformats.org/officeDocument/2006/relationships/slideLayout" Target="../slideLayouts/slideLayout135.xml"/><Relationship Id="rId2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24.xml"/><Relationship Id="rId6" Type="http://schemas.openxmlformats.org/officeDocument/2006/relationships/slideLayout" Target="../slideLayouts/slideLayout129.xml"/><Relationship Id="rId11" Type="http://schemas.openxmlformats.org/officeDocument/2006/relationships/slideLayout" Target="../slideLayouts/slideLayout134.xml"/><Relationship Id="rId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27.xml"/><Relationship Id="rId9" Type="http://schemas.openxmlformats.org/officeDocument/2006/relationships/slideLayout" Target="../slideLayouts/slideLayout132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12" Type="http://schemas.openxmlformats.org/officeDocument/2006/relationships/slideLayout" Target="../slideLayouts/slideLayout147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slideLayout" Target="../slideLayouts/slideLayout146.xml"/><Relationship Id="rId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slideLayout" Target="../slideLayouts/slideLayout159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7.xml"/><Relationship Id="rId13" Type="http://schemas.openxmlformats.org/officeDocument/2006/relationships/theme" Target="../theme/theme14.xml"/><Relationship Id="rId3" Type="http://schemas.openxmlformats.org/officeDocument/2006/relationships/slideLayout" Target="../slideLayouts/slideLayout162.xml"/><Relationship Id="rId7" Type="http://schemas.openxmlformats.org/officeDocument/2006/relationships/slideLayout" Target="../slideLayouts/slideLayout166.xml"/><Relationship Id="rId12" Type="http://schemas.openxmlformats.org/officeDocument/2006/relationships/slideLayout" Target="../slideLayouts/slideLayout171.xml"/><Relationship Id="rId2" Type="http://schemas.openxmlformats.org/officeDocument/2006/relationships/slideLayout" Target="../slideLayouts/slideLayout161.xml"/><Relationship Id="rId1" Type="http://schemas.openxmlformats.org/officeDocument/2006/relationships/slideLayout" Target="../slideLayouts/slideLayout160.xml"/><Relationship Id="rId6" Type="http://schemas.openxmlformats.org/officeDocument/2006/relationships/slideLayout" Target="../slideLayouts/slideLayout165.xml"/><Relationship Id="rId11" Type="http://schemas.openxmlformats.org/officeDocument/2006/relationships/slideLayout" Target="../slideLayouts/slideLayout170.xml"/><Relationship Id="rId5" Type="http://schemas.openxmlformats.org/officeDocument/2006/relationships/slideLayout" Target="../slideLayouts/slideLayout164.xml"/><Relationship Id="rId10" Type="http://schemas.openxmlformats.org/officeDocument/2006/relationships/slideLayout" Target="../slideLayouts/slideLayout169.xml"/><Relationship Id="rId4" Type="http://schemas.openxmlformats.org/officeDocument/2006/relationships/slideLayout" Target="../slideLayouts/slideLayout163.xml"/><Relationship Id="rId9" Type="http://schemas.openxmlformats.org/officeDocument/2006/relationships/slideLayout" Target="../slideLayouts/slideLayout168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9.xml"/><Relationship Id="rId13" Type="http://schemas.openxmlformats.org/officeDocument/2006/relationships/theme" Target="../theme/theme15.xml"/><Relationship Id="rId3" Type="http://schemas.openxmlformats.org/officeDocument/2006/relationships/slideLayout" Target="../slideLayouts/slideLayout174.xml"/><Relationship Id="rId7" Type="http://schemas.openxmlformats.org/officeDocument/2006/relationships/slideLayout" Target="../slideLayouts/slideLayout178.xml"/><Relationship Id="rId12" Type="http://schemas.openxmlformats.org/officeDocument/2006/relationships/slideLayout" Target="../slideLayouts/slideLayout183.xml"/><Relationship Id="rId2" Type="http://schemas.openxmlformats.org/officeDocument/2006/relationships/slideLayout" Target="../slideLayouts/slideLayout173.xml"/><Relationship Id="rId1" Type="http://schemas.openxmlformats.org/officeDocument/2006/relationships/slideLayout" Target="../slideLayouts/slideLayout172.xml"/><Relationship Id="rId6" Type="http://schemas.openxmlformats.org/officeDocument/2006/relationships/slideLayout" Target="../slideLayouts/slideLayout177.xml"/><Relationship Id="rId11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81.xml"/><Relationship Id="rId4" Type="http://schemas.openxmlformats.org/officeDocument/2006/relationships/slideLayout" Target="../slideLayouts/slideLayout175.xml"/><Relationship Id="rId9" Type="http://schemas.openxmlformats.org/officeDocument/2006/relationships/slideLayout" Target="../slideLayouts/slideLayout180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1.xml"/><Relationship Id="rId13" Type="http://schemas.openxmlformats.org/officeDocument/2006/relationships/theme" Target="../theme/theme16.xml"/><Relationship Id="rId3" Type="http://schemas.openxmlformats.org/officeDocument/2006/relationships/slideLayout" Target="../slideLayouts/slideLayout186.xml"/><Relationship Id="rId7" Type="http://schemas.openxmlformats.org/officeDocument/2006/relationships/slideLayout" Target="../slideLayouts/slideLayout190.xml"/><Relationship Id="rId12" Type="http://schemas.openxmlformats.org/officeDocument/2006/relationships/slideLayout" Target="../slideLayouts/slideLayout195.xml"/><Relationship Id="rId2" Type="http://schemas.openxmlformats.org/officeDocument/2006/relationships/slideLayout" Target="../slideLayouts/slideLayout185.xml"/><Relationship Id="rId1" Type="http://schemas.openxmlformats.org/officeDocument/2006/relationships/slideLayout" Target="../slideLayouts/slideLayout184.xml"/><Relationship Id="rId6" Type="http://schemas.openxmlformats.org/officeDocument/2006/relationships/slideLayout" Target="../slideLayouts/slideLayout189.xml"/><Relationship Id="rId11" Type="http://schemas.openxmlformats.org/officeDocument/2006/relationships/slideLayout" Target="../slideLayouts/slideLayout194.xml"/><Relationship Id="rId5" Type="http://schemas.openxmlformats.org/officeDocument/2006/relationships/slideLayout" Target="../slideLayouts/slideLayout188.xml"/><Relationship Id="rId10" Type="http://schemas.openxmlformats.org/officeDocument/2006/relationships/slideLayout" Target="../slideLayouts/slideLayout193.xml"/><Relationship Id="rId4" Type="http://schemas.openxmlformats.org/officeDocument/2006/relationships/slideLayout" Target="../slideLayouts/slideLayout187.xml"/><Relationship Id="rId9" Type="http://schemas.openxmlformats.org/officeDocument/2006/relationships/slideLayout" Target="../slideLayouts/slideLayout192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3.xml"/><Relationship Id="rId13" Type="http://schemas.openxmlformats.org/officeDocument/2006/relationships/theme" Target="../theme/theme17.xml"/><Relationship Id="rId3" Type="http://schemas.openxmlformats.org/officeDocument/2006/relationships/slideLayout" Target="../slideLayouts/slideLayout198.xml"/><Relationship Id="rId7" Type="http://schemas.openxmlformats.org/officeDocument/2006/relationships/slideLayout" Target="../slideLayouts/slideLayout202.xml"/><Relationship Id="rId12" Type="http://schemas.openxmlformats.org/officeDocument/2006/relationships/slideLayout" Target="../slideLayouts/slideLayout207.xml"/><Relationship Id="rId2" Type="http://schemas.openxmlformats.org/officeDocument/2006/relationships/slideLayout" Target="../slideLayouts/slideLayout197.xml"/><Relationship Id="rId1" Type="http://schemas.openxmlformats.org/officeDocument/2006/relationships/slideLayout" Target="../slideLayouts/slideLayout196.xml"/><Relationship Id="rId6" Type="http://schemas.openxmlformats.org/officeDocument/2006/relationships/slideLayout" Target="../slideLayouts/slideLayout201.xml"/><Relationship Id="rId11" Type="http://schemas.openxmlformats.org/officeDocument/2006/relationships/slideLayout" Target="../slideLayouts/slideLayout206.xml"/><Relationship Id="rId5" Type="http://schemas.openxmlformats.org/officeDocument/2006/relationships/slideLayout" Target="../slideLayouts/slideLayout200.xml"/><Relationship Id="rId10" Type="http://schemas.openxmlformats.org/officeDocument/2006/relationships/slideLayout" Target="../slideLayouts/slideLayout205.xml"/><Relationship Id="rId4" Type="http://schemas.openxmlformats.org/officeDocument/2006/relationships/slideLayout" Target="../slideLayouts/slideLayout199.xml"/><Relationship Id="rId9" Type="http://schemas.openxmlformats.org/officeDocument/2006/relationships/slideLayout" Target="../slideLayouts/slideLayout204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5.xml"/><Relationship Id="rId13" Type="http://schemas.openxmlformats.org/officeDocument/2006/relationships/slideLayout" Target="../slideLayouts/slideLayout220.xml"/><Relationship Id="rId3" Type="http://schemas.openxmlformats.org/officeDocument/2006/relationships/slideLayout" Target="../slideLayouts/slideLayout210.xml"/><Relationship Id="rId7" Type="http://schemas.openxmlformats.org/officeDocument/2006/relationships/slideLayout" Target="../slideLayouts/slideLayout214.xml"/><Relationship Id="rId12" Type="http://schemas.openxmlformats.org/officeDocument/2006/relationships/slideLayout" Target="../slideLayouts/slideLayout219.xml"/><Relationship Id="rId2" Type="http://schemas.openxmlformats.org/officeDocument/2006/relationships/slideLayout" Target="../slideLayouts/slideLayout209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08.xml"/><Relationship Id="rId6" Type="http://schemas.openxmlformats.org/officeDocument/2006/relationships/slideLayout" Target="../slideLayouts/slideLayout213.xml"/><Relationship Id="rId11" Type="http://schemas.openxmlformats.org/officeDocument/2006/relationships/slideLayout" Target="../slideLayouts/slideLayout218.xml"/><Relationship Id="rId5" Type="http://schemas.openxmlformats.org/officeDocument/2006/relationships/slideLayout" Target="../slideLayouts/slideLayout212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217.xml"/><Relationship Id="rId4" Type="http://schemas.openxmlformats.org/officeDocument/2006/relationships/slideLayout" Target="../slideLayouts/slideLayout211.xml"/><Relationship Id="rId9" Type="http://schemas.openxmlformats.org/officeDocument/2006/relationships/slideLayout" Target="../slideLayouts/slideLayout216.xml"/><Relationship Id="rId1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13" Type="http://schemas.openxmlformats.org/officeDocument/2006/relationships/theme" Target="../theme/theme19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slideLayout" Target="../slideLayouts/slideLayout232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0.xml"/><Relationship Id="rId13" Type="http://schemas.openxmlformats.org/officeDocument/2006/relationships/theme" Target="../theme/theme20.xml"/><Relationship Id="rId3" Type="http://schemas.openxmlformats.org/officeDocument/2006/relationships/slideLayout" Target="../slideLayouts/slideLayout235.xml"/><Relationship Id="rId7" Type="http://schemas.openxmlformats.org/officeDocument/2006/relationships/slideLayout" Target="../slideLayouts/slideLayout239.xml"/><Relationship Id="rId12" Type="http://schemas.openxmlformats.org/officeDocument/2006/relationships/slideLayout" Target="../slideLayouts/slideLayout244.xml"/><Relationship Id="rId2" Type="http://schemas.openxmlformats.org/officeDocument/2006/relationships/slideLayout" Target="../slideLayouts/slideLayout234.xm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5" Type="http://schemas.openxmlformats.org/officeDocument/2006/relationships/slideLayout" Target="../slideLayouts/slideLayout237.xml"/><Relationship Id="rId10" Type="http://schemas.openxmlformats.org/officeDocument/2006/relationships/slideLayout" Target="../slideLayouts/slideLayout242.xm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2.xml"/><Relationship Id="rId13" Type="http://schemas.openxmlformats.org/officeDocument/2006/relationships/theme" Target="../theme/theme21.xml"/><Relationship Id="rId3" Type="http://schemas.openxmlformats.org/officeDocument/2006/relationships/slideLayout" Target="../slideLayouts/slideLayout247.xml"/><Relationship Id="rId7" Type="http://schemas.openxmlformats.org/officeDocument/2006/relationships/slideLayout" Target="../slideLayouts/slideLayout251.xml"/><Relationship Id="rId12" Type="http://schemas.openxmlformats.org/officeDocument/2006/relationships/slideLayout" Target="../slideLayouts/slideLayout256.xml"/><Relationship Id="rId2" Type="http://schemas.openxmlformats.org/officeDocument/2006/relationships/slideLayout" Target="../slideLayouts/slideLayout246.xml"/><Relationship Id="rId1" Type="http://schemas.openxmlformats.org/officeDocument/2006/relationships/slideLayout" Target="../slideLayouts/slideLayout245.xml"/><Relationship Id="rId6" Type="http://schemas.openxmlformats.org/officeDocument/2006/relationships/slideLayout" Target="../slideLayouts/slideLayout250.xml"/><Relationship Id="rId11" Type="http://schemas.openxmlformats.org/officeDocument/2006/relationships/slideLayout" Target="../slideLayouts/slideLayout255.xml"/><Relationship Id="rId5" Type="http://schemas.openxmlformats.org/officeDocument/2006/relationships/slideLayout" Target="../slideLayouts/slideLayout249.xml"/><Relationship Id="rId10" Type="http://schemas.openxmlformats.org/officeDocument/2006/relationships/slideLayout" Target="../slideLayouts/slideLayout254.xml"/><Relationship Id="rId4" Type="http://schemas.openxmlformats.org/officeDocument/2006/relationships/slideLayout" Target="../slideLayouts/slideLayout248.xml"/><Relationship Id="rId9" Type="http://schemas.openxmlformats.org/officeDocument/2006/relationships/slideLayout" Target="../slideLayouts/slideLayout253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4.xml"/><Relationship Id="rId13" Type="http://schemas.openxmlformats.org/officeDocument/2006/relationships/theme" Target="../theme/theme22.xml"/><Relationship Id="rId3" Type="http://schemas.openxmlformats.org/officeDocument/2006/relationships/slideLayout" Target="../slideLayouts/slideLayout259.xml"/><Relationship Id="rId7" Type="http://schemas.openxmlformats.org/officeDocument/2006/relationships/slideLayout" Target="../slideLayouts/slideLayout263.xml"/><Relationship Id="rId12" Type="http://schemas.openxmlformats.org/officeDocument/2006/relationships/slideLayout" Target="../slideLayouts/slideLayout268.xml"/><Relationship Id="rId2" Type="http://schemas.openxmlformats.org/officeDocument/2006/relationships/slideLayout" Target="../slideLayouts/slideLayout258.xml"/><Relationship Id="rId1" Type="http://schemas.openxmlformats.org/officeDocument/2006/relationships/slideLayout" Target="../slideLayouts/slideLayout257.xml"/><Relationship Id="rId6" Type="http://schemas.openxmlformats.org/officeDocument/2006/relationships/slideLayout" Target="../slideLayouts/slideLayout262.xml"/><Relationship Id="rId11" Type="http://schemas.openxmlformats.org/officeDocument/2006/relationships/slideLayout" Target="../slideLayouts/slideLayout267.xml"/><Relationship Id="rId5" Type="http://schemas.openxmlformats.org/officeDocument/2006/relationships/slideLayout" Target="../slideLayouts/slideLayout261.xml"/><Relationship Id="rId10" Type="http://schemas.openxmlformats.org/officeDocument/2006/relationships/slideLayout" Target="../slideLayouts/slideLayout266.xml"/><Relationship Id="rId4" Type="http://schemas.openxmlformats.org/officeDocument/2006/relationships/slideLayout" Target="../slideLayouts/slideLayout260.xml"/><Relationship Id="rId9" Type="http://schemas.openxmlformats.org/officeDocument/2006/relationships/slideLayout" Target="../slideLayouts/slideLayout265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6.xml"/><Relationship Id="rId13" Type="http://schemas.openxmlformats.org/officeDocument/2006/relationships/theme" Target="../theme/theme23.xml"/><Relationship Id="rId3" Type="http://schemas.openxmlformats.org/officeDocument/2006/relationships/slideLayout" Target="../slideLayouts/slideLayout271.xml"/><Relationship Id="rId7" Type="http://schemas.openxmlformats.org/officeDocument/2006/relationships/slideLayout" Target="../slideLayouts/slideLayout275.xml"/><Relationship Id="rId12" Type="http://schemas.openxmlformats.org/officeDocument/2006/relationships/slideLayout" Target="../slideLayouts/slideLayout280.xml"/><Relationship Id="rId2" Type="http://schemas.openxmlformats.org/officeDocument/2006/relationships/slideLayout" Target="../slideLayouts/slideLayout270.xml"/><Relationship Id="rId1" Type="http://schemas.openxmlformats.org/officeDocument/2006/relationships/slideLayout" Target="../slideLayouts/slideLayout269.xml"/><Relationship Id="rId6" Type="http://schemas.openxmlformats.org/officeDocument/2006/relationships/slideLayout" Target="../slideLayouts/slideLayout274.xml"/><Relationship Id="rId11" Type="http://schemas.openxmlformats.org/officeDocument/2006/relationships/slideLayout" Target="../slideLayouts/slideLayout279.xml"/><Relationship Id="rId5" Type="http://schemas.openxmlformats.org/officeDocument/2006/relationships/slideLayout" Target="../slideLayouts/slideLayout273.xml"/><Relationship Id="rId10" Type="http://schemas.openxmlformats.org/officeDocument/2006/relationships/slideLayout" Target="../slideLayouts/slideLayout278.xml"/><Relationship Id="rId4" Type="http://schemas.openxmlformats.org/officeDocument/2006/relationships/slideLayout" Target="../slideLayouts/slideLayout272.xml"/><Relationship Id="rId9" Type="http://schemas.openxmlformats.org/officeDocument/2006/relationships/slideLayout" Target="../slideLayouts/slideLayout277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8.xml"/><Relationship Id="rId3" Type="http://schemas.openxmlformats.org/officeDocument/2006/relationships/slideLayout" Target="../slideLayouts/slideLayout283.xml"/><Relationship Id="rId7" Type="http://schemas.openxmlformats.org/officeDocument/2006/relationships/slideLayout" Target="../slideLayouts/slideLayout287.xml"/><Relationship Id="rId12" Type="http://schemas.openxmlformats.org/officeDocument/2006/relationships/theme" Target="../theme/theme24.xml"/><Relationship Id="rId2" Type="http://schemas.openxmlformats.org/officeDocument/2006/relationships/slideLayout" Target="../slideLayouts/slideLayout282.xml"/><Relationship Id="rId1" Type="http://schemas.openxmlformats.org/officeDocument/2006/relationships/slideLayout" Target="../slideLayouts/slideLayout281.xml"/><Relationship Id="rId6" Type="http://schemas.openxmlformats.org/officeDocument/2006/relationships/slideLayout" Target="../slideLayouts/slideLayout286.xml"/><Relationship Id="rId11" Type="http://schemas.openxmlformats.org/officeDocument/2006/relationships/slideLayout" Target="../slideLayouts/slideLayout291.xml"/><Relationship Id="rId5" Type="http://schemas.openxmlformats.org/officeDocument/2006/relationships/slideLayout" Target="../slideLayouts/slideLayout285.xml"/><Relationship Id="rId10" Type="http://schemas.openxmlformats.org/officeDocument/2006/relationships/slideLayout" Target="../slideLayouts/slideLayout290.xml"/><Relationship Id="rId4" Type="http://schemas.openxmlformats.org/officeDocument/2006/relationships/slideLayout" Target="../slideLayouts/slideLayout284.xml"/><Relationship Id="rId9" Type="http://schemas.openxmlformats.org/officeDocument/2006/relationships/slideLayout" Target="../slideLayouts/slideLayout289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9.xml"/><Relationship Id="rId3" Type="http://schemas.openxmlformats.org/officeDocument/2006/relationships/slideLayout" Target="../slideLayouts/slideLayout294.xml"/><Relationship Id="rId7" Type="http://schemas.openxmlformats.org/officeDocument/2006/relationships/slideLayout" Target="../slideLayouts/slideLayout298.xml"/><Relationship Id="rId12" Type="http://schemas.openxmlformats.org/officeDocument/2006/relationships/theme" Target="../theme/theme25.xml"/><Relationship Id="rId2" Type="http://schemas.openxmlformats.org/officeDocument/2006/relationships/slideLayout" Target="../slideLayouts/slideLayout293.xml"/><Relationship Id="rId1" Type="http://schemas.openxmlformats.org/officeDocument/2006/relationships/slideLayout" Target="../slideLayouts/slideLayout292.xml"/><Relationship Id="rId6" Type="http://schemas.openxmlformats.org/officeDocument/2006/relationships/slideLayout" Target="../slideLayouts/slideLayout297.xml"/><Relationship Id="rId11" Type="http://schemas.openxmlformats.org/officeDocument/2006/relationships/slideLayout" Target="../slideLayouts/slideLayout302.xml"/><Relationship Id="rId5" Type="http://schemas.openxmlformats.org/officeDocument/2006/relationships/slideLayout" Target="../slideLayouts/slideLayout296.xml"/><Relationship Id="rId10" Type="http://schemas.openxmlformats.org/officeDocument/2006/relationships/slideLayout" Target="../slideLayouts/slideLayout301.xml"/><Relationship Id="rId4" Type="http://schemas.openxmlformats.org/officeDocument/2006/relationships/slideLayout" Target="../slideLayouts/slideLayout295.xml"/><Relationship Id="rId9" Type="http://schemas.openxmlformats.org/officeDocument/2006/relationships/slideLayout" Target="../slideLayouts/slideLayout300.xml"/></Relationships>
</file>

<file path=ppt/slideMasters/_rels/slideMaster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05.xml"/><Relationship Id="rId7" Type="http://schemas.openxmlformats.org/officeDocument/2006/relationships/slideLayout" Target="../slideLayouts/slideLayout309.xml"/><Relationship Id="rId12" Type="http://schemas.openxmlformats.org/officeDocument/2006/relationships/theme" Target="../theme/theme26.xml"/><Relationship Id="rId2" Type="http://schemas.openxmlformats.org/officeDocument/2006/relationships/slideLayout" Target="../slideLayouts/slideLayout304.xml"/><Relationship Id="rId1" Type="http://schemas.openxmlformats.org/officeDocument/2006/relationships/slideLayout" Target="../slideLayouts/slideLayout303.xml"/><Relationship Id="rId6" Type="http://schemas.openxmlformats.org/officeDocument/2006/relationships/slideLayout" Target="../slideLayouts/slideLayout308.xml"/><Relationship Id="rId11" Type="http://schemas.openxmlformats.org/officeDocument/2006/relationships/slideLayout" Target="../slideLayouts/slideLayout313.xml"/><Relationship Id="rId5" Type="http://schemas.openxmlformats.org/officeDocument/2006/relationships/slideLayout" Target="../slideLayouts/slideLayout307.xml"/><Relationship Id="rId10" Type="http://schemas.openxmlformats.org/officeDocument/2006/relationships/slideLayout" Target="../slideLayouts/slideLayout312.xml"/><Relationship Id="rId4" Type="http://schemas.openxmlformats.org/officeDocument/2006/relationships/slideLayout" Target="../slideLayouts/slideLayout306.xml"/><Relationship Id="rId9" Type="http://schemas.openxmlformats.org/officeDocument/2006/relationships/slideLayout" Target="../slideLayouts/slideLayout311.xml"/></Relationships>
</file>

<file path=ppt/slideMasters/_rels/slideMaster2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1.xml"/><Relationship Id="rId3" Type="http://schemas.openxmlformats.org/officeDocument/2006/relationships/slideLayout" Target="../slideLayouts/slideLayout316.xml"/><Relationship Id="rId7" Type="http://schemas.openxmlformats.org/officeDocument/2006/relationships/slideLayout" Target="../slideLayouts/slideLayout320.xml"/><Relationship Id="rId12" Type="http://schemas.openxmlformats.org/officeDocument/2006/relationships/theme" Target="../theme/theme27.xml"/><Relationship Id="rId2" Type="http://schemas.openxmlformats.org/officeDocument/2006/relationships/slideLayout" Target="../slideLayouts/slideLayout315.xml"/><Relationship Id="rId1" Type="http://schemas.openxmlformats.org/officeDocument/2006/relationships/slideLayout" Target="../slideLayouts/slideLayout314.xml"/><Relationship Id="rId6" Type="http://schemas.openxmlformats.org/officeDocument/2006/relationships/slideLayout" Target="../slideLayouts/slideLayout319.xml"/><Relationship Id="rId11" Type="http://schemas.openxmlformats.org/officeDocument/2006/relationships/slideLayout" Target="../slideLayouts/slideLayout324.xml"/><Relationship Id="rId5" Type="http://schemas.openxmlformats.org/officeDocument/2006/relationships/slideLayout" Target="../slideLayouts/slideLayout318.xml"/><Relationship Id="rId10" Type="http://schemas.openxmlformats.org/officeDocument/2006/relationships/slideLayout" Target="../slideLayouts/slideLayout323.xml"/><Relationship Id="rId4" Type="http://schemas.openxmlformats.org/officeDocument/2006/relationships/slideLayout" Target="../slideLayouts/slideLayout317.xml"/><Relationship Id="rId9" Type="http://schemas.openxmlformats.org/officeDocument/2006/relationships/slideLayout" Target="../slideLayouts/slideLayout322.xml"/></Relationships>
</file>

<file path=ppt/slideMasters/_rels/slideMaster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2.xml"/><Relationship Id="rId3" Type="http://schemas.openxmlformats.org/officeDocument/2006/relationships/slideLayout" Target="../slideLayouts/slideLayout327.xml"/><Relationship Id="rId7" Type="http://schemas.openxmlformats.org/officeDocument/2006/relationships/slideLayout" Target="../slideLayouts/slideLayout331.xml"/><Relationship Id="rId12" Type="http://schemas.openxmlformats.org/officeDocument/2006/relationships/theme" Target="../theme/theme28.xml"/><Relationship Id="rId2" Type="http://schemas.openxmlformats.org/officeDocument/2006/relationships/slideLayout" Target="../slideLayouts/slideLayout326.xml"/><Relationship Id="rId1" Type="http://schemas.openxmlformats.org/officeDocument/2006/relationships/slideLayout" Target="../slideLayouts/slideLayout325.xml"/><Relationship Id="rId6" Type="http://schemas.openxmlformats.org/officeDocument/2006/relationships/slideLayout" Target="../slideLayouts/slideLayout330.xml"/><Relationship Id="rId11" Type="http://schemas.openxmlformats.org/officeDocument/2006/relationships/slideLayout" Target="../slideLayouts/slideLayout335.xml"/><Relationship Id="rId5" Type="http://schemas.openxmlformats.org/officeDocument/2006/relationships/slideLayout" Target="../slideLayouts/slideLayout329.xml"/><Relationship Id="rId10" Type="http://schemas.openxmlformats.org/officeDocument/2006/relationships/slideLayout" Target="../slideLayouts/slideLayout334.xml"/><Relationship Id="rId4" Type="http://schemas.openxmlformats.org/officeDocument/2006/relationships/slideLayout" Target="../slideLayouts/slideLayout328.xml"/><Relationship Id="rId9" Type="http://schemas.openxmlformats.org/officeDocument/2006/relationships/slideLayout" Target="../slideLayouts/slideLayout333.xml"/></Relationships>
</file>

<file path=ppt/slideMasters/_rels/slideMaster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3.xml"/><Relationship Id="rId3" Type="http://schemas.openxmlformats.org/officeDocument/2006/relationships/slideLayout" Target="../slideLayouts/slideLayout338.xml"/><Relationship Id="rId7" Type="http://schemas.openxmlformats.org/officeDocument/2006/relationships/slideLayout" Target="../slideLayouts/slideLayout342.xml"/><Relationship Id="rId12" Type="http://schemas.openxmlformats.org/officeDocument/2006/relationships/theme" Target="../theme/theme29.xml"/><Relationship Id="rId2" Type="http://schemas.openxmlformats.org/officeDocument/2006/relationships/slideLayout" Target="../slideLayouts/slideLayout337.xml"/><Relationship Id="rId1" Type="http://schemas.openxmlformats.org/officeDocument/2006/relationships/slideLayout" Target="../slideLayouts/slideLayout336.xml"/><Relationship Id="rId6" Type="http://schemas.openxmlformats.org/officeDocument/2006/relationships/slideLayout" Target="../slideLayouts/slideLayout341.xml"/><Relationship Id="rId11" Type="http://schemas.openxmlformats.org/officeDocument/2006/relationships/slideLayout" Target="../slideLayouts/slideLayout346.xml"/><Relationship Id="rId5" Type="http://schemas.openxmlformats.org/officeDocument/2006/relationships/slideLayout" Target="../slideLayouts/slideLayout340.xml"/><Relationship Id="rId10" Type="http://schemas.openxmlformats.org/officeDocument/2006/relationships/slideLayout" Target="../slideLayouts/slideLayout345.xml"/><Relationship Id="rId4" Type="http://schemas.openxmlformats.org/officeDocument/2006/relationships/slideLayout" Target="../slideLayouts/slideLayout339.xml"/><Relationship Id="rId9" Type="http://schemas.openxmlformats.org/officeDocument/2006/relationships/slideLayout" Target="../slideLayouts/slideLayout34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3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4.xml"/><Relationship Id="rId3" Type="http://schemas.openxmlformats.org/officeDocument/2006/relationships/slideLayout" Target="../slideLayouts/slideLayout349.xml"/><Relationship Id="rId7" Type="http://schemas.openxmlformats.org/officeDocument/2006/relationships/slideLayout" Target="../slideLayouts/slideLayout353.xml"/><Relationship Id="rId12" Type="http://schemas.openxmlformats.org/officeDocument/2006/relationships/theme" Target="../theme/theme30.xml"/><Relationship Id="rId2" Type="http://schemas.openxmlformats.org/officeDocument/2006/relationships/slideLayout" Target="../slideLayouts/slideLayout348.xml"/><Relationship Id="rId1" Type="http://schemas.openxmlformats.org/officeDocument/2006/relationships/slideLayout" Target="../slideLayouts/slideLayout347.xml"/><Relationship Id="rId6" Type="http://schemas.openxmlformats.org/officeDocument/2006/relationships/slideLayout" Target="../slideLayouts/slideLayout352.xml"/><Relationship Id="rId11" Type="http://schemas.openxmlformats.org/officeDocument/2006/relationships/slideLayout" Target="../slideLayouts/slideLayout357.xml"/><Relationship Id="rId5" Type="http://schemas.openxmlformats.org/officeDocument/2006/relationships/slideLayout" Target="../slideLayouts/slideLayout351.xml"/><Relationship Id="rId10" Type="http://schemas.openxmlformats.org/officeDocument/2006/relationships/slideLayout" Target="../slideLayouts/slideLayout356.xml"/><Relationship Id="rId4" Type="http://schemas.openxmlformats.org/officeDocument/2006/relationships/slideLayout" Target="../slideLayouts/slideLayout350.xml"/><Relationship Id="rId9" Type="http://schemas.openxmlformats.org/officeDocument/2006/relationships/slideLayout" Target="../slideLayouts/slideLayout355.xml"/></Relationships>
</file>

<file path=ppt/slideMasters/_rels/slideMaster3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5.xml"/><Relationship Id="rId3" Type="http://schemas.openxmlformats.org/officeDocument/2006/relationships/slideLayout" Target="../slideLayouts/slideLayout360.xml"/><Relationship Id="rId7" Type="http://schemas.openxmlformats.org/officeDocument/2006/relationships/slideLayout" Target="../slideLayouts/slideLayout364.xml"/><Relationship Id="rId12" Type="http://schemas.openxmlformats.org/officeDocument/2006/relationships/theme" Target="../theme/theme31.xml"/><Relationship Id="rId2" Type="http://schemas.openxmlformats.org/officeDocument/2006/relationships/slideLayout" Target="../slideLayouts/slideLayout359.xml"/><Relationship Id="rId1" Type="http://schemas.openxmlformats.org/officeDocument/2006/relationships/slideLayout" Target="../slideLayouts/slideLayout358.xml"/><Relationship Id="rId6" Type="http://schemas.openxmlformats.org/officeDocument/2006/relationships/slideLayout" Target="../slideLayouts/slideLayout363.xml"/><Relationship Id="rId11" Type="http://schemas.openxmlformats.org/officeDocument/2006/relationships/slideLayout" Target="../slideLayouts/slideLayout368.xml"/><Relationship Id="rId5" Type="http://schemas.openxmlformats.org/officeDocument/2006/relationships/slideLayout" Target="../slideLayouts/slideLayout362.xml"/><Relationship Id="rId10" Type="http://schemas.openxmlformats.org/officeDocument/2006/relationships/slideLayout" Target="../slideLayouts/slideLayout367.xml"/><Relationship Id="rId4" Type="http://schemas.openxmlformats.org/officeDocument/2006/relationships/slideLayout" Target="../slideLayouts/slideLayout361.xml"/><Relationship Id="rId9" Type="http://schemas.openxmlformats.org/officeDocument/2006/relationships/slideLayout" Target="../slideLayouts/slideLayout366.xml"/></Relationships>
</file>

<file path=ppt/slideMasters/_rels/slideMaster3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6.xml"/><Relationship Id="rId3" Type="http://schemas.openxmlformats.org/officeDocument/2006/relationships/slideLayout" Target="../slideLayouts/slideLayout371.xml"/><Relationship Id="rId7" Type="http://schemas.openxmlformats.org/officeDocument/2006/relationships/slideLayout" Target="../slideLayouts/slideLayout375.xml"/><Relationship Id="rId12" Type="http://schemas.openxmlformats.org/officeDocument/2006/relationships/theme" Target="../theme/theme32.xml"/><Relationship Id="rId2" Type="http://schemas.openxmlformats.org/officeDocument/2006/relationships/slideLayout" Target="../slideLayouts/slideLayout370.xml"/><Relationship Id="rId1" Type="http://schemas.openxmlformats.org/officeDocument/2006/relationships/slideLayout" Target="../slideLayouts/slideLayout369.xml"/><Relationship Id="rId6" Type="http://schemas.openxmlformats.org/officeDocument/2006/relationships/slideLayout" Target="../slideLayouts/slideLayout374.xml"/><Relationship Id="rId11" Type="http://schemas.openxmlformats.org/officeDocument/2006/relationships/slideLayout" Target="../slideLayouts/slideLayout379.xml"/><Relationship Id="rId5" Type="http://schemas.openxmlformats.org/officeDocument/2006/relationships/slideLayout" Target="../slideLayouts/slideLayout373.xml"/><Relationship Id="rId10" Type="http://schemas.openxmlformats.org/officeDocument/2006/relationships/slideLayout" Target="../slideLayouts/slideLayout378.xml"/><Relationship Id="rId4" Type="http://schemas.openxmlformats.org/officeDocument/2006/relationships/slideLayout" Target="../slideLayouts/slideLayout372.xml"/><Relationship Id="rId9" Type="http://schemas.openxmlformats.org/officeDocument/2006/relationships/slideLayout" Target="../slideLayouts/slideLayout377.xml"/></Relationships>
</file>

<file path=ppt/slideMasters/_rels/slideMaster3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7.xml"/><Relationship Id="rId3" Type="http://schemas.openxmlformats.org/officeDocument/2006/relationships/slideLayout" Target="../slideLayouts/slideLayout382.xml"/><Relationship Id="rId7" Type="http://schemas.openxmlformats.org/officeDocument/2006/relationships/slideLayout" Target="../slideLayouts/slideLayout386.xml"/><Relationship Id="rId12" Type="http://schemas.openxmlformats.org/officeDocument/2006/relationships/theme" Target="../theme/theme33.xml"/><Relationship Id="rId2" Type="http://schemas.openxmlformats.org/officeDocument/2006/relationships/slideLayout" Target="../slideLayouts/slideLayout381.xml"/><Relationship Id="rId1" Type="http://schemas.openxmlformats.org/officeDocument/2006/relationships/slideLayout" Target="../slideLayouts/slideLayout380.xml"/><Relationship Id="rId6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90.xml"/><Relationship Id="rId5" Type="http://schemas.openxmlformats.org/officeDocument/2006/relationships/slideLayout" Target="../slideLayouts/slideLayout384.xml"/><Relationship Id="rId10" Type="http://schemas.openxmlformats.org/officeDocument/2006/relationships/slideLayout" Target="../slideLayouts/slideLayout389.xml"/><Relationship Id="rId4" Type="http://schemas.openxmlformats.org/officeDocument/2006/relationships/slideLayout" Target="../slideLayouts/slideLayout383.xml"/><Relationship Id="rId9" Type="http://schemas.openxmlformats.org/officeDocument/2006/relationships/slideLayout" Target="../slideLayouts/slideLayout388.xml"/></Relationships>
</file>

<file path=ppt/slideMasters/_rels/slideMaster3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8.xml"/><Relationship Id="rId13" Type="http://schemas.openxmlformats.org/officeDocument/2006/relationships/theme" Target="../theme/theme34.xml"/><Relationship Id="rId3" Type="http://schemas.openxmlformats.org/officeDocument/2006/relationships/slideLayout" Target="../slideLayouts/slideLayout393.xml"/><Relationship Id="rId7" Type="http://schemas.openxmlformats.org/officeDocument/2006/relationships/slideLayout" Target="../slideLayouts/slideLayout397.xml"/><Relationship Id="rId12" Type="http://schemas.openxmlformats.org/officeDocument/2006/relationships/slideLayout" Target="../slideLayouts/slideLayout402.xml"/><Relationship Id="rId2" Type="http://schemas.openxmlformats.org/officeDocument/2006/relationships/slideLayout" Target="../slideLayouts/slideLayout392.xml"/><Relationship Id="rId1" Type="http://schemas.openxmlformats.org/officeDocument/2006/relationships/slideLayout" Target="../slideLayouts/slideLayout391.xml"/><Relationship Id="rId6" Type="http://schemas.openxmlformats.org/officeDocument/2006/relationships/slideLayout" Target="../slideLayouts/slideLayout396.xml"/><Relationship Id="rId11" Type="http://schemas.openxmlformats.org/officeDocument/2006/relationships/slideLayout" Target="../slideLayouts/slideLayout401.xml"/><Relationship Id="rId5" Type="http://schemas.openxmlformats.org/officeDocument/2006/relationships/slideLayout" Target="../slideLayouts/slideLayout395.xml"/><Relationship Id="rId10" Type="http://schemas.openxmlformats.org/officeDocument/2006/relationships/slideLayout" Target="../slideLayouts/slideLayout400.xml"/><Relationship Id="rId4" Type="http://schemas.openxmlformats.org/officeDocument/2006/relationships/slideLayout" Target="../slideLayouts/slideLayout394.xml"/><Relationship Id="rId9" Type="http://schemas.openxmlformats.org/officeDocument/2006/relationships/slideLayout" Target="../slideLayouts/slideLayout399.xml"/><Relationship Id="rId14" Type="http://schemas.openxmlformats.org/officeDocument/2006/relationships/image" Target="../media/image6.png"/></Relationships>
</file>

<file path=ppt/slideMasters/_rels/slideMaster3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0.xml"/><Relationship Id="rId3" Type="http://schemas.openxmlformats.org/officeDocument/2006/relationships/slideLayout" Target="../slideLayouts/slideLayout405.xml"/><Relationship Id="rId7" Type="http://schemas.openxmlformats.org/officeDocument/2006/relationships/slideLayout" Target="../slideLayouts/slideLayout409.xml"/><Relationship Id="rId12" Type="http://schemas.openxmlformats.org/officeDocument/2006/relationships/theme" Target="../theme/theme35.xml"/><Relationship Id="rId2" Type="http://schemas.openxmlformats.org/officeDocument/2006/relationships/slideLayout" Target="../slideLayouts/slideLayout404.xml"/><Relationship Id="rId1" Type="http://schemas.openxmlformats.org/officeDocument/2006/relationships/slideLayout" Target="../slideLayouts/slideLayout403.xml"/><Relationship Id="rId6" Type="http://schemas.openxmlformats.org/officeDocument/2006/relationships/slideLayout" Target="../slideLayouts/slideLayout408.xml"/><Relationship Id="rId11" Type="http://schemas.openxmlformats.org/officeDocument/2006/relationships/slideLayout" Target="../slideLayouts/slideLayout413.xml"/><Relationship Id="rId5" Type="http://schemas.openxmlformats.org/officeDocument/2006/relationships/slideLayout" Target="../slideLayouts/slideLayout407.xml"/><Relationship Id="rId10" Type="http://schemas.openxmlformats.org/officeDocument/2006/relationships/slideLayout" Target="../slideLayouts/slideLayout412.xml"/><Relationship Id="rId4" Type="http://schemas.openxmlformats.org/officeDocument/2006/relationships/slideLayout" Target="../slideLayouts/slideLayout406.xml"/><Relationship Id="rId9" Type="http://schemas.openxmlformats.org/officeDocument/2006/relationships/slideLayout" Target="../slideLayouts/slideLayout411.xml"/></Relationships>
</file>

<file path=ppt/slideMasters/_rels/slideMaster3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1.xml"/><Relationship Id="rId13" Type="http://schemas.openxmlformats.org/officeDocument/2006/relationships/theme" Target="../theme/theme36.xml"/><Relationship Id="rId3" Type="http://schemas.openxmlformats.org/officeDocument/2006/relationships/slideLayout" Target="../slideLayouts/slideLayout416.xml"/><Relationship Id="rId7" Type="http://schemas.openxmlformats.org/officeDocument/2006/relationships/slideLayout" Target="../slideLayouts/slideLayout420.xml"/><Relationship Id="rId12" Type="http://schemas.openxmlformats.org/officeDocument/2006/relationships/slideLayout" Target="../slideLayouts/slideLayout425.xml"/><Relationship Id="rId2" Type="http://schemas.openxmlformats.org/officeDocument/2006/relationships/slideLayout" Target="../slideLayouts/slideLayout415.xml"/><Relationship Id="rId1" Type="http://schemas.openxmlformats.org/officeDocument/2006/relationships/slideLayout" Target="../slideLayouts/slideLayout414.xml"/><Relationship Id="rId6" Type="http://schemas.openxmlformats.org/officeDocument/2006/relationships/slideLayout" Target="../slideLayouts/slideLayout419.xml"/><Relationship Id="rId11" Type="http://schemas.openxmlformats.org/officeDocument/2006/relationships/slideLayout" Target="../slideLayouts/slideLayout424.xml"/><Relationship Id="rId5" Type="http://schemas.openxmlformats.org/officeDocument/2006/relationships/slideLayout" Target="../slideLayouts/slideLayout418.xml"/><Relationship Id="rId10" Type="http://schemas.openxmlformats.org/officeDocument/2006/relationships/slideLayout" Target="../slideLayouts/slideLayout423.xml"/><Relationship Id="rId4" Type="http://schemas.openxmlformats.org/officeDocument/2006/relationships/slideLayout" Target="../slideLayouts/slideLayout417.xml"/><Relationship Id="rId9" Type="http://schemas.openxmlformats.org/officeDocument/2006/relationships/slideLayout" Target="../slideLayouts/slideLayout422.xml"/><Relationship Id="rId14" Type="http://schemas.openxmlformats.org/officeDocument/2006/relationships/image" Target="../media/image6.png"/></Relationships>
</file>

<file path=ppt/slideMasters/_rels/slideMaster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3.xml"/><Relationship Id="rId3" Type="http://schemas.openxmlformats.org/officeDocument/2006/relationships/slideLayout" Target="../slideLayouts/slideLayout428.xml"/><Relationship Id="rId7" Type="http://schemas.openxmlformats.org/officeDocument/2006/relationships/slideLayout" Target="../slideLayouts/slideLayout432.xml"/><Relationship Id="rId12" Type="http://schemas.openxmlformats.org/officeDocument/2006/relationships/theme" Target="../theme/theme37.xml"/><Relationship Id="rId2" Type="http://schemas.openxmlformats.org/officeDocument/2006/relationships/slideLayout" Target="../slideLayouts/slideLayout427.xml"/><Relationship Id="rId1" Type="http://schemas.openxmlformats.org/officeDocument/2006/relationships/slideLayout" Target="../slideLayouts/slideLayout426.xml"/><Relationship Id="rId6" Type="http://schemas.openxmlformats.org/officeDocument/2006/relationships/slideLayout" Target="../slideLayouts/slideLayout431.xml"/><Relationship Id="rId11" Type="http://schemas.openxmlformats.org/officeDocument/2006/relationships/slideLayout" Target="../slideLayouts/slideLayout436.xml"/><Relationship Id="rId5" Type="http://schemas.openxmlformats.org/officeDocument/2006/relationships/slideLayout" Target="../slideLayouts/slideLayout430.xml"/><Relationship Id="rId10" Type="http://schemas.openxmlformats.org/officeDocument/2006/relationships/slideLayout" Target="../slideLayouts/slideLayout435.xml"/><Relationship Id="rId4" Type="http://schemas.openxmlformats.org/officeDocument/2006/relationships/slideLayout" Target="../slideLayouts/slideLayout429.xml"/><Relationship Id="rId9" Type="http://schemas.openxmlformats.org/officeDocument/2006/relationships/slideLayout" Target="../slideLayouts/slideLayout434.xml"/></Relationships>
</file>

<file path=ppt/slideMasters/_rels/slideMaster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4.xml"/><Relationship Id="rId3" Type="http://schemas.openxmlformats.org/officeDocument/2006/relationships/slideLayout" Target="../slideLayouts/slideLayout439.xml"/><Relationship Id="rId7" Type="http://schemas.openxmlformats.org/officeDocument/2006/relationships/slideLayout" Target="../slideLayouts/slideLayout443.xml"/><Relationship Id="rId12" Type="http://schemas.openxmlformats.org/officeDocument/2006/relationships/theme" Target="../theme/theme38.xml"/><Relationship Id="rId2" Type="http://schemas.openxmlformats.org/officeDocument/2006/relationships/slideLayout" Target="../slideLayouts/slideLayout438.xml"/><Relationship Id="rId1" Type="http://schemas.openxmlformats.org/officeDocument/2006/relationships/slideLayout" Target="../slideLayouts/slideLayout437.xml"/><Relationship Id="rId6" Type="http://schemas.openxmlformats.org/officeDocument/2006/relationships/slideLayout" Target="../slideLayouts/slideLayout442.xml"/><Relationship Id="rId11" Type="http://schemas.openxmlformats.org/officeDocument/2006/relationships/slideLayout" Target="../slideLayouts/slideLayout447.xml"/><Relationship Id="rId5" Type="http://schemas.openxmlformats.org/officeDocument/2006/relationships/slideLayout" Target="../slideLayouts/slideLayout441.xml"/><Relationship Id="rId10" Type="http://schemas.openxmlformats.org/officeDocument/2006/relationships/slideLayout" Target="../slideLayouts/slideLayout446.xml"/><Relationship Id="rId4" Type="http://schemas.openxmlformats.org/officeDocument/2006/relationships/slideLayout" Target="../slideLayouts/slideLayout440.xml"/><Relationship Id="rId9" Type="http://schemas.openxmlformats.org/officeDocument/2006/relationships/slideLayout" Target="../slideLayouts/slideLayout445.xml"/></Relationships>
</file>

<file path=ppt/slideMasters/_rels/slideMaster3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5.xml"/><Relationship Id="rId3" Type="http://schemas.openxmlformats.org/officeDocument/2006/relationships/slideLayout" Target="../slideLayouts/slideLayout450.xml"/><Relationship Id="rId7" Type="http://schemas.openxmlformats.org/officeDocument/2006/relationships/slideLayout" Target="../slideLayouts/slideLayout454.xml"/><Relationship Id="rId12" Type="http://schemas.openxmlformats.org/officeDocument/2006/relationships/theme" Target="../theme/theme39.xml"/><Relationship Id="rId2" Type="http://schemas.openxmlformats.org/officeDocument/2006/relationships/slideLayout" Target="../slideLayouts/slideLayout449.xml"/><Relationship Id="rId1" Type="http://schemas.openxmlformats.org/officeDocument/2006/relationships/slideLayout" Target="../slideLayouts/slideLayout448.xml"/><Relationship Id="rId6" Type="http://schemas.openxmlformats.org/officeDocument/2006/relationships/slideLayout" Target="../slideLayouts/slideLayout453.xml"/><Relationship Id="rId11" Type="http://schemas.openxmlformats.org/officeDocument/2006/relationships/slideLayout" Target="../slideLayouts/slideLayout458.xml"/><Relationship Id="rId5" Type="http://schemas.openxmlformats.org/officeDocument/2006/relationships/slideLayout" Target="../slideLayouts/slideLayout452.xml"/><Relationship Id="rId10" Type="http://schemas.openxmlformats.org/officeDocument/2006/relationships/slideLayout" Target="../slideLayouts/slideLayout457.xml"/><Relationship Id="rId4" Type="http://schemas.openxmlformats.org/officeDocument/2006/relationships/slideLayout" Target="../slideLayouts/slideLayout451.xml"/><Relationship Id="rId9" Type="http://schemas.openxmlformats.org/officeDocument/2006/relationships/slideLayout" Target="../slideLayouts/slideLayout45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image" Target="../media/image1.wmf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image" Target="../media/image1.wmf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3.xml"/><Relationship Id="rId13" Type="http://schemas.openxmlformats.org/officeDocument/2006/relationships/slideLayout" Target="../slideLayouts/slideLayout88.xml"/><Relationship Id="rId3" Type="http://schemas.openxmlformats.org/officeDocument/2006/relationships/slideLayout" Target="../slideLayouts/slideLayout78.xml"/><Relationship Id="rId7" Type="http://schemas.openxmlformats.org/officeDocument/2006/relationships/slideLayout" Target="../slideLayouts/slideLayout82.xml"/><Relationship Id="rId12" Type="http://schemas.openxmlformats.org/officeDocument/2006/relationships/slideLayout" Target="../slideLayouts/slideLayout87.xml"/><Relationship Id="rId2" Type="http://schemas.openxmlformats.org/officeDocument/2006/relationships/slideLayout" Target="../slideLayouts/slideLayout77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76.xml"/><Relationship Id="rId6" Type="http://schemas.openxmlformats.org/officeDocument/2006/relationships/slideLayout" Target="../slideLayouts/slideLayout81.xml"/><Relationship Id="rId11" Type="http://schemas.openxmlformats.org/officeDocument/2006/relationships/slideLayout" Target="../slideLayouts/slideLayout86.xml"/><Relationship Id="rId5" Type="http://schemas.openxmlformats.org/officeDocument/2006/relationships/slideLayout" Target="../slideLayouts/slideLayout80.xml"/><Relationship Id="rId15" Type="http://schemas.openxmlformats.org/officeDocument/2006/relationships/image" Target="../media/image1.wmf"/><Relationship Id="rId10" Type="http://schemas.openxmlformats.org/officeDocument/2006/relationships/slideLayout" Target="../slideLayouts/slideLayout85.xml"/><Relationship Id="rId4" Type="http://schemas.openxmlformats.org/officeDocument/2006/relationships/slideLayout" Target="../slideLayouts/slideLayout79.xml"/><Relationship Id="rId9" Type="http://schemas.openxmlformats.org/officeDocument/2006/relationships/slideLayout" Target="../slideLayouts/slideLayout84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39700" y="76200"/>
            <a:ext cx="8509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219200"/>
            <a:ext cx="9144000" cy="92075"/>
          </a:xfrm>
          <a:prstGeom prst="rect">
            <a:avLst/>
          </a:prstGeom>
          <a:gradFill rotWithShape="0">
            <a:gsLst>
              <a:gs pos="0">
                <a:srgbClr val="FED910"/>
              </a:gs>
              <a:gs pos="100000">
                <a:srgbClr val="0D2B88"/>
              </a:gs>
            </a:gsLst>
            <a:path path="rect">
              <a:fillToRect l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A7C9CF-9EFD-434F-B0E1-1B4B098C440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105" name="Picture 10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912100" y="76200"/>
            <a:ext cx="12319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  <p:sldLayoutId id="2147483832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  <p:sldLayoutId id="2147483858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  <p:sldLayoutId id="2147483897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39700" y="76200"/>
            <a:ext cx="8509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219200"/>
            <a:ext cx="9144000" cy="92075"/>
          </a:xfrm>
          <a:prstGeom prst="rect">
            <a:avLst/>
          </a:prstGeom>
          <a:gradFill rotWithShape="0">
            <a:gsLst>
              <a:gs pos="0">
                <a:srgbClr val="FED910"/>
              </a:gs>
              <a:gs pos="100000">
                <a:srgbClr val="0D2B88"/>
              </a:gs>
            </a:gsLst>
            <a:path path="rect">
              <a:fillToRect l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A557F4-F39A-424D-8EA4-6F5A5F541652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105" name="Picture 10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912100" y="76200"/>
            <a:ext cx="12319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24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6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  <p:sldLayoutId id="2147483937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7010400" y="65532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>
                <a:solidFill>
                  <a:srgbClr val="000000"/>
                </a:solidFill>
              </a:rPr>
              <a:t>DFW, CMEs-Sun, LA School, Feb 08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  <p:sldLayoutId id="2147483950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57" r:id="rId6"/>
    <p:sldLayoutId id="2147483958" r:id="rId7"/>
    <p:sldLayoutId id="2147483959" r:id="rId8"/>
    <p:sldLayoutId id="2147483960" r:id="rId9"/>
    <p:sldLayoutId id="2147483961" r:id="rId10"/>
    <p:sldLayoutId id="2147483962" r:id="rId11"/>
    <p:sldLayoutId id="2147483963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  <p:sldLayoutId id="2147483976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8" r:id="rId1"/>
    <p:sldLayoutId id="2147483979" r:id="rId2"/>
    <p:sldLayoutId id="2147483980" r:id="rId3"/>
    <p:sldLayoutId id="2147483981" r:id="rId4"/>
    <p:sldLayoutId id="2147483982" r:id="rId5"/>
    <p:sldLayoutId id="2147483983" r:id="rId6"/>
    <p:sldLayoutId id="2147483984" r:id="rId7"/>
    <p:sldLayoutId id="2147483985" r:id="rId8"/>
    <p:sldLayoutId id="2147483986" r:id="rId9"/>
    <p:sldLayoutId id="2147483987" r:id="rId10"/>
    <p:sldLayoutId id="2147483988" r:id="rId11"/>
    <p:sldLayoutId id="2147483989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60463" y="-61913"/>
            <a:ext cx="6291262" cy="12446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16900" cy="4513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7200" y="6246813"/>
            <a:ext cx="2127250" cy="46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127375" y="6246813"/>
            <a:ext cx="2895600" cy="46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75" y="6246813"/>
            <a:ext cx="21177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b="0">
                <a:solidFill>
                  <a:srgbClr val="000000"/>
                </a:solidFill>
                <a:latin typeface="Times New Roman" pitchFamily="18" charset="0"/>
                <a:ea typeface="DejaVu Sans"/>
                <a:cs typeface="DejaVu San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3444C8C-AECE-4C01-9985-795DE4D2A2CC}" type="slidenum">
              <a:rPr lang="en-US" sz="140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950913"/>
            <a:ext cx="9142413" cy="92075"/>
          </a:xfrm>
          <a:prstGeom prst="rect">
            <a:avLst/>
          </a:prstGeom>
          <a:gradFill rotWithShape="0">
            <a:gsLst>
              <a:gs pos="0">
                <a:srgbClr val="FED910"/>
              </a:gs>
              <a:gs pos="100000">
                <a:srgbClr val="0D2B88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  <p:sldLayoutId id="2147483997" r:id="rId7"/>
    <p:sldLayoutId id="2147483998" r:id="rId8"/>
    <p:sldLayoutId id="2147483999" r:id="rId9"/>
    <p:sldLayoutId id="2147484000" r:id="rId10"/>
    <p:sldLayoutId id="2147484001" r:id="rId11"/>
  </p:sldLayoutIdLst>
  <p:hf hdr="0" dt="0"/>
  <p:txStyles>
    <p:titleStyle>
      <a:lvl1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2pPr>
      <a:lvl3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3pPr>
      <a:lvl4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4pPr>
      <a:lvl5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5pPr>
      <a:lvl6pPr marL="25146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6pPr>
      <a:lvl7pPr marL="29718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7pPr>
      <a:lvl8pPr marL="34290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8pPr>
      <a:lvl9pPr marL="38862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60463" y="-61913"/>
            <a:ext cx="6291262" cy="12446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16900" cy="4513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7200" y="6246813"/>
            <a:ext cx="2127250" cy="46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127375" y="6246813"/>
            <a:ext cx="2895600" cy="46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75" y="6246813"/>
            <a:ext cx="21177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b="0">
                <a:solidFill>
                  <a:srgbClr val="000000"/>
                </a:solidFill>
                <a:latin typeface="Times New Roman" pitchFamily="18" charset="0"/>
                <a:ea typeface="DejaVu Sans"/>
                <a:cs typeface="DejaVu San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AF789F-83B4-45E7-BE54-9D429018FF86}" type="slidenum">
              <a:rPr lang="en-US" sz="140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950913"/>
            <a:ext cx="9142413" cy="92075"/>
          </a:xfrm>
          <a:prstGeom prst="rect">
            <a:avLst/>
          </a:prstGeom>
          <a:gradFill rotWithShape="0">
            <a:gsLst>
              <a:gs pos="0">
                <a:srgbClr val="FED910"/>
              </a:gs>
              <a:gs pos="100000">
                <a:srgbClr val="0D2B88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</p:sldLayoutIdLst>
  <p:hf hdr="0" dt="0"/>
  <p:txStyles>
    <p:titleStyle>
      <a:lvl1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2pPr>
      <a:lvl3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3pPr>
      <a:lvl4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4pPr>
      <a:lvl5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5pPr>
      <a:lvl6pPr marL="25146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6pPr>
      <a:lvl7pPr marL="29718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7pPr>
      <a:lvl8pPr marL="34290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8pPr>
      <a:lvl9pPr marL="38862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1143000" cy="6856413"/>
            <a:chOff x="0" y="0"/>
            <a:chExt cx="720" cy="4319"/>
          </a:xfrm>
        </p:grpSpPr>
        <p:sp>
          <p:nvSpPr>
            <p:cNvPr id="6349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720" cy="33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endParaRPr lang="hr-HR" sz="2400" b="1">
                <a:solidFill>
                  <a:srgbClr val="EAEAEA"/>
                </a:solidFill>
              </a:endParaRPr>
            </a:p>
          </p:txBody>
        </p:sp>
        <p:sp>
          <p:nvSpPr>
            <p:cNvPr id="63492" name="Rectangle 4"/>
            <p:cNvSpPr>
              <a:spLocks noChangeArrowheads="1"/>
            </p:cNvSpPr>
            <p:nvPr/>
          </p:nvSpPr>
          <p:spPr bwMode="auto">
            <a:xfrm>
              <a:off x="0" y="2016"/>
              <a:ext cx="720" cy="230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eaLnBrk="0" fontAlgn="base" hangingPunct="0">
                <a:spcBef>
                  <a:spcPct val="50000"/>
                </a:spcBef>
                <a:spcAft>
                  <a:spcPct val="0"/>
                </a:spcAft>
                <a:defRPr/>
              </a:pPr>
              <a:endParaRPr lang="hr-HR" sz="2400" b="1">
                <a:solidFill>
                  <a:srgbClr val="EAEAEA"/>
                </a:solidFill>
              </a:endParaRPr>
            </a:p>
          </p:txBody>
        </p:sp>
        <p:pic>
          <p:nvPicPr>
            <p:cNvPr id="11274" name="Picture 5"/>
            <p:cNvPicPr>
              <a:picLocks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312"/>
              <a:ext cx="720" cy="18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26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304800"/>
            <a:ext cx="7772400" cy="12065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126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772400" cy="4495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6349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4008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EAEAEA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349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rgbClr val="EAEAEA"/>
                </a:solidFill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/>
          </a:p>
        </p:txBody>
      </p:sp>
      <p:sp>
        <p:nvSpPr>
          <p:cNvPr id="63501" name="Text Box 13"/>
          <p:cNvSpPr txBox="1">
            <a:spLocks noChangeArrowheads="1"/>
          </p:cNvSpPr>
          <p:nvPr userDrawn="1"/>
        </p:nvSpPr>
        <p:spPr bwMode="auto">
          <a:xfrm>
            <a:off x="6629400" y="6477000"/>
            <a:ext cx="240665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900" b="1">
                <a:solidFill>
                  <a:srgbClr val="EAEAEA"/>
                </a:solidFill>
                <a:latin typeface="Arial" pitchFamily="34" charset="0"/>
              </a:rPr>
              <a:t>DFW, WL CSs, COSPAR, Montreal, July 08</a:t>
            </a:r>
            <a:endParaRPr lang="en-US" sz="1400" b="1">
              <a:solidFill>
                <a:srgbClr val="EAEAEA"/>
              </a:solidFill>
              <a:latin typeface="Arial" pitchFamily="34" charset="0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0000"/>
        <a:buFont typeface="Symbol" pitchFamily="18" charset="2"/>
        <a:buChar char="¨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892969" y="3536156"/>
            <a:ext cx="7358063" cy="7947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35717" tIns="35717" rIns="35717" bIns="357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text styles</a:t>
            </a:r>
          </a:p>
          <a:p>
            <a:pPr lvl="1"/>
            <a:r>
              <a:rPr lang="en-US" smtClean="0">
                <a:sym typeface="Gill Sans" charset="0"/>
              </a:rPr>
              <a:t>Second level</a:t>
            </a:r>
          </a:p>
          <a:p>
            <a:pPr lvl="2"/>
            <a:r>
              <a:rPr lang="en-US" smtClean="0">
                <a:sym typeface="Gill Sans" charset="0"/>
              </a:rPr>
              <a:t>Third level</a:t>
            </a:r>
          </a:p>
          <a:p>
            <a:pPr lvl="3"/>
            <a:r>
              <a:rPr lang="en-US" smtClean="0">
                <a:sym typeface="Gill Sans" charset="0"/>
              </a:rPr>
              <a:t>Fourth level</a:t>
            </a:r>
          </a:p>
          <a:p>
            <a:pPr lvl="4"/>
            <a:r>
              <a:rPr lang="en-US" smtClean="0">
                <a:sym typeface="Gill Sans" charset="0"/>
              </a:rPr>
              <a:t>Fifth level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92969" y="1151930"/>
            <a:ext cx="7358063" cy="232171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35717" tIns="35717" rIns="35717" bIns="35717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>
                <a:sym typeface="Gill Sans" charset="0"/>
              </a:rPr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028" r:id="rId2"/>
    <p:sldLayoutId id="2147484029" r:id="rId3"/>
    <p:sldLayoutId id="2147484030" r:id="rId4"/>
    <p:sldLayoutId id="2147484031" r:id="rId5"/>
    <p:sldLayoutId id="2147484032" r:id="rId6"/>
    <p:sldLayoutId id="2147484033" r:id="rId7"/>
    <p:sldLayoutId id="2147484034" r:id="rId8"/>
    <p:sldLayoutId id="2147484035" r:id="rId9"/>
    <p:sldLayoutId id="2147484036" r:id="rId10"/>
    <p:sldLayoutId id="2147484037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59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321457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6pPr>
      <a:lvl7pPr marL="642915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7pPr>
      <a:lvl8pPr marL="964372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8pPr>
      <a:lvl9pPr marL="1285829" algn="ctr" rtl="0" fontAlgn="base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9pPr>
    </p:bodyStyle>
    <p:otherStyle>
      <a:defPPr>
        <a:defRPr lang="en-US"/>
      </a:defPPr>
      <a:lvl1pPr marL="0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1457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15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64372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85829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07287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28744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50201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71659" algn="l" defTabSz="642915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>
              <a:solidFill>
                <a:srgbClr val="D6ECFF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39" r:id="rId1"/>
    <p:sldLayoutId id="2147484040" r:id="rId2"/>
    <p:sldLayoutId id="2147484041" r:id="rId3"/>
    <p:sldLayoutId id="2147484042" r:id="rId4"/>
    <p:sldLayoutId id="2147484043" r:id="rId5"/>
    <p:sldLayoutId id="2147484044" r:id="rId6"/>
    <p:sldLayoutId id="2147484045" r:id="rId7"/>
    <p:sldLayoutId id="2147484046" r:id="rId8"/>
    <p:sldLayoutId id="2147484047" r:id="rId9"/>
    <p:sldLayoutId id="2147484048" r:id="rId10"/>
    <p:sldLayoutId id="214748404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EB3744A3-B635-48ED-9346-3AAB7A064B9D}" type="datetime1">
              <a:rPr lang="en-US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NL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F02F45D-166D-411C-A6F0-F29FDA6592CC}" type="slidenum">
              <a:rPr lang="en-US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51" r:id="rId1"/>
    <p:sldLayoutId id="2147484052" r:id="rId2"/>
    <p:sldLayoutId id="2147484053" r:id="rId3"/>
    <p:sldLayoutId id="2147484054" r:id="rId4"/>
    <p:sldLayoutId id="2147484055" r:id="rId5"/>
    <p:sldLayoutId id="2147484056" r:id="rId6"/>
    <p:sldLayoutId id="2147484057" r:id="rId7"/>
    <p:sldLayoutId id="2147484058" r:id="rId8"/>
    <p:sldLayoutId id="2147484059" r:id="rId9"/>
    <p:sldLayoutId id="2147484060" r:id="rId10"/>
    <p:sldLayoutId id="2147484061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39700" y="76200"/>
            <a:ext cx="8509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219200"/>
            <a:ext cx="9144000" cy="92075"/>
          </a:xfrm>
          <a:prstGeom prst="rect">
            <a:avLst/>
          </a:prstGeom>
          <a:gradFill rotWithShape="0">
            <a:gsLst>
              <a:gs pos="0">
                <a:srgbClr val="FED910"/>
              </a:gs>
              <a:gs pos="100000">
                <a:srgbClr val="0D2B88"/>
              </a:gs>
            </a:gsLst>
            <a:path path="rect">
              <a:fillToRect l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A7C9CF-9EFD-434F-B0E1-1B4B098C440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105" name="Picture 10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912100" y="76200"/>
            <a:ext cx="12319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1BB6A8D-7E37-4C12-A00B-974FDC87C06D}" type="datetime1">
              <a:rPr lang="en-US" smtClean="0">
                <a:solidFill>
                  <a:srgbClr val="D6ECFF"/>
                </a:solidFill>
              </a:rPr>
              <a:pPr/>
              <a:t>2/7/2013</a:t>
            </a:fld>
            <a:endParaRPr lang="en-US">
              <a:solidFill>
                <a:srgbClr val="D6EC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r>
              <a:rPr lang="en-US" smtClean="0">
                <a:solidFill>
                  <a:srgbClr val="D6ECFF"/>
                </a:solidFill>
              </a:rPr>
              <a:t>DWebb IAU GA12 SpS10 31Aug2012</a:t>
            </a:r>
            <a:endParaRPr lang="en-US">
              <a:solidFill>
                <a:srgbClr val="D6ECFF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>
                <a:solidFill>
                  <a:srgbClr val="D6ECFF"/>
                </a:solidFill>
              </a:rPr>
              <a:pPr/>
              <a:t>‹#›</a:t>
            </a:fld>
            <a:endParaRPr lang="en-US">
              <a:solidFill>
                <a:srgbClr val="D6ECFF"/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63" r:id="rId1"/>
    <p:sldLayoutId id="2147484064" r:id="rId2"/>
    <p:sldLayoutId id="2147484065" r:id="rId3"/>
    <p:sldLayoutId id="2147484066" r:id="rId4"/>
    <p:sldLayoutId id="2147484067" r:id="rId5"/>
    <p:sldLayoutId id="2147484068" r:id="rId6"/>
    <p:sldLayoutId id="2147484069" r:id="rId7"/>
    <p:sldLayoutId id="2147484070" r:id="rId8"/>
    <p:sldLayoutId id="2147484071" r:id="rId9"/>
    <p:sldLayoutId id="2147484072" r:id="rId10"/>
    <p:sldLayoutId id="2147484073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t>Nov. 2012</a:t>
            </a:r>
            <a:endParaRPr lang="en-US" b="1" i="1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t>Webb CMEs-SWx ISSTP12 Pune</a:t>
            </a:r>
            <a:endParaRPr lang="en-US" b="1" i="1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76E900C-AFDF-40D3-B15D-BA7D50421B03}" type="slidenum">
              <a:rPr lang="en-US" b="1" i="1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b="1" i="1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t>Nov. 2012</a:t>
            </a:r>
            <a:endParaRPr lang="en-US" b="1" i="1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t>Webb CMEs-SWx ISSTP12 Pune</a:t>
            </a:r>
            <a:endParaRPr lang="en-US" b="1" i="1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76E900C-AFDF-40D3-B15D-BA7D50421B03}" type="slidenum">
              <a:rPr lang="en-US" b="1" i="1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b="1" i="1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7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t>Nov. 2012</a:t>
            </a:r>
            <a:endParaRPr lang="en-US" b="1" i="1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t>Webb CMEs-SWx ISSTP12 Pune</a:t>
            </a:r>
            <a:endParaRPr lang="en-US" b="1" i="1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76E900C-AFDF-40D3-B15D-BA7D50421B03}" type="slidenum">
              <a:rPr lang="en-US" b="1" i="1" smtClean="0">
                <a:solidFill>
                  <a:prstClr val="black">
                    <a:tint val="75000"/>
                  </a:prstClr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b="1" i="1">
              <a:solidFill>
                <a:prstClr val="black">
                  <a:tint val="75000"/>
                </a:prst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100" r:id="rId2"/>
    <p:sldLayoutId id="2147484101" r:id="rId3"/>
    <p:sldLayoutId id="2147484102" r:id="rId4"/>
    <p:sldLayoutId id="2147484103" r:id="rId5"/>
    <p:sldLayoutId id="2147484104" r:id="rId6"/>
    <p:sldLayoutId id="2147484105" r:id="rId7"/>
    <p:sldLayoutId id="2147484106" r:id="rId8"/>
    <p:sldLayoutId id="2147484107" r:id="rId9"/>
    <p:sldLayoutId id="2147484108" r:id="rId10"/>
    <p:sldLayoutId id="214748410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6200"/>
            <a:ext cx="8534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03338"/>
            <a:ext cx="8534400" cy="498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990600"/>
            <a:ext cx="9144000" cy="76200"/>
          </a:xfrm>
          <a:prstGeom prst="rect">
            <a:avLst/>
          </a:prstGeom>
          <a:gradFill rotWithShape="0">
            <a:gsLst>
              <a:gs pos="0">
                <a:srgbClr val="0000A0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000000"/>
              </a:solidFill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0" y="6592888"/>
            <a:ext cx="137730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 smtClean="0">
                <a:solidFill>
                  <a:srgbClr val="0000A0"/>
                </a:solidFill>
              </a:rPr>
              <a:t>Solar Wind 13, Hawaii</a:t>
            </a:r>
            <a:endParaRPr lang="en-US" altLang="en-US" sz="900" b="1" dirty="0">
              <a:solidFill>
                <a:srgbClr val="0000A0"/>
              </a:solidFill>
            </a:endParaRPr>
          </a:p>
        </p:txBody>
      </p:sp>
      <p:pic>
        <p:nvPicPr>
          <p:cNvPr id="8198" name="Picture 6" descr="SECCHI_3circle_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88313" y="6430963"/>
            <a:ext cx="1055687" cy="42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733800" y="6616700"/>
            <a:ext cx="1524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>
                <a:solidFill>
                  <a:srgbClr val="0000A0"/>
                </a:solidFill>
              </a:rPr>
              <a:t>http://secchi.nrl.navy.mil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1" r:id="rId1"/>
    <p:sldLayoutId id="2147484112" r:id="rId2"/>
    <p:sldLayoutId id="2147484113" r:id="rId3"/>
    <p:sldLayoutId id="2147484114" r:id="rId4"/>
    <p:sldLayoutId id="2147484115" r:id="rId5"/>
    <p:sldLayoutId id="2147484116" r:id="rId6"/>
    <p:sldLayoutId id="2147484117" r:id="rId7"/>
    <p:sldLayoutId id="2147484118" r:id="rId8"/>
    <p:sldLayoutId id="2147484119" r:id="rId9"/>
    <p:sldLayoutId id="2147484120" r:id="rId10"/>
    <p:sldLayoutId id="2147484121" r:id="rId11"/>
    <p:sldLayoutId id="214748412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9pPr>
    </p:titleStyle>
    <p:bodyStyle>
      <a:lvl1pPr marL="176213" indent="-17621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•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4675" indent="-2301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–"/>
        <a:defRPr b="1">
          <a:solidFill>
            <a:schemeClr val="tx1"/>
          </a:solidFill>
          <a:latin typeface="+mn-lt"/>
        </a:defRPr>
      </a:lvl2pPr>
      <a:lvl3pPr marL="852488" indent="-16351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3pPr>
      <a:lvl4pPr marL="1201738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4pPr>
      <a:lvl5pPr marL="1541463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5pPr>
      <a:lvl6pPr marL="1998663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6pPr>
      <a:lvl7pPr marL="2455863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7pPr>
      <a:lvl8pPr marL="2913063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8pPr>
      <a:lvl9pPr marL="3370263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s-ES">
                <a:solidFill>
                  <a:prstClr val="black">
                    <a:tint val="75000"/>
                  </a:prstClr>
                </a:solidFill>
              </a:rPr>
              <a:t>DFW FaAGU San Fran. Dec 2011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3E29C85-0642-4C09-9633-438F96AF9F7A}" type="slidenum">
              <a:rPr lang="en-US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76200"/>
            <a:ext cx="8534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03338"/>
            <a:ext cx="8534400" cy="498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990600"/>
            <a:ext cx="9144000" cy="76200"/>
          </a:xfrm>
          <a:prstGeom prst="rect">
            <a:avLst/>
          </a:prstGeom>
          <a:gradFill rotWithShape="0">
            <a:gsLst>
              <a:gs pos="0">
                <a:srgbClr val="0000A0"/>
              </a:gs>
              <a:gs pos="100000">
                <a:srgbClr val="99CCFF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solidFill>
                <a:srgbClr val="000000"/>
              </a:solidFill>
            </a:endParaRP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0" y="6592888"/>
            <a:ext cx="137730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 dirty="0" smtClean="0">
                <a:solidFill>
                  <a:srgbClr val="0000A0"/>
                </a:solidFill>
              </a:rPr>
              <a:t>Solar Wind 13, Hawaii</a:t>
            </a:r>
            <a:endParaRPr lang="en-US" altLang="en-US" sz="900" b="1" dirty="0">
              <a:solidFill>
                <a:srgbClr val="0000A0"/>
              </a:solidFill>
            </a:endParaRPr>
          </a:p>
        </p:txBody>
      </p:sp>
      <p:pic>
        <p:nvPicPr>
          <p:cNvPr id="8198" name="Picture 6" descr="SECCHI_3circle_logo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88313" y="6430963"/>
            <a:ext cx="1055687" cy="427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733800" y="6616700"/>
            <a:ext cx="1524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b="1">
                <a:solidFill>
                  <a:srgbClr val="0000A0"/>
                </a:solidFill>
              </a:rPr>
              <a:t>http://secchi.nrl.navy.mil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36" r:id="rId1"/>
    <p:sldLayoutId id="2147484137" r:id="rId2"/>
    <p:sldLayoutId id="2147484138" r:id="rId3"/>
    <p:sldLayoutId id="2147484139" r:id="rId4"/>
    <p:sldLayoutId id="2147484140" r:id="rId5"/>
    <p:sldLayoutId id="2147484141" r:id="rId6"/>
    <p:sldLayoutId id="2147484142" r:id="rId7"/>
    <p:sldLayoutId id="2147484143" r:id="rId8"/>
    <p:sldLayoutId id="2147484144" r:id="rId9"/>
    <p:sldLayoutId id="2147484145" r:id="rId10"/>
    <p:sldLayoutId id="2147484146" r:id="rId11"/>
    <p:sldLayoutId id="2147484147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2800" b="1">
          <a:solidFill>
            <a:srgbClr val="3366FF"/>
          </a:solidFill>
          <a:latin typeface="Arial" pitchFamily="34" charset="0"/>
        </a:defRPr>
      </a:lvl9pPr>
    </p:titleStyle>
    <p:bodyStyle>
      <a:lvl1pPr marL="176213" indent="-17621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•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4675" indent="-230188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–"/>
        <a:defRPr b="1">
          <a:solidFill>
            <a:schemeClr val="tx1"/>
          </a:solidFill>
          <a:latin typeface="+mn-lt"/>
        </a:defRPr>
      </a:lvl2pPr>
      <a:lvl3pPr marL="852488" indent="-163513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3pPr>
      <a:lvl4pPr marL="1201738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4pPr>
      <a:lvl5pPr marL="1541463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5pPr>
      <a:lvl6pPr marL="1998663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6pPr>
      <a:lvl7pPr marL="2455863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7pPr>
      <a:lvl8pPr marL="2913063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8pPr>
      <a:lvl9pPr marL="3370263" indent="-225425" algn="l" rtl="0" eaLnBrk="0" fontAlgn="base" hangingPunct="0">
        <a:lnSpc>
          <a:spcPct val="90000"/>
        </a:lnSpc>
        <a:spcBef>
          <a:spcPct val="30000"/>
        </a:spcBef>
        <a:spcAft>
          <a:spcPct val="0"/>
        </a:spcAft>
        <a:buClr>
          <a:srgbClr val="3366FF"/>
        </a:buClr>
        <a:buChar char="-"/>
        <a:defRPr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3FCCB785-7C53-41EA-98D9-A66491598738}" type="datetime1">
              <a:rPr lang="en-US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NL">
                <a:solidFill>
                  <a:prstClr val="black">
                    <a:tint val="75000"/>
                  </a:prstClr>
                </a:solidFill>
              </a:rPr>
              <a:t>DWebb IAU GA12 SpS10 31Aug2012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F02F45D-166D-411C-A6F0-F29FDA6592CC}" type="slidenum">
              <a:rPr lang="en-US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9" r:id="rId1"/>
    <p:sldLayoutId id="2147484150" r:id="rId2"/>
    <p:sldLayoutId id="2147484151" r:id="rId3"/>
    <p:sldLayoutId id="2147484152" r:id="rId4"/>
    <p:sldLayoutId id="2147484153" r:id="rId5"/>
    <p:sldLayoutId id="2147484154" r:id="rId6"/>
    <p:sldLayoutId id="2147484155" r:id="rId7"/>
    <p:sldLayoutId id="2147484156" r:id="rId8"/>
    <p:sldLayoutId id="2147484157" r:id="rId9"/>
    <p:sldLayoutId id="2147484158" r:id="rId10"/>
    <p:sldLayoutId id="2147484159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60463" y="-61913"/>
            <a:ext cx="6291262" cy="124460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16900" cy="4513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457200" y="6246813"/>
            <a:ext cx="2127250" cy="46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127375" y="6246813"/>
            <a:ext cx="2895600" cy="469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6375" y="6246813"/>
            <a:ext cx="2117725" cy="460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  <a:defRPr b="0">
                <a:solidFill>
                  <a:srgbClr val="000000"/>
                </a:solidFill>
                <a:latin typeface="Times New Roman" pitchFamily="18" charset="0"/>
                <a:ea typeface="DejaVu Sans"/>
                <a:cs typeface="DejaVu San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1AF789F-83B4-45E7-BE54-9D429018FF86}" type="slidenum">
              <a:rPr lang="en-US" sz="140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z="1400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950913"/>
            <a:ext cx="9142413" cy="92075"/>
          </a:xfrm>
          <a:prstGeom prst="rect">
            <a:avLst/>
          </a:prstGeom>
          <a:gradFill rotWithShape="0">
            <a:gsLst>
              <a:gs pos="0">
                <a:srgbClr val="FED910"/>
              </a:gs>
              <a:gs pos="100000">
                <a:srgbClr val="0D2B88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en-US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1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168" r:id="rId8"/>
    <p:sldLayoutId id="2147484169" r:id="rId9"/>
    <p:sldLayoutId id="2147484170" r:id="rId10"/>
    <p:sldLayoutId id="2147484171" r:id="rId11"/>
  </p:sldLayoutIdLst>
  <p:hf sldNum="0" hdr="0" ftr="0" dt="0"/>
  <p:txStyles>
    <p:titleStyle>
      <a:lvl1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2pPr>
      <a:lvl3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3pPr>
      <a:lvl4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4pPr>
      <a:lvl5pPr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5pPr>
      <a:lvl6pPr marL="25146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6pPr>
      <a:lvl7pPr marL="29718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7pPr>
      <a:lvl8pPr marL="34290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8pPr>
      <a:lvl9pPr marL="3886200" indent="-228600" algn="ctr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WenQuanYi Zen Hei" charset="0"/>
          <a:cs typeface="WenQuanYi Zen Hei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50006-FFD6-47B0-B2C0-723F665C5EED}" type="datetime1">
              <a:rPr lang="en-US" smtClean="0">
                <a:solidFill>
                  <a:prstClr val="white">
                    <a:tint val="75000"/>
                  </a:prstClr>
                </a:solidFill>
              </a:rPr>
              <a:pPr/>
              <a:t>2/7/2013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white">
                    <a:tint val="75000"/>
                  </a:prstClr>
                </a:solidFill>
              </a:rPr>
              <a:t>DWebb IAU GA12 SpS10 31Aug2012</a:t>
            </a:r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>
                <a:solidFill>
                  <a:prstClr val="white">
                    <a:tint val="75000"/>
                  </a:prstClr>
                </a:solidFill>
              </a:rPr>
              <a:pPr/>
              <a:t>‹#›</a:t>
            </a:fld>
            <a:endParaRPr lang="it-IT">
              <a:solidFill>
                <a:prstClr val="white">
                  <a:tint val="75000"/>
                </a:prst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73" r:id="rId1"/>
    <p:sldLayoutId id="2147484174" r:id="rId2"/>
    <p:sldLayoutId id="2147484175" r:id="rId3"/>
    <p:sldLayoutId id="2147484176" r:id="rId4"/>
    <p:sldLayoutId id="2147484177" r:id="rId5"/>
    <p:sldLayoutId id="2147484178" r:id="rId6"/>
    <p:sldLayoutId id="2147484179" r:id="rId7"/>
    <p:sldLayoutId id="2147484180" r:id="rId8"/>
    <p:sldLayoutId id="2147484181" r:id="rId9"/>
    <p:sldLayoutId id="2147484182" r:id="rId10"/>
    <p:sldLayoutId id="21474841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39700" y="76200"/>
            <a:ext cx="8509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219200"/>
            <a:ext cx="9144000" cy="92075"/>
          </a:xfrm>
          <a:prstGeom prst="rect">
            <a:avLst/>
          </a:prstGeom>
          <a:gradFill rotWithShape="0">
            <a:gsLst>
              <a:gs pos="0">
                <a:srgbClr val="FED910"/>
              </a:gs>
              <a:gs pos="100000">
                <a:srgbClr val="0D2B88"/>
              </a:gs>
            </a:gsLst>
            <a:path path="rect">
              <a:fillToRect l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A7C9CF-9EFD-434F-B0E1-1B4B098C440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105" name="Picture 10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912100" y="76200"/>
            <a:ext cx="12319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39700" y="76200"/>
            <a:ext cx="8509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219200"/>
            <a:ext cx="9144000" cy="92075"/>
          </a:xfrm>
          <a:prstGeom prst="rect">
            <a:avLst/>
          </a:prstGeom>
          <a:gradFill rotWithShape="0">
            <a:gsLst>
              <a:gs pos="0">
                <a:srgbClr val="FED910"/>
              </a:gs>
              <a:gs pos="100000">
                <a:srgbClr val="0D2B88"/>
              </a:gs>
            </a:gsLst>
            <a:path path="rect">
              <a:fillToRect l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A7C9CF-9EFD-434F-B0E1-1B4B098C440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105" name="Picture 10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12100" y="76200"/>
            <a:ext cx="12319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39700" y="76200"/>
            <a:ext cx="8509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219200"/>
            <a:ext cx="9144000" cy="92075"/>
          </a:xfrm>
          <a:prstGeom prst="rect">
            <a:avLst/>
          </a:prstGeom>
          <a:gradFill rotWithShape="0">
            <a:gsLst>
              <a:gs pos="0">
                <a:srgbClr val="FED910"/>
              </a:gs>
              <a:gs pos="100000">
                <a:srgbClr val="0D2B88"/>
              </a:gs>
            </a:gsLst>
            <a:path path="rect">
              <a:fillToRect l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A7C9CF-9EFD-434F-B0E1-1B4B098C440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105" name="Picture 10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912100" y="76200"/>
            <a:ext cx="12319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7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39700" y="76200"/>
            <a:ext cx="8509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40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 b="0" i="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>
                <a:solidFill>
                  <a:srgbClr val="000000"/>
                </a:solidFill>
              </a:rPr>
              <a:t>D. Webb, BC Sem., March 2011</a:t>
            </a: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0" y="1219200"/>
            <a:ext cx="9144000" cy="92075"/>
          </a:xfrm>
          <a:prstGeom prst="rect">
            <a:avLst/>
          </a:prstGeom>
          <a:gradFill rotWithShape="0">
            <a:gsLst>
              <a:gs pos="0">
                <a:srgbClr val="FED910"/>
              </a:gs>
              <a:gs pos="100000">
                <a:srgbClr val="0D2B88"/>
              </a:gs>
            </a:gsLst>
            <a:path path="rect">
              <a:fillToRect l="100000" b="10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anchor="ctr" anchorCtr="1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1A7C9CF-9EFD-434F-B0E1-1B4B098C4403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4105" name="Picture 10"/>
          <p:cNvPicPr>
            <a:picLocks noChangeAspect="1" noChangeArrowheads="1"/>
          </p:cNvPicPr>
          <p:nvPr userDrawn="1"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912100" y="76200"/>
            <a:ext cx="1231900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2F02F45D-166D-411C-A6F0-F29FDA6592CC}" type="slidenum">
              <a:rPr lang="en-US">
                <a:solidFill>
                  <a:prstClr val="black">
                    <a:tint val="75000"/>
                  </a:prstClr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979A1A-6822-4A37-9208-9C30008E9EB2}" type="datetime1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2/7/2013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t>DFW CMEs SWx BC Mar12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E51A690-893B-4424-BDE1-9956F7299274}" type="slidenum">
              <a:rPr lang="en-US" b="1">
                <a:solidFill>
                  <a:prstClr val="black">
                    <a:tint val="75000"/>
                  </a:prstClr>
                </a:solidFill>
                <a:latin typeface="Arial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b="1">
              <a:solidFill>
                <a:prstClr val="black">
                  <a:tint val="75000"/>
                </a:prstClr>
              </a:solidFill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6.gif"/><Relationship Id="rId2" Type="http://schemas.openxmlformats.org/officeDocument/2006/relationships/slideLayout" Target="../slideLayouts/slideLayout391.xml"/><Relationship Id="rId1" Type="http://schemas.openxmlformats.org/officeDocument/2006/relationships/video" Target="../media/media1.mpg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microsoft.com/office/2007/relationships/media" Target="../media/media1.m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15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4.mov"/><Relationship Id="rId2" Type="http://schemas.openxmlformats.org/officeDocument/2006/relationships/slideLayout" Target="../slideLayouts/slideLayout325.xml"/><Relationship Id="rId1" Type="http://schemas.openxmlformats.org/officeDocument/2006/relationships/video" Target="../media/media4.mov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4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4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4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4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54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4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7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4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75.xml"/><Relationship Id="rId5" Type="http://schemas.openxmlformats.org/officeDocument/2006/relationships/image" Target="../media/image15.png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8.xml"/><Relationship Id="rId6" Type="http://schemas.openxmlformats.org/officeDocument/2006/relationships/image" Target="../media/image20.png"/><Relationship Id="rId5" Type="http://schemas.openxmlformats.org/officeDocument/2006/relationships/image" Target="../media/image19.gif"/><Relationship Id="rId4" Type="http://schemas.openxmlformats.org/officeDocument/2006/relationships/image" Target="../media/image1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9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97-2003_Worksheet1.xls"/><Relationship Id="rId2" Type="http://schemas.openxmlformats.org/officeDocument/2006/relationships/slideLayout" Target="../slideLayouts/slideLayout308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52400" y="838200"/>
            <a:ext cx="8763000" cy="914400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CMEs, Current Sheets and Disconnection Events</a:t>
            </a:r>
            <a:r>
              <a:rPr lang="en-US" b="1" dirty="0" smtClean="0">
                <a:solidFill>
                  <a:srgbClr val="3359F9"/>
                </a:solidFill>
                <a:cs typeface="Arial" charset="0"/>
              </a:rPr>
              <a:t/>
            </a:r>
            <a:br>
              <a:rPr lang="en-US" b="1" dirty="0" smtClean="0">
                <a:solidFill>
                  <a:srgbClr val="3359F9"/>
                </a:solidFill>
                <a:cs typeface="Arial" charset="0"/>
              </a:rPr>
            </a:br>
            <a:endParaRPr lang="en-US" dirty="0" smtClean="0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609600" y="2286000"/>
            <a:ext cx="7772400" cy="1143000"/>
          </a:xfrm>
        </p:spPr>
        <p:txBody>
          <a:bodyPr rtlCol="0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800" b="1" dirty="0" smtClean="0">
                <a:solidFill>
                  <a:srgbClr val="000000"/>
                </a:solidFill>
                <a:latin typeface="Arial"/>
                <a:cs typeface="Arial" pitchFamily="34" charset="0"/>
              </a:rPr>
              <a:t>David F. Webb </a:t>
            </a:r>
          </a:p>
          <a:p>
            <a:pPr lvl="0" algn="l">
              <a:spcBef>
                <a:spcPct val="0"/>
              </a:spcBef>
              <a:defRPr/>
            </a:pPr>
            <a:r>
              <a:rPr lang="en-US" sz="1600" baseline="30000" dirty="0" smtClean="0">
                <a:solidFill>
                  <a:srgbClr val="000000"/>
                </a:solidFill>
                <a:latin typeface="Calibri" pitchFamily="34" charset="0"/>
              </a:rPr>
              <a:t> </a:t>
            </a:r>
            <a:endParaRPr lang="en-US" sz="1600" dirty="0" smtClean="0">
              <a:solidFill>
                <a:srgbClr val="000000"/>
              </a:solidFill>
              <a:latin typeface="Calibri" pitchFamily="34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1600" b="1" i="1" dirty="0" smtClean="0">
                <a:solidFill>
                  <a:schemeClr val="accent2">
                    <a:lumMod val="75000"/>
                  </a:schemeClr>
                </a:solidFill>
                <a:latin typeface="Arial"/>
                <a:cs typeface="Arial" pitchFamily="34" charset="0"/>
              </a:rPr>
              <a:t>Institute for Scientific Research, Boston College</a:t>
            </a:r>
          </a:p>
          <a:p>
            <a:pPr fontAlgn="auto">
              <a:spcAft>
                <a:spcPts val="0"/>
              </a:spcAft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052" name="Text Box 9"/>
          <p:cNvSpPr txBox="1">
            <a:spLocks noChangeArrowheads="1"/>
          </p:cNvSpPr>
          <p:nvPr/>
        </p:nvSpPr>
        <p:spPr bwMode="auto">
          <a:xfrm>
            <a:off x="1447800" y="6186488"/>
            <a:ext cx="6781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53" name="Text Box 10"/>
          <p:cNvSpPr txBox="1">
            <a:spLocks noChangeArrowheads="1"/>
          </p:cNvSpPr>
          <p:nvPr/>
        </p:nvSpPr>
        <p:spPr bwMode="auto">
          <a:xfrm>
            <a:off x="5181600" y="4790182"/>
            <a:ext cx="36576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800000"/>
                </a:solidFill>
                <a:latin typeface="Arial" charset="0"/>
              </a:rPr>
              <a:t>NESSC: Simulations and Obs. of CMEs, SEPs &amp; ARs</a:t>
            </a:r>
          </a:p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800000"/>
                </a:solidFill>
                <a:latin typeface="Arial" charset="0"/>
              </a:rPr>
              <a:t>BU, Boston</a:t>
            </a:r>
            <a:endParaRPr lang="en-US" sz="1600" b="1" dirty="0">
              <a:solidFill>
                <a:srgbClr val="800000"/>
              </a:solidFill>
              <a:latin typeface="Arial" charset="0"/>
            </a:endParaRPr>
          </a:p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800000"/>
                </a:solidFill>
                <a:latin typeface="Arial" charset="0"/>
              </a:rPr>
              <a:t>11 February 2013</a:t>
            </a:r>
            <a:endParaRPr lang="en-US" sz="1600" b="1" dirty="0">
              <a:solidFill>
                <a:srgbClr val="800000"/>
              </a:solidFill>
              <a:latin typeface="Arial" charset="0"/>
            </a:endParaRPr>
          </a:p>
        </p:txBody>
      </p:sp>
      <p:pic>
        <p:nvPicPr>
          <p:cNvPr id="2054" name="Picture 9" descr="isr_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156075"/>
            <a:ext cx="5029200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76200"/>
            <a:ext cx="7772400" cy="1143000"/>
          </a:xfrm>
        </p:spPr>
        <p:txBody>
          <a:bodyPr/>
          <a:lstStyle/>
          <a:p>
            <a:r>
              <a:rPr lang="en-US" dirty="0" smtClean="0">
                <a:solidFill>
                  <a:srgbClr val="A50021"/>
                </a:solidFill>
              </a:rPr>
              <a:t>Imaging the Heliosphere with STEREO</a:t>
            </a:r>
            <a:br>
              <a:rPr lang="en-US" dirty="0" smtClean="0">
                <a:solidFill>
                  <a:srgbClr val="A50021"/>
                </a:solidFill>
              </a:rPr>
            </a:br>
            <a:r>
              <a:rPr lang="en-US" dirty="0" smtClean="0">
                <a:solidFill>
                  <a:srgbClr val="A50021"/>
                </a:solidFill>
              </a:rPr>
              <a:t>White </a:t>
            </a:r>
            <a:r>
              <a:rPr lang="en-US" dirty="0">
                <a:solidFill>
                  <a:srgbClr val="A50021"/>
                </a:solidFill>
              </a:rPr>
              <a:t>Light </a:t>
            </a:r>
            <a:r>
              <a:rPr lang="en-US" dirty="0" smtClean="0">
                <a:solidFill>
                  <a:srgbClr val="A50021"/>
                </a:solidFill>
              </a:rPr>
              <a:t>Observations </a:t>
            </a:r>
            <a:endParaRPr lang="en-US" dirty="0">
              <a:solidFill>
                <a:srgbClr val="A50021"/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46074" y="5334000"/>
            <a:ext cx="4038600" cy="719931"/>
          </a:xfrm>
        </p:spPr>
        <p:txBody>
          <a:bodyPr/>
          <a:lstStyle/>
          <a:p>
            <a:endParaRPr lang="en-US" sz="2400" dirty="0"/>
          </a:p>
        </p:txBody>
      </p:sp>
      <p:pic>
        <p:nvPicPr>
          <p:cNvPr id="10" name="all_201002_larger.mpg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0" y="1295400"/>
            <a:ext cx="9144000" cy="2328863"/>
          </a:xfrm>
          <a:prstGeom prst="rect">
            <a:avLst/>
          </a:prstGeom>
        </p:spPr>
      </p:pic>
      <p:grpSp>
        <p:nvGrpSpPr>
          <p:cNvPr id="2" name="Group 21"/>
          <p:cNvGrpSpPr>
            <a:grpSpLocks noChangeAspect="1"/>
          </p:cNvGrpSpPr>
          <p:nvPr/>
        </p:nvGrpSpPr>
        <p:grpSpPr bwMode="auto">
          <a:xfrm>
            <a:off x="533402" y="3782122"/>
            <a:ext cx="3378293" cy="2923501"/>
            <a:chOff x="240" y="747"/>
            <a:chExt cx="4992" cy="4320"/>
          </a:xfrm>
        </p:grpSpPr>
        <p:pic>
          <p:nvPicPr>
            <p:cNvPr id="56" name="Picture 2" descr="8-13-01_top-iso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0" y="747"/>
              <a:ext cx="4992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" name="Text Box 3"/>
            <p:cNvSpPr txBox="1">
              <a:spLocks noChangeArrowheads="1"/>
            </p:cNvSpPr>
            <p:nvPr/>
          </p:nvSpPr>
          <p:spPr bwMode="auto">
            <a:xfrm>
              <a:off x="1141" y="1013"/>
              <a:ext cx="490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u="sng" kern="0" dirty="0">
                  <a:solidFill>
                    <a:srgbClr val="FF0000"/>
                  </a:solidFill>
                </a:rPr>
                <a:t>SCIP</a:t>
              </a:r>
            </a:p>
          </p:txBody>
        </p:sp>
        <p:sp>
          <p:nvSpPr>
            <p:cNvPr id="58" name="Text Box 5"/>
            <p:cNvSpPr txBox="1">
              <a:spLocks noChangeArrowheads="1"/>
            </p:cNvSpPr>
            <p:nvPr/>
          </p:nvSpPr>
          <p:spPr bwMode="auto">
            <a:xfrm>
              <a:off x="4019" y="3240"/>
              <a:ext cx="275" cy="2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sz="2000" u="sng" kern="0" dirty="0">
                  <a:solidFill>
                    <a:srgbClr val="FF0000"/>
                  </a:solidFill>
                </a:rPr>
                <a:t>HI</a:t>
              </a:r>
            </a:p>
          </p:txBody>
        </p:sp>
        <p:sp>
          <p:nvSpPr>
            <p:cNvPr id="59" name="Line 6"/>
            <p:cNvSpPr>
              <a:spLocks noChangeShapeType="1"/>
            </p:cNvSpPr>
            <p:nvPr/>
          </p:nvSpPr>
          <p:spPr bwMode="auto">
            <a:xfrm>
              <a:off x="1884" y="1588"/>
              <a:ext cx="644" cy="439"/>
            </a:xfrm>
            <a:prstGeom prst="line">
              <a:avLst/>
            </a:prstGeom>
            <a:noFill/>
            <a:ln w="19050">
              <a:solidFill>
                <a:srgbClr val="FF9933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Text Box 8"/>
            <p:cNvSpPr txBox="1">
              <a:spLocks noChangeArrowheads="1"/>
            </p:cNvSpPr>
            <p:nvPr/>
          </p:nvSpPr>
          <p:spPr bwMode="auto">
            <a:xfrm>
              <a:off x="624" y="4100"/>
              <a:ext cx="819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ysClr val="windowText" lastClr="000000"/>
                  </a:solidFill>
                </a:rPr>
                <a:t>SWAVES</a:t>
              </a:r>
            </a:p>
            <a:p>
              <a:pPr>
                <a:defRPr/>
              </a:pPr>
              <a:r>
                <a:rPr lang="en-US" kern="0" dirty="0">
                  <a:solidFill>
                    <a:sysClr val="windowText" lastClr="000000"/>
                  </a:solidFill>
                </a:rPr>
                <a:t>Boom (3x)</a:t>
              </a:r>
            </a:p>
          </p:txBody>
        </p:sp>
        <p:sp>
          <p:nvSpPr>
            <p:cNvPr id="62" name="Line 9"/>
            <p:cNvSpPr>
              <a:spLocks noChangeShapeType="1"/>
            </p:cNvSpPr>
            <p:nvPr/>
          </p:nvSpPr>
          <p:spPr bwMode="auto">
            <a:xfrm flipH="1" flipV="1">
              <a:off x="916" y="3828"/>
              <a:ext cx="479" cy="211"/>
            </a:xfrm>
            <a:prstGeom prst="line">
              <a:avLst/>
            </a:prstGeom>
            <a:noFill/>
            <a:ln w="19050">
              <a:solidFill>
                <a:srgbClr val="FF9933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Text Box 10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4068" y="2583"/>
              <a:ext cx="581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ysClr val="windowText" lastClr="000000"/>
                  </a:solidFill>
                </a:rPr>
                <a:t>Plastic</a:t>
              </a:r>
            </a:p>
          </p:txBody>
        </p:sp>
        <p:sp>
          <p:nvSpPr>
            <p:cNvPr id="64" name="Line 11"/>
            <p:cNvSpPr>
              <a:spLocks noChangeShapeType="1"/>
            </p:cNvSpPr>
            <p:nvPr/>
          </p:nvSpPr>
          <p:spPr bwMode="auto">
            <a:xfrm flipH="1" flipV="1">
              <a:off x="3702" y="2379"/>
              <a:ext cx="479" cy="211"/>
            </a:xfrm>
            <a:prstGeom prst="line">
              <a:avLst/>
            </a:prstGeom>
            <a:noFill/>
            <a:ln w="19050">
              <a:solidFill>
                <a:srgbClr val="FF9933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Text Box 12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3055" y="4100"/>
              <a:ext cx="667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kern="0" dirty="0">
                  <a:solidFill>
                    <a:sysClr val="windowText" lastClr="000000"/>
                  </a:solidFill>
                </a:rPr>
                <a:t>IMPACT</a:t>
              </a:r>
            </a:p>
            <a:p>
              <a:pPr>
                <a:defRPr/>
              </a:pPr>
              <a:r>
                <a:rPr lang="en-US" kern="0" dirty="0">
                  <a:solidFill>
                    <a:sysClr val="windowText" lastClr="000000"/>
                  </a:solidFill>
                </a:rPr>
                <a:t>Boom</a:t>
              </a:r>
            </a:p>
          </p:txBody>
        </p:sp>
        <p:sp>
          <p:nvSpPr>
            <p:cNvPr id="66" name="Line 13"/>
            <p:cNvSpPr>
              <a:spLocks noChangeShapeType="1"/>
            </p:cNvSpPr>
            <p:nvPr/>
          </p:nvSpPr>
          <p:spPr bwMode="auto">
            <a:xfrm flipH="1" flipV="1">
              <a:off x="2914" y="3828"/>
              <a:ext cx="479" cy="209"/>
            </a:xfrm>
            <a:prstGeom prst="line">
              <a:avLst/>
            </a:prstGeom>
            <a:noFill/>
            <a:ln w="19050">
              <a:solidFill>
                <a:srgbClr val="FF9933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Text Box 14"/>
            <p:cNvSpPr txBox="1">
              <a:spLocks noChangeArrowheads="1"/>
            </p:cNvSpPr>
            <p:nvPr/>
          </p:nvSpPr>
          <p:spPr bwMode="auto">
            <a:xfrm>
              <a:off x="3984" y="3504"/>
              <a:ext cx="204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Line 15"/>
            <p:cNvSpPr>
              <a:spLocks noChangeShapeType="1"/>
            </p:cNvSpPr>
            <p:nvPr/>
          </p:nvSpPr>
          <p:spPr bwMode="auto">
            <a:xfrm flipH="1" flipV="1">
              <a:off x="3505" y="3265"/>
              <a:ext cx="479" cy="209"/>
            </a:xfrm>
            <a:prstGeom prst="line">
              <a:avLst/>
            </a:prstGeom>
            <a:noFill/>
            <a:ln w="19050">
              <a:solidFill>
                <a:srgbClr val="FF9933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Text Box 16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4607" y="1632"/>
              <a:ext cx="205" cy="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endParaRPr lang="en-US" kern="0" dirty="0">
                <a:solidFill>
                  <a:sysClr val="windowText" lastClr="000000"/>
                </a:solidFill>
              </a:endParaRPr>
            </a:p>
          </p:txBody>
        </p:sp>
      </p:grpSp>
      <p:pic>
        <p:nvPicPr>
          <p:cNvPr id="20" name="Picture 2" descr="Plot of spacecraft position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10100" y="3596640"/>
            <a:ext cx="4076700" cy="3261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9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12" repeatCount="indefinite" fill="remove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9465" y="1179835"/>
            <a:ext cx="9516815" cy="3111996"/>
          </a:xfrm>
          <a:prstGeom prst="rect">
            <a:avLst/>
          </a:prstGeom>
          <a:noFill/>
          <a:ln w="12700" cap="flat">
            <a:noFill/>
            <a:miter lim="800000"/>
            <a:headEnd/>
            <a:tailEnd/>
          </a:ln>
        </p:spPr>
      </p:pic>
      <p:sp>
        <p:nvSpPr>
          <p:cNvPr id="15362" name="Rectangle 2"/>
          <p:cNvSpPr>
            <a:spLocks/>
          </p:cNvSpPr>
          <p:nvPr/>
        </p:nvSpPr>
        <p:spPr bwMode="auto">
          <a:xfrm>
            <a:off x="205384" y="165200"/>
            <a:ext cx="8768953" cy="607219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700" b="1" dirty="0" smtClean="0">
                <a:solidFill>
                  <a:srgbClr val="A50021"/>
                </a:solidFill>
                <a:latin typeface="Arial" pitchFamily="34" charset="0"/>
                <a:ea typeface="Gill Sans" charset="0"/>
                <a:cs typeface="Arial" pitchFamily="34" charset="0"/>
                <a:sym typeface="Gill Sans" charset="0"/>
              </a:rPr>
              <a:t>The Difficulty of </a:t>
            </a:r>
            <a:r>
              <a:rPr lang="en-US" sz="3700" b="1" dirty="0" err="1" smtClean="0">
                <a:solidFill>
                  <a:srgbClr val="A50021"/>
                </a:solidFill>
                <a:latin typeface="Arial" pitchFamily="34" charset="0"/>
                <a:ea typeface="Gill Sans" charset="0"/>
                <a:cs typeface="Arial" pitchFamily="34" charset="0"/>
                <a:sym typeface="Gill Sans" charset="0"/>
              </a:rPr>
              <a:t>Heliospheric</a:t>
            </a:r>
            <a:r>
              <a:rPr lang="en-US" sz="3700" b="1" dirty="0" smtClean="0">
                <a:solidFill>
                  <a:srgbClr val="A50021"/>
                </a:solidFill>
                <a:latin typeface="Arial" pitchFamily="34" charset="0"/>
                <a:ea typeface="Gill Sans" charset="0"/>
                <a:cs typeface="Arial" pitchFamily="34" charset="0"/>
                <a:sym typeface="Gill Sans" charset="0"/>
              </a:rPr>
              <a:t> Imaging</a:t>
            </a:r>
          </a:p>
        </p:txBody>
      </p:sp>
      <p:sp>
        <p:nvSpPr>
          <p:cNvPr id="15363" name="Rectangle 3"/>
          <p:cNvSpPr>
            <a:spLocks/>
          </p:cNvSpPr>
          <p:nvPr/>
        </p:nvSpPr>
        <p:spPr bwMode="auto">
          <a:xfrm>
            <a:off x="152400" y="4960441"/>
            <a:ext cx="9296400" cy="696516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0" bIns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dirty="0" smtClean="0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• Thomson-scattered light at 45° </a:t>
            </a:r>
            <a:r>
              <a:rPr lang="en-US" sz="2200" dirty="0" smtClean="0">
                <a:solidFill>
                  <a:srgbClr val="000000"/>
                </a:solidFill>
                <a:ea typeface="Gill Sans" charset="0"/>
                <a:cs typeface="Gill Sans" charset="0"/>
                <a:sym typeface="Wingdings" pitchFamily="2" charset="2"/>
              </a:rPr>
              <a:t></a:t>
            </a:r>
            <a:r>
              <a:rPr lang="en-US" sz="2200" dirty="0" smtClean="0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 1000 times fainter than background.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200" dirty="0" smtClean="0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• </a:t>
            </a:r>
            <a:r>
              <a:rPr lang="en-US" sz="2200" dirty="0" err="1" smtClean="0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Starfield</a:t>
            </a:r>
            <a:r>
              <a:rPr lang="en-US" sz="2200" dirty="0" smtClean="0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 identification and removal is a very challenging task.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2200" dirty="0" smtClean="0">
                <a:solidFill>
                  <a:srgbClr val="000000"/>
                </a:solidFill>
                <a:ea typeface="Gill Sans" charset="0"/>
                <a:cs typeface="Gill Sans" charset="0"/>
                <a:sym typeface="Gill Sans" charset="0"/>
              </a:rPr>
              <a:t> Successful new processing technique: </a:t>
            </a:r>
            <a:r>
              <a:rPr lang="en-US" sz="2200" i="1" dirty="0" smtClean="0">
                <a:solidFill>
                  <a:srgbClr val="C00000"/>
                </a:solidFill>
                <a:ea typeface="Gill Sans" charset="0"/>
                <a:cs typeface="Gill Sans" charset="0"/>
                <a:sym typeface="Gill Sans" charset="0"/>
              </a:rPr>
              <a:t>DeForest et al., </a:t>
            </a:r>
            <a:r>
              <a:rPr lang="en-US" sz="2200" i="1" dirty="0" err="1" smtClean="0">
                <a:solidFill>
                  <a:srgbClr val="C00000"/>
                </a:solidFill>
                <a:ea typeface="Gill Sans" charset="0"/>
                <a:cs typeface="Gill Sans" charset="0"/>
                <a:sym typeface="Gill Sans" charset="0"/>
              </a:rPr>
              <a:t>ApJ</a:t>
            </a:r>
            <a:r>
              <a:rPr lang="en-US" sz="2200" i="1" dirty="0" smtClean="0">
                <a:solidFill>
                  <a:srgbClr val="C00000"/>
                </a:solidFill>
                <a:ea typeface="Gill Sans" charset="0"/>
                <a:cs typeface="Gill Sans" charset="0"/>
                <a:sym typeface="Gill Sans" charset="0"/>
              </a:rPr>
              <a:t> (2012)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in Integrated CME mk III-Gauge half spd-H264_Good_1280x720_29.97.mo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0"/>
            <a:ext cx="9144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prstClr val="white"/>
                </a:solidFill>
              </a:rPr>
              <a:t>SECCHI – 2011 Processing Developments</a:t>
            </a:r>
            <a:endParaRPr lang="en-US" sz="20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432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53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57600" y="6629400"/>
            <a:ext cx="16764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b="1" i="1" dirty="0">
              <a:solidFill>
                <a:srgbClr val="3333CC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60438"/>
          </a:xfrm>
        </p:spPr>
        <p:txBody>
          <a:bodyPr/>
          <a:lstStyle/>
          <a:p>
            <a:r>
              <a:rPr lang="en-US" dirty="0" smtClean="0">
                <a:solidFill>
                  <a:srgbClr val="A50021"/>
                </a:solidFill>
              </a:rPr>
              <a:t>Estimating the Amount of Open Magnetic Field Flux Carried Away by CMEs </a:t>
            </a:r>
            <a:endParaRPr lang="en-US" dirty="0">
              <a:solidFill>
                <a:srgbClr val="A5002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81200" y="6352401"/>
            <a:ext cx="23644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i="1" dirty="0" smtClean="0">
                <a:solidFill>
                  <a:srgbClr val="C00000"/>
                </a:solidFill>
              </a:rPr>
              <a:t>DeForest </a:t>
            </a:r>
            <a:r>
              <a:rPr lang="en-US" sz="1400" b="1" i="1" dirty="0">
                <a:solidFill>
                  <a:srgbClr val="C00000"/>
                </a:solidFill>
              </a:rPr>
              <a:t>et </a:t>
            </a:r>
            <a:r>
              <a:rPr lang="en-US" sz="1400" b="1" i="1" dirty="0" smtClean="0">
                <a:solidFill>
                  <a:srgbClr val="C00000"/>
                </a:solidFill>
              </a:rPr>
              <a:t>al, </a:t>
            </a:r>
            <a:r>
              <a:rPr lang="en-US" sz="1400" b="1" i="1" dirty="0" err="1" smtClean="0">
                <a:solidFill>
                  <a:srgbClr val="C00000"/>
                </a:solidFill>
              </a:rPr>
              <a:t>ApJ</a:t>
            </a:r>
            <a:r>
              <a:rPr lang="en-US" sz="1400" b="1" i="1" dirty="0" smtClean="0">
                <a:solidFill>
                  <a:srgbClr val="C00000"/>
                </a:solidFill>
              </a:rPr>
              <a:t> (2012)</a:t>
            </a:r>
            <a:endParaRPr lang="en-US" sz="1400" b="1" i="1" dirty="0">
              <a:solidFill>
                <a:srgbClr val="C00000"/>
              </a:solidFill>
            </a:endParaRP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152400" y="1143000"/>
            <a:ext cx="44196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8275" indent="-168275" fontAlgn="base">
              <a:spcAft>
                <a:spcPct val="0"/>
              </a:spcAft>
            </a:pPr>
            <a:r>
              <a:rPr lang="en-US" sz="1800" b="1" i="1" dirty="0" smtClean="0">
                <a:solidFill>
                  <a:srgbClr val="000000"/>
                </a:solidFill>
              </a:rPr>
              <a:t>Use V-type features in SECCHI/HI-2 as a sign of magnetic disconnection</a:t>
            </a:r>
          </a:p>
          <a:p>
            <a:pPr marL="168275" indent="-168275" fontAlgn="base">
              <a:spcAft>
                <a:spcPct val="0"/>
              </a:spcAft>
              <a:buFont typeface="Arial" pitchFamily="34" charset="0"/>
              <a:buNone/>
            </a:pPr>
            <a:endParaRPr lang="en-US" sz="1000" b="1" i="1" dirty="0" smtClean="0">
              <a:solidFill>
                <a:srgbClr val="000000"/>
              </a:solidFill>
            </a:endParaRPr>
          </a:p>
          <a:p>
            <a:pPr marL="168275" indent="-168275" fontAlgn="base">
              <a:spcAft>
                <a:spcPct val="0"/>
              </a:spcAft>
            </a:pPr>
            <a:r>
              <a:rPr lang="en-US" sz="1800" b="1" i="1" dirty="0" smtClean="0">
                <a:solidFill>
                  <a:srgbClr val="000000"/>
                </a:solidFill>
              </a:rPr>
              <a:t>Estimate entrained </a:t>
            </a:r>
            <a:r>
              <a:rPr lang="en-US" sz="1800" b="1" i="1" dirty="0">
                <a:solidFill>
                  <a:srgbClr val="000000"/>
                </a:solidFill>
              </a:rPr>
              <a:t>magnetic field by balancing magnetic tension force to drag</a:t>
            </a:r>
            <a:r>
              <a:rPr lang="en-US" sz="1800" b="1" i="1" dirty="0" smtClean="0">
                <a:solidFill>
                  <a:srgbClr val="000000"/>
                </a:solidFill>
              </a:rPr>
              <a:t>:</a:t>
            </a:r>
          </a:p>
          <a:p>
            <a:pPr marL="400050" lvl="1" indent="-174625" fontAlgn="base">
              <a:spcAft>
                <a:spcPct val="0"/>
              </a:spcAft>
            </a:pPr>
            <a:r>
              <a:rPr lang="en-US" sz="1600" b="1" i="1" dirty="0" smtClean="0">
                <a:solidFill>
                  <a:srgbClr val="2D2DB9">
                    <a:lumMod val="75000"/>
                  </a:srgbClr>
                </a:solidFill>
              </a:rPr>
              <a:t>0.08 G at 7 Rs.</a:t>
            </a:r>
          </a:p>
          <a:p>
            <a:pPr marL="0" indent="-174625" fontAlgn="base">
              <a:spcAft>
                <a:spcPct val="0"/>
              </a:spcAft>
              <a:buFont typeface="Arial" pitchFamily="34" charset="0"/>
              <a:buNone/>
            </a:pPr>
            <a:endParaRPr lang="en-US" sz="900" b="1" i="1" dirty="0" smtClean="0">
              <a:solidFill>
                <a:srgbClr val="000000"/>
              </a:solidFill>
            </a:endParaRPr>
          </a:p>
          <a:p>
            <a:pPr marL="0" indent="-174625" fontAlgn="base">
              <a:spcAft>
                <a:spcPct val="0"/>
              </a:spcAft>
            </a:pPr>
            <a:r>
              <a:rPr lang="en-US" sz="1800" b="1" i="1" dirty="0" smtClean="0">
                <a:solidFill>
                  <a:srgbClr val="000000"/>
                </a:solidFill>
              </a:rPr>
              <a:t>Over a 36-day period:</a:t>
            </a:r>
          </a:p>
          <a:p>
            <a:pPr marL="400050" lvl="1" indent="-174625" fontAlgn="base">
              <a:spcAft>
                <a:spcPct val="0"/>
              </a:spcAft>
            </a:pPr>
            <a:r>
              <a:rPr lang="en-US" sz="1600" b="1" i="1" dirty="0">
                <a:solidFill>
                  <a:srgbClr val="2D2DB9">
                    <a:lumMod val="75000"/>
                  </a:srgbClr>
                </a:solidFill>
              </a:rPr>
              <a:t>disconnection rate of unsigned flux </a:t>
            </a:r>
            <a:endParaRPr lang="en-US" sz="1600" b="1" i="1" dirty="0" smtClean="0">
              <a:solidFill>
                <a:srgbClr val="2D2DB9">
                  <a:lumMod val="75000"/>
                </a:srgbClr>
              </a:solidFill>
            </a:endParaRPr>
          </a:p>
          <a:p>
            <a:pPr marL="400050" lvl="1" indent="-174625" fontAlgn="base">
              <a:spcAft>
                <a:spcPct val="0"/>
              </a:spcAft>
              <a:buFont typeface="Arial" pitchFamily="34" charset="0"/>
              <a:buNone/>
            </a:pPr>
            <a:r>
              <a:rPr lang="en-US" sz="1600" b="1" i="1" dirty="0" smtClean="0">
                <a:solidFill>
                  <a:srgbClr val="2D2DB9">
                    <a:lumMod val="75000"/>
                  </a:srgbClr>
                </a:solidFill>
              </a:rPr>
              <a:t>	6 X10</a:t>
            </a:r>
            <a:r>
              <a:rPr lang="en-US" sz="1600" b="1" i="1" baseline="30000" dirty="0" smtClean="0">
                <a:solidFill>
                  <a:srgbClr val="2D2DB9">
                    <a:lumMod val="75000"/>
                  </a:srgbClr>
                </a:solidFill>
              </a:rPr>
              <a:t>21</a:t>
            </a:r>
            <a:r>
              <a:rPr lang="en-US" sz="1600" b="1" i="1" dirty="0" smtClean="0">
                <a:solidFill>
                  <a:srgbClr val="2D2DB9">
                    <a:lumMod val="75000"/>
                  </a:srgbClr>
                </a:solidFill>
              </a:rPr>
              <a:t> </a:t>
            </a:r>
            <a:r>
              <a:rPr lang="en-US" sz="1600" b="1" i="1" dirty="0" err="1" smtClean="0">
                <a:solidFill>
                  <a:srgbClr val="2D2DB9">
                    <a:lumMod val="75000"/>
                  </a:srgbClr>
                </a:solidFill>
              </a:rPr>
              <a:t>Mx</a:t>
            </a:r>
            <a:r>
              <a:rPr lang="en-US" sz="1600" b="1" i="1" dirty="0" smtClean="0">
                <a:solidFill>
                  <a:srgbClr val="2D2DB9">
                    <a:lumMod val="75000"/>
                  </a:srgbClr>
                </a:solidFill>
              </a:rPr>
              <a:t>/yr</a:t>
            </a:r>
            <a:r>
              <a:rPr lang="en-US" sz="1600" b="1" i="1" dirty="0">
                <a:solidFill>
                  <a:srgbClr val="2D2DB9">
                    <a:lumMod val="75000"/>
                  </a:srgbClr>
                </a:solidFill>
              </a:rPr>
              <a:t>.</a:t>
            </a:r>
          </a:p>
          <a:p>
            <a:pPr marL="400050" lvl="1" indent="-174625" fontAlgn="base">
              <a:spcAft>
                <a:spcPct val="0"/>
              </a:spcAft>
            </a:pPr>
            <a:r>
              <a:rPr lang="en-US" sz="1600" b="1" i="1" dirty="0">
                <a:solidFill>
                  <a:srgbClr val="2D2DB9">
                    <a:lumMod val="75000"/>
                  </a:srgbClr>
                </a:solidFill>
              </a:rPr>
              <a:t>c</a:t>
            </a:r>
            <a:r>
              <a:rPr lang="en-US" sz="1600" b="1" i="1" dirty="0" smtClean="0">
                <a:solidFill>
                  <a:srgbClr val="2D2DB9">
                    <a:lumMod val="75000"/>
                  </a:srgbClr>
                </a:solidFill>
              </a:rPr>
              <a:t>orresponds </a:t>
            </a:r>
            <a:r>
              <a:rPr lang="en-US" sz="1600" b="1" i="1" dirty="0">
                <a:solidFill>
                  <a:srgbClr val="2D2DB9">
                    <a:lumMod val="75000"/>
                  </a:srgbClr>
                </a:solidFill>
              </a:rPr>
              <a:t>to a change in the radial IMF at Earth of 0.2 </a:t>
            </a:r>
            <a:r>
              <a:rPr lang="en-US" sz="1600" b="1" i="1" dirty="0" err="1">
                <a:solidFill>
                  <a:srgbClr val="2D2DB9">
                    <a:lumMod val="75000"/>
                  </a:srgbClr>
                </a:solidFill>
              </a:rPr>
              <a:t>nT</a:t>
            </a:r>
            <a:r>
              <a:rPr lang="en-US" sz="1600" b="1" i="1" dirty="0">
                <a:solidFill>
                  <a:srgbClr val="2D2DB9">
                    <a:lumMod val="75000"/>
                  </a:srgbClr>
                </a:solidFill>
              </a:rPr>
              <a:t>/yr.  </a:t>
            </a:r>
            <a:endParaRPr lang="en-US" sz="1600" b="1" i="1" dirty="0" smtClean="0">
              <a:solidFill>
                <a:srgbClr val="2D2DB9">
                  <a:lumMod val="75000"/>
                </a:srgbClr>
              </a:solidFill>
            </a:endParaRPr>
          </a:p>
          <a:p>
            <a:pPr marL="400050" lvl="1" indent="-174625" fontAlgn="base">
              <a:spcAft>
                <a:spcPct val="0"/>
              </a:spcAft>
            </a:pPr>
            <a:r>
              <a:rPr lang="en-US" sz="1600" b="1" i="1" dirty="0" smtClean="0">
                <a:solidFill>
                  <a:srgbClr val="2D2DB9">
                    <a:lumMod val="75000"/>
                  </a:srgbClr>
                </a:solidFill>
              </a:rPr>
              <a:t>about 10% of observed rate of change of open field at 1 AU (Schwadron et al., </a:t>
            </a:r>
            <a:r>
              <a:rPr lang="en-US" sz="1600" b="1" i="1" dirty="0" err="1" smtClean="0">
                <a:solidFill>
                  <a:srgbClr val="2D2DB9">
                    <a:lumMod val="75000"/>
                  </a:srgbClr>
                </a:solidFill>
              </a:rPr>
              <a:t>ApJ</a:t>
            </a:r>
            <a:r>
              <a:rPr lang="en-US" sz="1600" b="1" i="1" dirty="0" smtClean="0">
                <a:solidFill>
                  <a:srgbClr val="2D2DB9">
                    <a:lumMod val="75000"/>
                  </a:srgbClr>
                </a:solidFill>
              </a:rPr>
              <a:t>, 2010)</a:t>
            </a:r>
          </a:p>
          <a:p>
            <a:pPr marL="400050" lvl="1" indent="-174625" fontAlgn="base">
              <a:spcAft>
                <a:spcPct val="0"/>
              </a:spcAft>
            </a:pPr>
            <a:endParaRPr lang="en-US" sz="1600" b="1" i="1" dirty="0" smtClean="0">
              <a:solidFill>
                <a:srgbClr val="2D2DB9">
                  <a:lumMod val="75000"/>
                </a:srgbClr>
              </a:solidFill>
            </a:endParaRPr>
          </a:p>
          <a:p>
            <a:pPr marL="400050" lvl="1" indent="-174625" fontAlgn="base">
              <a:spcAft>
                <a:spcPct val="0"/>
              </a:spcAft>
            </a:pPr>
            <a:endParaRPr lang="en-US" sz="1600" b="1" i="1" dirty="0">
              <a:solidFill>
                <a:srgbClr val="2D2DB9">
                  <a:lumMod val="75000"/>
                </a:srgbClr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52400" y="5562600"/>
            <a:ext cx="4495800" cy="914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base">
              <a:spcAft>
                <a:spcPct val="0"/>
              </a:spcAft>
              <a:buFont typeface="Arial" pitchFamily="34" charset="0"/>
              <a:buNone/>
            </a:pPr>
            <a:r>
              <a:rPr lang="en-US" sz="1600" b="1" i="1" dirty="0" smtClean="0">
                <a:solidFill>
                  <a:srgbClr val="000000"/>
                </a:solidFill>
                <a:sym typeface="Wingdings" pitchFamily="2" charset="2"/>
              </a:rPr>
              <a:t> </a:t>
            </a:r>
            <a:r>
              <a:rPr lang="en-US" sz="1600" b="1" i="1" dirty="0" smtClean="0">
                <a:solidFill>
                  <a:srgbClr val="000000"/>
                </a:solidFill>
              </a:rPr>
              <a:t>Therefore, CMEs may play an important role in balancing the open flux in the heliosphere.</a:t>
            </a:r>
          </a:p>
        </p:txBody>
      </p:sp>
      <p:pic>
        <p:nvPicPr>
          <p:cNvPr id="7" name="Picture 6" descr="DeForestt DC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24400" y="1100328"/>
            <a:ext cx="3963924" cy="56052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200" y="6477000"/>
            <a:ext cx="1447800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000" b="1" i="1" dirty="0">
              <a:solidFill>
                <a:srgbClr val="33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329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81000" y="533400"/>
            <a:ext cx="8153400" cy="63246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137160"/>
            <a:ext cx="7802880" cy="672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686800" y="6477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white"/>
                </a:solidFill>
              </a:rPr>
              <a:t>14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white"/>
                </a:solidFill>
              </a:rPr>
              <a:t>Analysis of DE  in Solar Wind</a:t>
            </a:r>
            <a:endParaRPr lang="en-US" sz="2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21547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86800" y="6477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white"/>
                </a:solidFill>
              </a:rPr>
              <a:t>15</a:t>
            </a:r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81439" y="2057400"/>
            <a:ext cx="5811412" cy="4648200"/>
            <a:chOff x="0" y="0"/>
            <a:chExt cx="5001" cy="4000"/>
          </a:xfrm>
        </p:grpSpPr>
        <p:sp>
          <p:nvSpPr>
            <p:cNvPr id="12" name="Rectangle 2"/>
            <p:cNvSpPr>
              <a:spLocks/>
            </p:cNvSpPr>
            <p:nvPr/>
          </p:nvSpPr>
          <p:spPr bwMode="auto">
            <a:xfrm>
              <a:off x="0" y="0"/>
              <a:ext cx="5001" cy="4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" y="55"/>
              <a:ext cx="4797" cy="39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Rectangle 33"/>
          <p:cNvSpPr>
            <a:spLocks/>
          </p:cNvSpPr>
          <p:nvPr/>
        </p:nvSpPr>
        <p:spPr bwMode="auto">
          <a:xfrm rot="19600280">
            <a:off x="2064724" y="3844705"/>
            <a:ext cx="3234061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 cap="flat">
                <a:solidFill>
                  <a:srgbClr val="000000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/>
          <a:p>
            <a:r>
              <a:rPr lang="en-US" sz="2000" b="1" dirty="0">
                <a:solidFill>
                  <a:srgbClr val="A63234"/>
                </a:solidFill>
                <a:latin typeface="Copperplate" charset="0"/>
                <a:ea typeface="Copperplate" charset="0"/>
                <a:cs typeface="Copperplate" charset="0"/>
                <a:sym typeface="Copperplate" charset="0"/>
              </a:rPr>
              <a:t>Accretion in 1 AU:</a:t>
            </a:r>
          </a:p>
          <a:p>
            <a:r>
              <a:rPr lang="en-US" sz="2000" b="1" dirty="0">
                <a:solidFill>
                  <a:srgbClr val="A63234"/>
                </a:solidFill>
                <a:latin typeface="Copperplate" charset="0"/>
                <a:ea typeface="Copperplate" charset="0"/>
                <a:cs typeface="Copperplate" charset="0"/>
                <a:sym typeface="Copperplate" charset="0"/>
              </a:rPr>
              <a:t>from 20 </a:t>
            </a:r>
            <a:r>
              <a:rPr lang="en-US" sz="2000" b="1" dirty="0" err="1">
                <a:solidFill>
                  <a:srgbClr val="A63234"/>
                </a:solidFill>
                <a:latin typeface="Copperplate" charset="0"/>
                <a:ea typeface="Copperplate" charset="0"/>
                <a:cs typeface="Copperplate" charset="0"/>
                <a:sym typeface="Copperplate" charset="0"/>
              </a:rPr>
              <a:t>Tg</a:t>
            </a:r>
            <a:r>
              <a:rPr lang="en-US" sz="2000" b="1" dirty="0">
                <a:solidFill>
                  <a:srgbClr val="A63234"/>
                </a:solidFill>
                <a:latin typeface="Copperplate" charset="0"/>
                <a:ea typeface="Copperplate" charset="0"/>
                <a:cs typeface="Copperplate" charset="0"/>
                <a:sym typeface="Copperplate" charset="0"/>
              </a:rPr>
              <a:t> to 80 </a:t>
            </a:r>
            <a:r>
              <a:rPr lang="en-US" sz="2000" b="1" dirty="0" err="1" smtClean="0">
                <a:solidFill>
                  <a:srgbClr val="A63234"/>
                </a:solidFill>
                <a:latin typeface="Copperplate" charset="0"/>
                <a:ea typeface="Copperplate" charset="0"/>
                <a:cs typeface="Copperplate" charset="0"/>
                <a:sym typeface="Copperplate" charset="0"/>
              </a:rPr>
              <a:t>Tg</a:t>
            </a:r>
            <a:r>
              <a:rPr lang="en-US" sz="2000" b="1" dirty="0" smtClean="0">
                <a:solidFill>
                  <a:srgbClr val="A63234"/>
                </a:solidFill>
                <a:latin typeface="Copperplate" charset="0"/>
                <a:ea typeface="Copperplate" charset="0"/>
                <a:cs typeface="Copperplate" charset="0"/>
                <a:sym typeface="Copperplate" charset="0"/>
              </a:rPr>
              <a:t> (4X</a:t>
            </a:r>
            <a:r>
              <a:rPr lang="en-US" sz="2000" b="1" dirty="0">
                <a:solidFill>
                  <a:srgbClr val="A63234"/>
                </a:solidFill>
                <a:latin typeface="Copperplate" charset="0"/>
                <a:ea typeface="Copperplate" charset="0"/>
                <a:cs typeface="Copperplate" charset="0"/>
                <a:sym typeface="Copperplate" charset="0"/>
              </a:rPr>
              <a:t>!)</a:t>
            </a: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086928" y="838200"/>
            <a:ext cx="6057072" cy="762000"/>
            <a:chOff x="0" y="0"/>
            <a:chExt cx="5432" cy="552"/>
          </a:xfrm>
        </p:grpSpPr>
        <p:pic>
          <p:nvPicPr>
            <p:cNvPr id="17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432" cy="5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" name="Rectangle 6"/>
            <p:cNvSpPr>
              <a:spLocks/>
            </p:cNvSpPr>
            <p:nvPr/>
          </p:nvSpPr>
          <p:spPr bwMode="auto">
            <a:xfrm>
              <a:off x="4408" y="20"/>
              <a:ext cx="720" cy="2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9" name="Rectangle 7"/>
            <p:cNvSpPr>
              <a:spLocks/>
            </p:cNvSpPr>
            <p:nvPr/>
          </p:nvSpPr>
          <p:spPr bwMode="auto">
            <a:xfrm>
              <a:off x="4562" y="100"/>
              <a:ext cx="259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127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/>
            <a:p>
              <a:r>
                <a:rPr lang="en-US" sz="2800" i="1">
                  <a:solidFill>
                    <a:prstClr val="white"/>
                  </a:solidFill>
                  <a:latin typeface="Times New Roman" charset="0"/>
                  <a:cs typeface="Times New Roman" charset="0"/>
                  <a:sym typeface="Times New Roman" charset="0"/>
                </a:rPr>
                <a:t>S</a:t>
              </a:r>
              <a:r>
                <a:rPr lang="en-US" sz="2800" baseline="32000">
                  <a:solidFill>
                    <a:prstClr val="white"/>
                  </a:solidFill>
                  <a:latin typeface="Times New Roman" charset="0"/>
                  <a:cs typeface="Times New Roman" charset="0"/>
                  <a:sym typeface="Times New Roman" charset="0"/>
                </a:rPr>
                <a:t>2</a:t>
              </a:r>
            </a:p>
          </p:txBody>
        </p:sp>
        <p:sp>
          <p:nvSpPr>
            <p:cNvPr id="20" name="Rectangle 8"/>
            <p:cNvSpPr>
              <a:spLocks/>
            </p:cNvSpPr>
            <p:nvPr/>
          </p:nvSpPr>
          <p:spPr bwMode="auto">
            <a:xfrm>
              <a:off x="5032" y="12"/>
              <a:ext cx="336" cy="34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25400" cap="flat">
                  <a:solidFill>
                    <a:srgbClr val="000000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>
                <a:solidFill>
                  <a:prstClr val="white"/>
                </a:solidFill>
              </a:endParaRPr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4953000" y="1371600"/>
            <a:ext cx="5334000" cy="3429000"/>
            <a:chOff x="0" y="0"/>
            <a:chExt cx="5600" cy="3064"/>
          </a:xfrm>
        </p:grpSpPr>
        <p:grpSp>
          <p:nvGrpSpPr>
            <p:cNvPr id="6" name="Group 12"/>
            <p:cNvGrpSpPr>
              <a:grpSpLocks/>
            </p:cNvGrpSpPr>
            <p:nvPr/>
          </p:nvGrpSpPr>
          <p:grpSpPr bwMode="auto">
            <a:xfrm>
              <a:off x="2280" y="0"/>
              <a:ext cx="3320" cy="848"/>
              <a:chOff x="0" y="0"/>
              <a:chExt cx="3320" cy="848"/>
            </a:xfrm>
          </p:grpSpPr>
          <p:sp>
            <p:nvSpPr>
              <p:cNvPr id="43" name="Rectangle 10"/>
              <p:cNvSpPr>
                <a:spLocks/>
              </p:cNvSpPr>
              <p:nvPr/>
            </p:nvSpPr>
            <p:spPr bwMode="auto">
              <a:xfrm>
                <a:off x="0" y="568"/>
                <a:ext cx="3320" cy="2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12700" cap="flat">
                    <a:solidFill>
                      <a:srgbClr val="000000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 anchor="ctr"/>
              <a:lstStyle/>
              <a:p>
                <a:r>
                  <a:rPr lang="en-US" sz="2300" dirty="0">
                    <a:solidFill>
                      <a:srgbClr val="00B0F0"/>
                    </a:solidFill>
                    <a:latin typeface="Arial Narrow" charset="0"/>
                    <a:ea typeface="Arial Narrow" charset="0"/>
                    <a:cs typeface="Arial Narrow" charset="0"/>
                    <a:sym typeface="Arial Narrow" charset="0"/>
                  </a:rPr>
                  <a:t>Distance to feature</a:t>
                </a:r>
              </a:p>
            </p:txBody>
          </p:sp>
          <p:sp>
            <p:nvSpPr>
              <p:cNvPr id="44" name="Line 11"/>
              <p:cNvSpPr>
                <a:spLocks noChangeShapeType="1"/>
              </p:cNvSpPr>
              <p:nvPr/>
            </p:nvSpPr>
            <p:spPr bwMode="auto">
              <a:xfrm flipH="1">
                <a:off x="216" y="0"/>
                <a:ext cx="424" cy="568"/>
              </a:xfrm>
              <a:prstGeom prst="line">
                <a:avLst/>
              </a:prstGeom>
              <a:ln w="31750">
                <a:solidFill>
                  <a:srgbClr val="00B0F0"/>
                </a:solidFill>
                <a:headEnd type="stealth" w="med" len="med"/>
                <a:tailEnd type="none" w="med" len="med"/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  <p:txBody>
              <a:bodyPr lIns="0" tIns="0" rIns="0" bIns="0"/>
              <a:lstStyle/>
              <a:p>
                <a:endParaRPr lang="en-US">
                  <a:solidFill>
                    <a:srgbClr val="00B0F0"/>
                  </a:solidFill>
                </a:endParaRPr>
              </a:p>
            </p:txBody>
          </p:sp>
        </p:grpSp>
        <p:grpSp>
          <p:nvGrpSpPr>
            <p:cNvPr id="7" name="Group 31"/>
            <p:cNvGrpSpPr>
              <a:grpSpLocks/>
            </p:cNvGrpSpPr>
            <p:nvPr/>
          </p:nvGrpSpPr>
          <p:grpSpPr bwMode="auto">
            <a:xfrm>
              <a:off x="0" y="88"/>
              <a:ext cx="5040" cy="2976"/>
              <a:chOff x="0" y="0"/>
              <a:chExt cx="5040" cy="2976"/>
            </a:xfrm>
          </p:grpSpPr>
          <p:grpSp>
            <p:nvGrpSpPr>
              <p:cNvPr id="8" name="Group 15"/>
              <p:cNvGrpSpPr>
                <a:grpSpLocks/>
              </p:cNvGrpSpPr>
              <p:nvPr/>
            </p:nvGrpSpPr>
            <p:grpSpPr bwMode="auto">
              <a:xfrm>
                <a:off x="0" y="16"/>
                <a:ext cx="3823" cy="2960"/>
                <a:chOff x="0" y="0"/>
                <a:chExt cx="3823" cy="2960"/>
              </a:xfrm>
            </p:grpSpPr>
            <p:sp>
              <p:nvSpPr>
                <p:cNvPr id="41" name="Rectangle 13"/>
                <p:cNvSpPr>
                  <a:spLocks/>
                </p:cNvSpPr>
                <p:nvPr/>
              </p:nvSpPr>
              <p:spPr bwMode="auto">
                <a:xfrm>
                  <a:off x="503" y="2680"/>
                  <a:ext cx="3320" cy="2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 anchor="ctr"/>
                <a:lstStyle/>
                <a:p>
                  <a:r>
                    <a:rPr lang="en-US" sz="2300" dirty="0">
                      <a:solidFill>
                        <a:srgbClr val="00B0F0"/>
                      </a:solidFill>
                      <a:latin typeface="Arial Narrow" charset="0"/>
                      <a:ea typeface="Arial Narrow" charset="0"/>
                      <a:cs typeface="Arial Narrow" charset="0"/>
                      <a:sym typeface="Arial Narrow" charset="0"/>
                    </a:rPr>
                    <a:t>Average mass per electron (proton mass * 1.1)</a:t>
                  </a:r>
                </a:p>
              </p:txBody>
            </p:sp>
            <p:sp>
              <p:nvSpPr>
                <p:cNvPr id="42" name="Line 14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503" cy="2508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  <a:headEnd type="stealth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lIns="0" tIns="0" rIns="0" bIns="0"/>
                <a:lstStyle/>
                <a:p>
                  <a:endParaRPr lang="en-US">
                    <a:solidFill>
                      <a:srgbClr val="00B0F0"/>
                    </a:solidFill>
                  </a:endParaRPr>
                </a:p>
              </p:txBody>
            </p:sp>
          </p:grpSp>
          <p:grpSp>
            <p:nvGrpSpPr>
              <p:cNvPr id="9" name="Group 18"/>
              <p:cNvGrpSpPr>
                <a:grpSpLocks/>
              </p:cNvGrpSpPr>
              <p:nvPr/>
            </p:nvGrpSpPr>
            <p:grpSpPr bwMode="auto">
              <a:xfrm>
                <a:off x="264" y="32"/>
                <a:ext cx="3848" cy="2632"/>
                <a:chOff x="0" y="0"/>
                <a:chExt cx="3848" cy="2632"/>
              </a:xfrm>
            </p:grpSpPr>
            <p:sp>
              <p:nvSpPr>
                <p:cNvPr id="39" name="Rectangle 16"/>
                <p:cNvSpPr>
                  <a:spLocks/>
                </p:cNvSpPr>
                <p:nvPr/>
              </p:nvSpPr>
              <p:spPr bwMode="auto">
                <a:xfrm>
                  <a:off x="528" y="2352"/>
                  <a:ext cx="3320" cy="2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 anchor="ctr"/>
                <a:lstStyle/>
                <a:p>
                  <a:r>
                    <a:rPr lang="en-US" sz="2300" dirty="0">
                      <a:solidFill>
                        <a:srgbClr val="00B0F0"/>
                      </a:solidFill>
                      <a:latin typeface="Arial Narrow" charset="0"/>
                      <a:ea typeface="Arial Narrow" charset="0"/>
                      <a:cs typeface="Arial Narrow" charset="0"/>
                      <a:sym typeface="Arial Narrow" charset="0"/>
                    </a:rPr>
                    <a:t>Feature brightness</a:t>
                  </a:r>
                </a:p>
              </p:txBody>
            </p:sp>
            <p:sp>
              <p:nvSpPr>
                <p:cNvPr id="40" name="Line 17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532" cy="2352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  <a:headEnd type="stealth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lIns="0" tIns="0" rIns="0" bIns="0"/>
                <a:lstStyle/>
                <a:p>
                  <a:endParaRPr lang="en-US">
                    <a:solidFill>
                      <a:srgbClr val="00B0F0"/>
                    </a:solidFill>
                  </a:endParaRPr>
                </a:p>
              </p:txBody>
            </p:sp>
          </p:grpSp>
          <p:grpSp>
            <p:nvGrpSpPr>
              <p:cNvPr id="10" name="Group 21"/>
              <p:cNvGrpSpPr>
                <a:grpSpLocks/>
              </p:cNvGrpSpPr>
              <p:nvPr/>
            </p:nvGrpSpPr>
            <p:grpSpPr bwMode="auto">
              <a:xfrm>
                <a:off x="560" y="32"/>
                <a:ext cx="3760" cy="2263"/>
                <a:chOff x="0" y="0"/>
                <a:chExt cx="3760" cy="2263"/>
              </a:xfrm>
            </p:grpSpPr>
            <p:sp>
              <p:nvSpPr>
                <p:cNvPr id="37" name="Rectangle 19"/>
                <p:cNvSpPr>
                  <a:spLocks/>
                </p:cNvSpPr>
                <p:nvPr/>
              </p:nvSpPr>
              <p:spPr bwMode="auto">
                <a:xfrm>
                  <a:off x="440" y="1983"/>
                  <a:ext cx="3320" cy="2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 anchor="ctr"/>
                <a:lstStyle/>
                <a:p>
                  <a:r>
                    <a:rPr lang="en-US" sz="2300" dirty="0">
                      <a:solidFill>
                        <a:srgbClr val="00B0F0"/>
                      </a:solidFill>
                      <a:latin typeface="Arial Narrow" charset="0"/>
                      <a:ea typeface="Arial Narrow" charset="0"/>
                      <a:cs typeface="Arial Narrow" charset="0"/>
                      <a:sym typeface="Arial Narrow" charset="0"/>
                    </a:rPr>
                    <a:t>Solar solid angle from feature’s vantage</a:t>
                  </a:r>
                </a:p>
              </p:txBody>
            </p:sp>
            <p:sp>
              <p:nvSpPr>
                <p:cNvPr id="38" name="Line 20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440" cy="1904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  <a:headEnd type="stealth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lIns="0" tIns="0" rIns="0" bIns="0"/>
                <a:lstStyle/>
                <a:p>
                  <a:endParaRPr lang="en-US">
                    <a:solidFill>
                      <a:srgbClr val="00B0F0"/>
                    </a:solidFill>
                  </a:endParaRPr>
                </a:p>
              </p:txBody>
            </p:sp>
          </p:grpSp>
          <p:grpSp>
            <p:nvGrpSpPr>
              <p:cNvPr id="11" name="Group 24"/>
              <p:cNvGrpSpPr>
                <a:grpSpLocks/>
              </p:cNvGrpSpPr>
              <p:nvPr/>
            </p:nvGrpSpPr>
            <p:grpSpPr bwMode="auto">
              <a:xfrm>
                <a:off x="1128" y="24"/>
                <a:ext cx="3600" cy="1912"/>
                <a:chOff x="0" y="0"/>
                <a:chExt cx="3600" cy="1912"/>
              </a:xfrm>
            </p:grpSpPr>
            <p:sp>
              <p:nvSpPr>
                <p:cNvPr id="35" name="Rectangle 22"/>
                <p:cNvSpPr>
                  <a:spLocks/>
                </p:cNvSpPr>
                <p:nvPr/>
              </p:nvSpPr>
              <p:spPr bwMode="auto">
                <a:xfrm>
                  <a:off x="280" y="1632"/>
                  <a:ext cx="3320" cy="2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 anchor="ctr"/>
                <a:lstStyle/>
                <a:p>
                  <a:r>
                    <a:rPr lang="en-US" sz="2300">
                      <a:solidFill>
                        <a:srgbClr val="00B0F0"/>
                      </a:solidFill>
                      <a:latin typeface="Arial Narrow" charset="0"/>
                      <a:ea typeface="Arial Narrow" charset="0"/>
                      <a:cs typeface="Arial Narrow" charset="0"/>
                      <a:sym typeface="Arial Narrow" charset="0"/>
                    </a:rPr>
                    <a:t>Thomson cross section</a:t>
                  </a:r>
                </a:p>
              </p:txBody>
            </p:sp>
            <p:sp>
              <p:nvSpPr>
                <p:cNvPr id="36" name="Line 23"/>
                <p:cNvSpPr>
                  <a:spLocks noChangeShapeType="1"/>
                </p:cNvSpPr>
                <p:nvPr/>
              </p:nvSpPr>
              <p:spPr bwMode="auto">
                <a:xfrm>
                  <a:off x="0" y="0"/>
                  <a:ext cx="296" cy="1655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  <a:headEnd type="stealth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lIns="0" tIns="0" rIns="0" bIns="0"/>
                <a:lstStyle/>
                <a:p>
                  <a:endParaRPr lang="en-US">
                    <a:solidFill>
                      <a:srgbClr val="00B0F0"/>
                    </a:solidFill>
                  </a:endParaRPr>
                </a:p>
              </p:txBody>
            </p:sp>
          </p:grpSp>
          <p:grpSp>
            <p:nvGrpSpPr>
              <p:cNvPr id="13" name="Group 27"/>
              <p:cNvGrpSpPr>
                <a:grpSpLocks/>
              </p:cNvGrpSpPr>
              <p:nvPr/>
            </p:nvGrpSpPr>
            <p:grpSpPr bwMode="auto">
              <a:xfrm>
                <a:off x="1440" y="24"/>
                <a:ext cx="3320" cy="1496"/>
                <a:chOff x="-168" y="0"/>
                <a:chExt cx="3320" cy="1496"/>
              </a:xfrm>
            </p:grpSpPr>
            <p:sp>
              <p:nvSpPr>
                <p:cNvPr id="33" name="Rectangle 25"/>
                <p:cNvSpPr>
                  <a:spLocks/>
                </p:cNvSpPr>
                <p:nvPr/>
              </p:nvSpPr>
              <p:spPr bwMode="auto">
                <a:xfrm>
                  <a:off x="-168" y="1216"/>
                  <a:ext cx="3320" cy="2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 anchor="ctr"/>
                <a:lstStyle/>
                <a:p>
                  <a:r>
                    <a:rPr lang="en-US" sz="2300" dirty="0">
                      <a:solidFill>
                        <a:srgbClr val="00B0F0"/>
                      </a:solidFill>
                      <a:latin typeface="Arial Narrow" charset="0"/>
                      <a:ea typeface="Arial Narrow" charset="0"/>
                      <a:cs typeface="Arial Narrow" charset="0"/>
                      <a:sym typeface="Arial Narrow" charset="0"/>
                    </a:rPr>
                    <a:t>Thomson geometric factor</a:t>
                  </a:r>
                </a:p>
              </p:txBody>
            </p:sp>
            <p:sp>
              <p:nvSpPr>
                <p:cNvPr id="34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96" y="0"/>
                  <a:ext cx="0" cy="1215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  <a:headEnd type="stealth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lIns="0" tIns="0" rIns="0" bIns="0"/>
                <a:lstStyle/>
                <a:p>
                  <a:endParaRPr lang="en-US">
                    <a:solidFill>
                      <a:srgbClr val="00B0F0"/>
                    </a:solidFill>
                  </a:endParaRPr>
                </a:p>
              </p:txBody>
            </p:sp>
          </p:grpSp>
          <p:grpSp>
            <p:nvGrpSpPr>
              <p:cNvPr id="16" name="Group 30"/>
              <p:cNvGrpSpPr>
                <a:grpSpLocks/>
              </p:cNvGrpSpPr>
              <p:nvPr/>
            </p:nvGrpSpPr>
            <p:grpSpPr bwMode="auto">
              <a:xfrm>
                <a:off x="1720" y="0"/>
                <a:ext cx="3320" cy="1104"/>
                <a:chOff x="-216" y="0"/>
                <a:chExt cx="3320" cy="1104"/>
              </a:xfrm>
            </p:grpSpPr>
            <p:sp>
              <p:nvSpPr>
                <p:cNvPr id="31" name="Rectangle 28"/>
                <p:cNvSpPr>
                  <a:spLocks/>
                </p:cNvSpPr>
                <p:nvPr/>
              </p:nvSpPr>
              <p:spPr bwMode="auto">
                <a:xfrm>
                  <a:off x="-216" y="824"/>
                  <a:ext cx="3320" cy="2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=""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="" xmlns:a14="http://schemas.microsoft.com/office/drawing/2010/main" w="12700" cap="flat">
                      <a:solidFill>
                        <a:srgbClr val="000000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 anchor="ctr"/>
                <a:lstStyle/>
                <a:p>
                  <a:r>
                    <a:rPr lang="en-US" sz="2300" dirty="0">
                      <a:solidFill>
                        <a:srgbClr val="00B0F0"/>
                      </a:solidFill>
                      <a:latin typeface="Arial Narrow" charset="0"/>
                      <a:ea typeface="Arial Narrow" charset="0"/>
                      <a:cs typeface="Arial Narrow" charset="0"/>
                      <a:sym typeface="Arial Narrow" charset="0"/>
                    </a:rPr>
                    <a:t>Apparent size of feature</a:t>
                  </a:r>
                </a:p>
              </p:txBody>
            </p:sp>
            <p:sp>
              <p:nvSpPr>
                <p:cNvPr id="32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80" y="0"/>
                  <a:ext cx="480" cy="824"/>
                </a:xfrm>
                <a:prstGeom prst="line">
                  <a:avLst/>
                </a:prstGeom>
                <a:ln w="31750">
                  <a:solidFill>
                    <a:srgbClr val="00B0F0"/>
                  </a:solidFill>
                  <a:headEnd type="stealth" w="med" len="med"/>
                  <a:tailEnd type="none" w="med" len="med"/>
                </a:ln>
              </p:spPr>
              <p:style>
                <a:lnRef idx="1">
                  <a:schemeClr val="accent6"/>
                </a:lnRef>
                <a:fillRef idx="0">
                  <a:schemeClr val="accent6"/>
                </a:fillRef>
                <a:effectRef idx="0">
                  <a:schemeClr val="accent6"/>
                </a:effectRef>
                <a:fontRef idx="minor">
                  <a:schemeClr val="tx1"/>
                </a:fontRef>
              </p:style>
              <p:txBody>
                <a:bodyPr lIns="0" tIns="0" rIns="0" bIns="0"/>
                <a:lstStyle/>
                <a:p>
                  <a:endParaRPr lang="en-US">
                    <a:solidFill>
                      <a:srgbClr val="00B0F0"/>
                    </a:solidFill>
                  </a:endParaRPr>
                </a:p>
              </p:txBody>
            </p:sp>
          </p:grpSp>
        </p:grpSp>
      </p:grpSp>
      <p:sp>
        <p:nvSpPr>
          <p:cNvPr id="45" name="TextBox 44"/>
          <p:cNvSpPr txBox="1"/>
          <p:nvPr/>
        </p:nvSpPr>
        <p:spPr>
          <a:xfrm>
            <a:off x="2606286" y="0"/>
            <a:ext cx="39469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white"/>
                </a:solidFill>
              </a:rPr>
              <a:t>Analysis of DE  in Solar Wind</a:t>
            </a:r>
          </a:p>
        </p:txBody>
      </p:sp>
    </p:spTree>
    <p:extLst>
      <p:ext uri="{BB962C8B-B14F-4D97-AF65-F5344CB8AC3E}">
        <p14:creationId xmlns="" xmlns:p14="http://schemas.microsoft.com/office/powerpoint/2010/main" val="5321547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9771776" presetClass="entr" presetSubtype="6259178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isr_logo.png"/>
          <p:cNvPicPr>
            <a:picLocks noChangeAspect="1"/>
          </p:cNvPicPr>
          <p:nvPr/>
        </p:nvPicPr>
        <p:blipFill>
          <a:blip r:embed="rId2" cstate="print"/>
          <a:srcRect t="9041" r="-4317" b="30000"/>
          <a:stretch>
            <a:fillRect/>
          </a:stretch>
        </p:blipFill>
        <p:spPr bwMode="auto">
          <a:xfrm>
            <a:off x="414338" y="271463"/>
            <a:ext cx="1905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6" name="TextBox 6"/>
          <p:cNvSpPr txBox="1">
            <a:spLocks noChangeArrowheads="1"/>
          </p:cNvSpPr>
          <p:nvPr/>
        </p:nvSpPr>
        <p:spPr bwMode="auto">
          <a:xfrm>
            <a:off x="514350" y="854075"/>
            <a:ext cx="8077200" cy="63500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50000">
                <a:srgbClr val="D29600"/>
              </a:gs>
              <a:gs pos="100000">
                <a:srgbClr val="8000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14350" y="944563"/>
            <a:ext cx="8077200" cy="0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48600" y="762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743200" y="76200"/>
            <a:ext cx="3595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CONCLUSIONS</a:t>
            </a:r>
            <a:endParaRPr lang="en-US" sz="3600" b="1" dirty="0">
              <a:solidFill>
                <a:srgbClr val="99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1049953"/>
            <a:ext cx="88392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CMEs carry magnetic flux &amp; </a:t>
            </a:r>
            <a:r>
              <a:rPr lang="en-US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helicity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into </a:t>
            </a:r>
            <a:r>
              <a:rPr lang="en-US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heliosphere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but flux buildup not observed</a:t>
            </a:r>
          </a:p>
          <a:p>
            <a:pPr>
              <a:buFont typeface="Arial" pitchFamily="34" charset="0"/>
              <a:buChar char="•"/>
            </a:pPr>
            <a:endParaRPr lang="en-US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Evidence of current sheets and disconnection (C-O </a:t>
            </a:r>
            <a:r>
              <a:rPr lang="en-US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struc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., rays) observed in lower atmosphere and corona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Rays/CSs in at least 10% of all WL CMEs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But are they frequent enough to balance flux?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Some CS parameters measured but we need a full description</a:t>
            </a:r>
          </a:p>
          <a:p>
            <a:pPr>
              <a:buFont typeface="Arial" pitchFamily="34" charset="0"/>
              <a:buChar char="•"/>
            </a:pPr>
            <a:endParaRPr lang="en-US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In new STEREO SECCHI data set CME structures and DE features now easily visible and common, even at solar minimum</a:t>
            </a:r>
          </a:p>
          <a:p>
            <a:pPr>
              <a:buFont typeface="Arial" pitchFamily="34" charset="0"/>
              <a:buChar char="•"/>
            </a:pPr>
            <a:endParaRPr lang="en-US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In one STEREO DE, it accretes 4X its initial mass over 1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AU</a:t>
            </a:r>
            <a:endParaRPr lang="en-US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has entrained flux = 2 X 10</a:t>
            </a:r>
            <a:r>
              <a:rPr lang="en-US" sz="1600" b="1" baseline="30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19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Mx</a:t>
            </a:r>
            <a:endParaRPr lang="en-US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	-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Calculations suggest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this mechanism important to </a:t>
            </a:r>
            <a:r>
              <a:rPr lang="en-US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heliospheric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flux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balance</a:t>
            </a:r>
            <a:endParaRPr lang="en-US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endParaRPr lang="en-US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>
              <a:buFont typeface="Arial" pitchFamily="34" charset="0"/>
              <a:buChar char="•"/>
            </a:pP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SWRI will reprocess all SECCHI-A HI images this year, then SECCHI-A movies, then reprocess SECCHI-B images.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	- Catalog DEs and compare with CSs in coronagraph data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	- Calculate DEs trajectories and study </a:t>
            </a:r>
            <a:r>
              <a:rPr lang="en-US" sz="1600" b="1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in-situ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characteristics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	- Correlate DE rates with CMEs and QS/HCS</a:t>
            </a:r>
          </a:p>
          <a:p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	- Determine DE/CME role in </a:t>
            </a:r>
            <a:r>
              <a:rPr lang="en-US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heliospheric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flux balance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isr_logo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696" y="4579736"/>
            <a:ext cx="4112504" cy="1897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38200" y="1905000"/>
            <a:ext cx="7543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4000" dirty="0" smtClean="0">
                <a:solidFill>
                  <a:srgbClr val="800000"/>
                </a:solidFill>
                <a:latin typeface="Arial Black" pitchFamily="34" charset="0"/>
              </a:rPr>
              <a:t>Thanks for your attention.</a:t>
            </a: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5334000" y="4790182"/>
            <a:ext cx="3657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800000"/>
                </a:solidFill>
                <a:latin typeface="Arial" charset="0"/>
              </a:rPr>
              <a:t>David Webb</a:t>
            </a:r>
          </a:p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800000"/>
                </a:solidFill>
                <a:latin typeface="Arial" charset="0"/>
              </a:rPr>
              <a:t>617-552-6135</a:t>
            </a:r>
            <a:endParaRPr lang="en-US" sz="1600" b="1" dirty="0">
              <a:solidFill>
                <a:srgbClr val="800000"/>
              </a:solidFill>
              <a:latin typeface="Arial" charset="0"/>
            </a:endParaRPr>
          </a:p>
          <a:p>
            <a:pPr algn="r"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800000"/>
                </a:solidFill>
                <a:latin typeface="Arial" charset="0"/>
              </a:rPr>
              <a:t>David.Webb@bc.edu</a:t>
            </a:r>
            <a:endParaRPr lang="en-US" sz="1600" b="1" dirty="0">
              <a:solidFill>
                <a:srgbClr val="8000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altLang="ja-JP" sz="3200" b="1" smtClean="0">
                <a:solidFill>
                  <a:schemeClr val="tx1"/>
                </a:solidFill>
                <a:ea typeface="ＭＳ Ｐゴシック" pitchFamily="34" charset="-128"/>
              </a:rPr>
              <a:t> CMEs:  What are They and </a:t>
            </a:r>
            <a:r>
              <a:rPr lang="en-US" altLang="ja-JP" sz="3200" b="1" smtClean="0">
                <a:solidFill>
                  <a:srgbClr val="3359F9"/>
                </a:solidFill>
                <a:ea typeface="ＭＳ Ｐゴシック" pitchFamily="34" charset="-128"/>
              </a:rPr>
              <a:t/>
            </a:r>
            <a:br>
              <a:rPr lang="en-US" altLang="ja-JP" sz="3200" b="1" smtClean="0">
                <a:solidFill>
                  <a:srgbClr val="3359F9"/>
                </a:solidFill>
                <a:ea typeface="ＭＳ Ｐゴシック" pitchFamily="34" charset="-128"/>
              </a:rPr>
            </a:br>
            <a:r>
              <a:rPr lang="en-US" altLang="ja-JP" sz="3200" b="1" smtClean="0">
                <a:solidFill>
                  <a:srgbClr val="3359F9"/>
                </a:solidFill>
                <a:ea typeface="ＭＳ Ｐゴシック" pitchFamily="34" charset="-128"/>
              </a:rPr>
              <a:t>Why Are They Important?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1341438"/>
            <a:ext cx="9296400" cy="4525962"/>
          </a:xfrm>
          <a:solidFill>
            <a:srgbClr val="FFFFFF"/>
          </a:solidFill>
        </p:spPr>
        <p:txBody>
          <a:bodyPr/>
          <a:lstStyle/>
          <a:p>
            <a:pPr>
              <a:lnSpc>
                <a:spcPct val="80000"/>
              </a:lnSpc>
              <a:defRPr/>
            </a:pPr>
            <a:r>
              <a:rPr lang="en-US" altLang="ja-JP" sz="1600" b="1" dirty="0">
                <a:ea typeface="ＭＳ Ｐゴシック" pitchFamily="34" charset="-128"/>
              </a:rPr>
              <a:t>Large-scale magnetized plasma ejected from the Sun (part </a:t>
            </a:r>
            <a:r>
              <a:rPr lang="en-US" altLang="ja-JP" sz="1600" b="1" dirty="0" smtClean="0">
                <a:ea typeface="ＭＳ Ｐゴシック" pitchFamily="34" charset="-128"/>
              </a:rPr>
              <a:t>of </a:t>
            </a:r>
            <a:r>
              <a:rPr lang="en-US" altLang="ja-JP" sz="1600" b="1" dirty="0">
                <a:ea typeface="ＭＳ Ｐゴシック" pitchFamily="34" charset="-128"/>
              </a:rPr>
              <a:t>corona </a:t>
            </a:r>
            <a:r>
              <a:rPr lang="en-US" altLang="ja-JP" sz="1600" b="1" dirty="0" smtClean="0">
                <a:ea typeface="ＭＳ Ｐゴシック" pitchFamily="34" charset="-128"/>
              </a:rPr>
              <a:t>is expelled)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altLang="ja-JP" sz="800" b="1" dirty="0">
              <a:ea typeface="ＭＳ Ｐゴシック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ja-JP" sz="1600" b="1" dirty="0">
                <a:ea typeface="ＭＳ Ｐゴシック" pitchFamily="34" charset="-128"/>
              </a:rPr>
              <a:t>CMEs propagate into the </a:t>
            </a:r>
            <a:r>
              <a:rPr lang="en-US" altLang="ja-JP" sz="1600" b="1" dirty="0" err="1" smtClean="0">
                <a:ea typeface="ＭＳ Ｐゴシック" pitchFamily="34" charset="-128"/>
              </a:rPr>
              <a:t>heliosphere</a:t>
            </a:r>
            <a:r>
              <a:rPr lang="en-US" altLang="ja-JP" sz="1600" b="1" dirty="0" smtClean="0">
                <a:ea typeface="ＭＳ Ｐゴシック" pitchFamily="34" charset="-128"/>
              </a:rPr>
              <a:t> impacting </a:t>
            </a:r>
            <a:r>
              <a:rPr lang="en-US" altLang="ja-JP" sz="1600" b="1" dirty="0">
                <a:ea typeface="ＭＳ Ｐゴシック" pitchFamily="34" charset="-128"/>
              </a:rPr>
              <a:t>planets, comets, etc. in the solar </a:t>
            </a:r>
            <a:r>
              <a:rPr lang="en-US" altLang="ja-JP" sz="1600" b="1" dirty="0" smtClean="0">
                <a:ea typeface="ＭＳ Ｐゴシック" pitchFamily="34" charset="-128"/>
              </a:rPr>
              <a:t>system</a:t>
            </a:r>
            <a:endParaRPr lang="en-US" altLang="ja-JP" sz="1600" b="1" dirty="0">
              <a:ea typeface="ＭＳ Ｐゴシック" pitchFamily="34" charset="-128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altLang="ja-JP" sz="800" b="1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ja-JP" sz="1600" b="1" dirty="0" smtClean="0">
                <a:ea typeface="ＭＳ Ｐゴシック" pitchFamily="34" charset="-128"/>
              </a:rPr>
              <a:t>Driving </a:t>
            </a:r>
            <a:r>
              <a:rPr lang="en-US" altLang="ja-JP" sz="1600" b="1" dirty="0">
                <a:ea typeface="ＭＳ Ｐゴシック" pitchFamily="34" charset="-128"/>
              </a:rPr>
              <a:t>forces </a:t>
            </a:r>
            <a:r>
              <a:rPr lang="en-US" altLang="ja-JP" sz="1600" b="1" dirty="0" smtClean="0">
                <a:ea typeface="ＭＳ Ｐゴシック" pitchFamily="34" charset="-128"/>
              </a:rPr>
              <a:t>not </a:t>
            </a:r>
            <a:r>
              <a:rPr lang="en-US" altLang="ja-JP" sz="1600" b="1" dirty="0">
                <a:ea typeface="ＭＳ Ｐゴシック" pitchFamily="34" charset="-128"/>
              </a:rPr>
              <a:t>well understood, but related to solar magnetic fields. The fields, primarily via the Lorentz force </a:t>
            </a:r>
            <a:r>
              <a:rPr lang="en-US" altLang="ja-JP" sz="1600" b="1" dirty="0" smtClean="0">
                <a:ea typeface="ＭＳ Ｐゴシック" pitchFamily="34" charset="-128"/>
              </a:rPr>
              <a:t>(</a:t>
            </a:r>
            <a:r>
              <a:rPr lang="en-US" altLang="ja-JP" sz="1600" b="1" dirty="0">
                <a:ea typeface="ＭＳ Ｐゴシック" pitchFamily="34" charset="-128"/>
              </a:rPr>
              <a:t>j X B), help push the coronal material out of solar gravitational potential well. Driving can continue well into </a:t>
            </a:r>
            <a:r>
              <a:rPr lang="en-US" altLang="ja-JP" sz="1600" b="1" dirty="0" err="1">
                <a:ea typeface="ＭＳ Ｐゴシック" pitchFamily="34" charset="-128"/>
              </a:rPr>
              <a:t>heliosphere</a:t>
            </a:r>
            <a:r>
              <a:rPr lang="en-US" altLang="ja-JP" sz="1600" b="1" dirty="0">
                <a:ea typeface="ＭＳ Ｐゴシック" pitchFamily="34" charset="-128"/>
              </a:rPr>
              <a:t> (~0.5 AU</a:t>
            </a:r>
            <a:r>
              <a:rPr lang="en-US" altLang="ja-JP" sz="1600" b="1" dirty="0" smtClean="0">
                <a:ea typeface="ＭＳ Ｐゴシック" pitchFamily="34" charset="-128"/>
              </a:rPr>
              <a:t>).</a:t>
            </a:r>
            <a:endParaRPr lang="en-US" altLang="ja-JP" sz="1600" b="1" dirty="0">
              <a:ea typeface="ＭＳ Ｐゴシック" pitchFamily="34" charset="-128"/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altLang="ja-JP" sz="800" b="1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ja-JP" sz="1600" b="1" dirty="0" smtClean="0">
                <a:ea typeface="ＭＳ Ｐゴシック" pitchFamily="34" charset="-128"/>
              </a:rPr>
              <a:t>One </a:t>
            </a:r>
            <a:r>
              <a:rPr lang="en-US" altLang="ja-JP" sz="1600" b="1" dirty="0">
                <a:ea typeface="ＭＳ Ｐゴシック" pitchFamily="34" charset="-128"/>
              </a:rPr>
              <a:t>of the three ways in which mass is expelled from the Sun: </a:t>
            </a:r>
          </a:p>
          <a:p>
            <a:pPr marL="687388">
              <a:lnSpc>
                <a:spcPct val="80000"/>
              </a:lnSpc>
              <a:buFontTx/>
              <a:buNone/>
              <a:defRPr/>
            </a:pPr>
            <a:r>
              <a:rPr lang="en-US" altLang="ja-JP" sz="1400" b="1" i="1" dirty="0">
                <a:ea typeface="ＭＳ Ｐゴシック" pitchFamily="34" charset="-128"/>
              </a:rPr>
              <a:t>	- CMEs</a:t>
            </a:r>
          </a:p>
          <a:p>
            <a:pPr marL="687388">
              <a:lnSpc>
                <a:spcPct val="80000"/>
              </a:lnSpc>
              <a:buFontTx/>
              <a:buNone/>
              <a:defRPr/>
            </a:pPr>
            <a:r>
              <a:rPr lang="en-US" altLang="ja-JP" sz="1400" b="1" i="1" dirty="0">
                <a:ea typeface="ＭＳ Ｐゴシック" pitchFamily="34" charset="-128"/>
              </a:rPr>
              <a:t>	- Solar energetic particles (SEPs)</a:t>
            </a:r>
          </a:p>
          <a:p>
            <a:pPr marL="687388">
              <a:lnSpc>
                <a:spcPct val="80000"/>
              </a:lnSpc>
              <a:buFontTx/>
              <a:buNone/>
              <a:defRPr/>
            </a:pPr>
            <a:r>
              <a:rPr lang="en-US" altLang="ja-JP" sz="1400" b="1" i="1" dirty="0">
                <a:ea typeface="ＭＳ Ｐゴシック" pitchFamily="34" charset="-128"/>
              </a:rPr>
              <a:t>	- Solar </a:t>
            </a:r>
            <a:r>
              <a:rPr lang="en-US" altLang="ja-JP" sz="1400" b="1" i="1" dirty="0" smtClean="0">
                <a:ea typeface="ＭＳ Ｐゴシック" pitchFamily="34" charset="-128"/>
              </a:rPr>
              <a:t>wind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altLang="ja-JP" sz="800" b="1" dirty="0" smtClean="0">
              <a:ea typeface="ＭＳ Ｐゴシック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en-US" sz="1600" b="1" dirty="0" smtClean="0">
                <a:solidFill>
                  <a:srgbClr val="3359F9"/>
                </a:solidFill>
              </a:rPr>
              <a:t>CMEs inject large amounts of mass &amp; mag. fields into </a:t>
            </a:r>
            <a:r>
              <a:rPr lang="en-US" sz="1600" b="1" dirty="0" err="1" smtClean="0">
                <a:solidFill>
                  <a:srgbClr val="3359F9"/>
                </a:solidFill>
              </a:rPr>
              <a:t>Heliosphere</a:t>
            </a:r>
            <a:r>
              <a:rPr lang="en-US" sz="1600" b="1" dirty="0" smtClean="0">
                <a:solidFill>
                  <a:srgbClr val="3359F9"/>
                </a:solidFill>
              </a:rPr>
              <a:t> – interesting physics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sz="800" b="1" dirty="0" smtClean="0">
              <a:solidFill>
                <a:srgbClr val="3359F9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n-US" sz="1600" b="1" dirty="0" smtClean="0">
                <a:solidFill>
                  <a:srgbClr val="3359F9"/>
                </a:solidFill>
              </a:rPr>
              <a:t>Key link between solar activity &amp; large interplanetary (IP) disturbances</a:t>
            </a:r>
          </a:p>
          <a:p>
            <a:pPr marL="688975" indent="-688975">
              <a:lnSpc>
                <a:spcPct val="80000"/>
              </a:lnSpc>
              <a:buFontTx/>
              <a:buNone/>
              <a:defRPr/>
            </a:pPr>
            <a:r>
              <a:rPr lang="en-US" altLang="ja-JP" sz="1600" b="1" dirty="0" smtClean="0">
                <a:solidFill>
                  <a:srgbClr val="3359F9"/>
                </a:solidFill>
                <a:ea typeface="ＭＳ Ｐゴシック" pitchFamily="34" charset="-128"/>
              </a:rPr>
              <a:t>	</a:t>
            </a:r>
            <a:r>
              <a:rPr lang="en-US" altLang="ja-JP" sz="1400" b="1" i="1" dirty="0" smtClean="0">
                <a:solidFill>
                  <a:srgbClr val="3359F9"/>
                </a:solidFill>
                <a:ea typeface="ＭＳ Ｐゴシック" pitchFamily="34" charset="-128"/>
              </a:rPr>
              <a:t>- Most energetic phenomenon in </a:t>
            </a:r>
            <a:r>
              <a:rPr lang="en-US" altLang="ja-JP" sz="1400" b="1" i="1" dirty="0" err="1" smtClean="0">
                <a:solidFill>
                  <a:srgbClr val="3359F9"/>
                </a:solidFill>
                <a:ea typeface="ＭＳ Ｐゴシック" pitchFamily="34" charset="-128"/>
              </a:rPr>
              <a:t>heliospace</a:t>
            </a:r>
            <a:r>
              <a:rPr lang="en-US" altLang="ja-JP" sz="1400" b="1" i="1" dirty="0" smtClean="0">
                <a:solidFill>
                  <a:srgbClr val="3359F9"/>
                </a:solidFill>
                <a:ea typeface="ＭＳ Ｐゴシック" pitchFamily="34" charset="-128"/>
              </a:rPr>
              <a:t> (10</a:t>
            </a:r>
            <a:r>
              <a:rPr lang="en-US" altLang="ja-JP" sz="1400" b="1" i="1" baseline="30000" dirty="0" smtClean="0">
                <a:solidFill>
                  <a:srgbClr val="3359F9"/>
                </a:solidFill>
                <a:ea typeface="ＭＳ Ｐゴシック" pitchFamily="34" charset="-128"/>
              </a:rPr>
              <a:t>26</a:t>
            </a:r>
            <a:r>
              <a:rPr lang="en-US" altLang="ja-JP" sz="1400" b="1" i="1" dirty="0" smtClean="0">
                <a:solidFill>
                  <a:srgbClr val="3359F9"/>
                </a:solidFill>
                <a:ea typeface="ＭＳ Ｐゴシック" pitchFamily="34" charset="-128"/>
              </a:rPr>
              <a:t> J)</a:t>
            </a:r>
          </a:p>
          <a:p>
            <a:pPr marL="688975" indent="-688975">
              <a:lnSpc>
                <a:spcPct val="80000"/>
              </a:lnSpc>
              <a:buFontTx/>
              <a:buNone/>
              <a:defRPr/>
            </a:pPr>
            <a:r>
              <a:rPr lang="en-US" altLang="ja-JP" sz="1400" b="1" i="1" dirty="0" smtClean="0">
                <a:solidFill>
                  <a:srgbClr val="3359F9"/>
                </a:solidFill>
                <a:ea typeface="ＭＳ Ｐゴシック" pitchFamily="34" charset="-128"/>
              </a:rPr>
              <a:t>	- Laboratory for universal physical processes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altLang="ja-JP" sz="800" b="1" dirty="0" smtClean="0">
              <a:solidFill>
                <a:srgbClr val="3359F9"/>
              </a:solidFill>
              <a:ea typeface="ＭＳ Ｐゴシック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ja-JP" sz="1600" b="1" dirty="0" smtClean="0">
                <a:solidFill>
                  <a:srgbClr val="3359F9"/>
                </a:solidFill>
                <a:ea typeface="ＭＳ Ｐゴシック" pitchFamily="34" charset="-128"/>
              </a:rPr>
              <a:t>Most major </a:t>
            </a:r>
            <a:r>
              <a:rPr lang="en-US" altLang="ja-JP" sz="1600" b="1" dirty="0" err="1" smtClean="0">
                <a:solidFill>
                  <a:srgbClr val="3359F9"/>
                </a:solidFill>
                <a:ea typeface="ＭＳ Ｐゴシック" pitchFamily="34" charset="-128"/>
              </a:rPr>
              <a:t>geostorms</a:t>
            </a:r>
            <a:r>
              <a:rPr lang="en-US" altLang="ja-JP" sz="1600" b="1" dirty="0" smtClean="0">
                <a:solidFill>
                  <a:srgbClr val="3359F9"/>
                </a:solidFill>
                <a:ea typeface="ＭＳ Ｐゴシック" pitchFamily="34" charset="-128"/>
              </a:rPr>
              <a:t> driven by CMEs 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altLang="ja-JP" sz="800" b="1" dirty="0" smtClean="0">
              <a:solidFill>
                <a:srgbClr val="3359F9"/>
              </a:solidFill>
              <a:ea typeface="ＭＳ Ｐゴシック" pitchFamily="34" charset="-128"/>
            </a:endParaRPr>
          </a:p>
          <a:p>
            <a:pPr>
              <a:lnSpc>
                <a:spcPct val="80000"/>
              </a:lnSpc>
              <a:defRPr/>
            </a:pPr>
            <a:r>
              <a:rPr lang="en-US" altLang="ja-JP" sz="1600" b="1" dirty="0" smtClean="0">
                <a:solidFill>
                  <a:srgbClr val="3359F9"/>
                </a:solidFill>
                <a:ea typeface="ＭＳ Ｐゴシック" pitchFamily="34" charset="-128"/>
              </a:rPr>
              <a:t>Long-</a:t>
            </a:r>
            <a:r>
              <a:rPr lang="en-US" altLang="ja-JP" sz="1600" b="1" dirty="0" err="1" smtClean="0">
                <a:solidFill>
                  <a:srgbClr val="3359F9"/>
                </a:solidFill>
                <a:ea typeface="ＭＳ Ｐゴシック" pitchFamily="34" charset="-128"/>
              </a:rPr>
              <a:t>dur</a:t>
            </a:r>
            <a:r>
              <a:rPr lang="en-US" altLang="ja-JP" sz="1600" b="1" dirty="0" smtClean="0">
                <a:solidFill>
                  <a:srgbClr val="3359F9"/>
                </a:solidFill>
                <a:ea typeface="ＭＳ Ｐゴシック" pitchFamily="34" charset="-128"/>
              </a:rPr>
              <a:t>. SEPs originate from CME-driven shocks</a:t>
            </a:r>
            <a:endParaRPr lang="en-US" sz="1600" b="1" dirty="0" smtClean="0">
              <a:solidFill>
                <a:srgbClr val="3359F9"/>
              </a:solidFill>
            </a:endParaRP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sz="800" b="1" dirty="0" smtClean="0">
              <a:solidFill>
                <a:srgbClr val="3359F9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n-US" sz="1600" b="1" dirty="0" smtClean="0">
                <a:solidFill>
                  <a:srgbClr val="3359F9"/>
                </a:solidFill>
              </a:rPr>
              <a:t>Importance of HALO CMEs: 	</a:t>
            </a:r>
          </a:p>
          <a:p>
            <a:pPr marL="688975" lvl="1" indent="-231775">
              <a:lnSpc>
                <a:spcPct val="80000"/>
              </a:lnSpc>
              <a:buFontTx/>
              <a:buNone/>
              <a:defRPr/>
            </a:pPr>
            <a:r>
              <a:rPr lang="en-US" sz="1400" b="1" i="1" dirty="0" smtClean="0">
                <a:solidFill>
                  <a:srgbClr val="3359F9"/>
                </a:solidFill>
              </a:rPr>
              <a:t>	- Studying Source Regions near Center of Sun</a:t>
            </a:r>
          </a:p>
          <a:p>
            <a:pPr marL="688975" lvl="1" indent="-231775">
              <a:lnSpc>
                <a:spcPct val="80000"/>
              </a:lnSpc>
              <a:buFontTx/>
              <a:buNone/>
              <a:defRPr/>
            </a:pPr>
            <a:r>
              <a:rPr lang="en-US" sz="1400" b="1" i="1" dirty="0" smtClean="0">
                <a:solidFill>
                  <a:srgbClr val="3359F9"/>
                </a:solidFill>
              </a:rPr>
              <a:t>	- Sampling Internal Structure Along Sun-Earth line</a:t>
            </a:r>
          </a:p>
          <a:p>
            <a:pPr marL="688975" lvl="1" indent="-231775">
              <a:lnSpc>
                <a:spcPct val="80000"/>
              </a:lnSpc>
              <a:buFontTx/>
              <a:buNone/>
              <a:defRPr/>
            </a:pPr>
            <a:r>
              <a:rPr lang="en-US" sz="1400" b="1" i="1" dirty="0" smtClean="0">
                <a:solidFill>
                  <a:srgbClr val="3359F9"/>
                </a:solidFill>
              </a:rPr>
              <a:t>	- Forecasting Space Weather at Earth</a:t>
            </a:r>
          </a:p>
          <a:p>
            <a:pPr>
              <a:lnSpc>
                <a:spcPct val="80000"/>
              </a:lnSpc>
              <a:buFontTx/>
              <a:buNone/>
              <a:defRPr/>
            </a:pPr>
            <a:endParaRPr lang="en-US" altLang="ja-JP" sz="1800" b="1" dirty="0">
              <a:ea typeface="ＭＳ Ｐゴシック" pitchFamily="34" charset="-128"/>
            </a:endParaRPr>
          </a:p>
        </p:txBody>
      </p:sp>
      <p:pic>
        <p:nvPicPr>
          <p:cNvPr id="69636" name="Picture 3" descr="031030_mag_field_N_S.jpe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8175" y="4549775"/>
            <a:ext cx="3121025" cy="207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9637" name="Right Arrow 4"/>
          <p:cNvSpPr>
            <a:spLocks noChangeArrowheads="1"/>
          </p:cNvSpPr>
          <p:nvPr/>
        </p:nvSpPr>
        <p:spPr bwMode="auto">
          <a:xfrm>
            <a:off x="4495800" y="5029200"/>
            <a:ext cx="977900" cy="228600"/>
          </a:xfrm>
          <a:prstGeom prst="rightArrow">
            <a:avLst>
              <a:gd name="adj1" fmla="val 50000"/>
              <a:gd name="adj2" fmla="val 499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b="1" i="1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19970413_chen_fg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74650"/>
            <a:ext cx="3365500" cy="304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3" descr="19970413_chen_fg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956050"/>
            <a:ext cx="3346450" cy="242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8" name="Picture 4" descr="19970413_chen_fg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7854" y="685800"/>
            <a:ext cx="2996946" cy="282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29" name="Text Box 5"/>
          <p:cNvSpPr txBox="1">
            <a:spLocks noChangeArrowheads="1"/>
          </p:cNvSpPr>
          <p:nvPr/>
        </p:nvSpPr>
        <p:spPr bwMode="auto">
          <a:xfrm>
            <a:off x="1127125" y="3382963"/>
            <a:ext cx="2127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prstClr val="black"/>
                </a:solidFill>
                <a:latin typeface="Arial" pitchFamily="34" charset="0"/>
              </a:rPr>
              <a:t>LASCO C2 - 16:36</a:t>
            </a:r>
          </a:p>
        </p:txBody>
      </p:sp>
      <p:sp>
        <p:nvSpPr>
          <p:cNvPr id="52230" name="Text Box 6"/>
          <p:cNvSpPr txBox="1">
            <a:spLocks noChangeArrowheads="1"/>
          </p:cNvSpPr>
          <p:nvPr/>
        </p:nvSpPr>
        <p:spPr bwMode="auto">
          <a:xfrm>
            <a:off x="533400" y="6316663"/>
            <a:ext cx="3397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prstClr val="black"/>
                </a:solidFill>
                <a:latin typeface="Arial" pitchFamily="34" charset="0"/>
              </a:rPr>
              <a:t>LASCO C2 - 21:15   C3 - 20:58</a:t>
            </a:r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4114800" y="152400"/>
            <a:ext cx="49021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C0504D"/>
                </a:solidFill>
                <a:latin typeface="Arial" pitchFamily="34" charset="0"/>
              </a:rPr>
              <a:t>CME </a:t>
            </a:r>
            <a:r>
              <a:rPr lang="en-US" sz="2400" b="1" dirty="0" smtClean="0">
                <a:solidFill>
                  <a:srgbClr val="C0504D"/>
                </a:solidFill>
                <a:latin typeface="Arial" pitchFamily="34" charset="0"/>
                <a:sym typeface="Wingdings" pitchFamily="2" charset="2"/>
              </a:rPr>
              <a:t></a:t>
            </a:r>
            <a:r>
              <a:rPr lang="en-US" sz="2400" b="1" dirty="0" smtClean="0">
                <a:solidFill>
                  <a:srgbClr val="C0504D"/>
                </a:solidFill>
                <a:latin typeface="Arial" pitchFamily="34" charset="0"/>
              </a:rPr>
              <a:t> </a:t>
            </a:r>
            <a:r>
              <a:rPr lang="en-US" sz="2400" b="1" dirty="0">
                <a:solidFill>
                  <a:srgbClr val="C0504D"/>
                </a:solidFill>
                <a:latin typeface="Arial" pitchFamily="34" charset="0"/>
              </a:rPr>
              <a:t>Flux </a:t>
            </a:r>
            <a:r>
              <a:rPr lang="en-US" sz="2400" b="1" dirty="0" smtClean="0">
                <a:solidFill>
                  <a:srgbClr val="C0504D"/>
                </a:solidFill>
                <a:latin typeface="Arial" pitchFamily="34" charset="0"/>
              </a:rPr>
              <a:t>Rope; 13 </a:t>
            </a:r>
            <a:r>
              <a:rPr lang="en-US" sz="2400" b="1" dirty="0">
                <a:solidFill>
                  <a:srgbClr val="C0504D"/>
                </a:solidFill>
                <a:latin typeface="Arial" pitchFamily="34" charset="0"/>
              </a:rPr>
              <a:t>April </a:t>
            </a:r>
            <a:r>
              <a:rPr lang="en-US" sz="2400" b="1" dirty="0" smtClean="0">
                <a:solidFill>
                  <a:srgbClr val="C0504D"/>
                </a:solidFill>
                <a:latin typeface="Arial" pitchFamily="34" charset="0"/>
              </a:rPr>
              <a:t>1997</a:t>
            </a:r>
            <a:endParaRPr lang="en-US" sz="2400" b="1" dirty="0">
              <a:solidFill>
                <a:srgbClr val="C0504D"/>
              </a:solidFill>
              <a:latin typeface="Arial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92E761-8B08-47E2-953B-8E7C47F4677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Picture 9" descr="webb_fluxrope.jpg"/>
          <p:cNvPicPr>
            <a:picLocks noChangeAspect="1"/>
          </p:cNvPicPr>
          <p:nvPr/>
        </p:nvPicPr>
        <p:blipFill>
          <a:blip r:embed="rId5" cstate="print"/>
          <a:srcRect l="6740" t="15556" r="11066" b="27778"/>
          <a:stretch>
            <a:fillRect/>
          </a:stretch>
        </p:blipFill>
        <p:spPr>
          <a:xfrm>
            <a:off x="4789399" y="3505200"/>
            <a:ext cx="3516401" cy="314623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93454" y="3429000"/>
            <a:ext cx="11881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Chen et al., </a:t>
            </a:r>
          </a:p>
          <a:p>
            <a:r>
              <a:rPr lang="en-US" sz="1400" b="1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Ap.JL</a:t>
            </a:r>
            <a:r>
              <a:rPr lang="en-US" sz="14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 1997</a:t>
            </a:r>
            <a:endParaRPr lang="en-US" sz="14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Box 6"/>
          <p:cNvSpPr txBox="1">
            <a:spLocks noChangeArrowheads="1"/>
          </p:cNvSpPr>
          <p:nvPr/>
        </p:nvSpPr>
        <p:spPr bwMode="auto">
          <a:xfrm>
            <a:off x="514350" y="927100"/>
            <a:ext cx="8077200" cy="63500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50000">
                <a:srgbClr val="D29600"/>
              </a:gs>
              <a:gs pos="100000">
                <a:srgbClr val="8000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14350" y="944563"/>
            <a:ext cx="8077200" cy="0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8600" y="990600"/>
            <a:ext cx="88392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CMEs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involve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expulsion of significant amounts of mass and magnetic flux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into heliosphere</a:t>
            </a:r>
          </a:p>
          <a:p>
            <a:pPr defTabSz="5715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Implies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continuous buildup of the net interplanetary magnetic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flux (IMF)</a:t>
            </a:r>
          </a:p>
          <a:p>
            <a:pPr defTabSz="571500" fontAlgn="auto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But over time IMF varies with solar cycle, open flux varies ~50%.</a:t>
            </a:r>
          </a:p>
          <a:p>
            <a:pPr defTabSz="5715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So a buildup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is not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observed</a:t>
            </a:r>
          </a:p>
          <a:p>
            <a:pPr lvl="1" defTabSz="5715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- Thus, reconnection/disconnection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of the flux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near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Sun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seems required</a:t>
            </a:r>
          </a:p>
          <a:p>
            <a:pPr defTabSz="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Field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line reconnection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wake of CMEs is a fundamental aspect of some magnetically driven eruptive flare/CME models.  </a:t>
            </a:r>
            <a:endParaRPr lang="en-US" sz="16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5715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Such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“standard” model features a growing hot loop arcade beneath a rising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X-type </a:t>
            </a:r>
          </a:p>
          <a:p>
            <a:pPr defTabSz="5715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  neutral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point connected to the retreating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CME</a:t>
            </a:r>
          </a:p>
          <a:p>
            <a:pPr defTabSz="5715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ecent versions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rising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CME &amp;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hot arcade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connected by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stretched current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sheet (CS)</a:t>
            </a:r>
          </a:p>
          <a:p>
            <a:pPr defTabSz="571500" fontAlgn="auto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Candidate disconnection events &amp; CSs identified observationally:</a:t>
            </a:r>
          </a:p>
          <a:p>
            <a:pPr defTabSz="5715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In lower atmosphere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hot arcades with cusps,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looptop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HXR sources, XUV rays, inflows</a:t>
            </a:r>
          </a:p>
          <a:p>
            <a:pPr defTabSz="5715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  and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downflows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defTabSz="5715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 corona near Sun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 in WL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as narrow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rays trailing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outward-moving CMEs and in UV</a:t>
            </a:r>
          </a:p>
          <a:p>
            <a:pPr defTabSz="5715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 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spectra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as 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narrow bright, hot 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features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571500" fontAlgn="auto">
              <a:spcBef>
                <a:spcPts val="0"/>
              </a:spcBef>
              <a:spcAft>
                <a:spcPts val="0"/>
              </a:spcAft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- In inner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heliosphere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(STEREO) as U-shaped loops and voids</a:t>
            </a:r>
          </a:p>
          <a:p>
            <a:pPr defTabSz="571500" fontAlgn="auto">
              <a:spcBef>
                <a:spcPts val="0"/>
              </a:spcBef>
              <a:spcAft>
                <a:spcPts val="0"/>
              </a:spcAft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lvl="1" defTabSz="571500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2-D and 3-D models developed involving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Petschek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reconnection, MHD of CME evolution, numerical reconnection, and steady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vs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bursty</a:t>
            </a:r>
            <a:r>
              <a:rPr lang="en-US" sz="1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reconnection in CS (will not discuss here)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228600" y="4953000"/>
            <a:ext cx="533400" cy="2286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28600" y="5410200"/>
            <a:ext cx="533400" cy="2286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sz="1800" b="0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47800" y="-76200"/>
            <a:ext cx="635462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Role of CMEs in Field Line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Reconnection &amp; Current Sheets</a:t>
            </a:r>
            <a:endParaRPr lang="en-US" sz="3200" b="1" dirty="0">
              <a:solidFill>
                <a:srgbClr val="9933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86600" y="6553200"/>
            <a:ext cx="19050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1026"/>
          <p:cNvSpPr txBox="1">
            <a:spLocks noChangeArrowheads="1"/>
          </p:cNvSpPr>
          <p:nvPr/>
        </p:nvSpPr>
        <p:spPr bwMode="auto">
          <a:xfrm>
            <a:off x="0" y="23878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C00000"/>
                </a:solidFill>
                <a:latin typeface="Arial" charset="0"/>
              </a:rPr>
              <a:t>Possible Relation of CMEs to </a:t>
            </a:r>
            <a:r>
              <a:rPr lang="en-US" sz="2800" b="1" dirty="0" smtClean="0">
                <a:solidFill>
                  <a:srgbClr val="C00000"/>
                </a:solidFill>
                <a:latin typeface="Arial" charset="0"/>
              </a:rPr>
              <a:t>I(</a:t>
            </a:r>
            <a:r>
              <a:rPr lang="en-US" sz="2800" b="1" dirty="0" err="1" smtClean="0">
                <a:solidFill>
                  <a:srgbClr val="C00000"/>
                </a:solidFill>
                <a:latin typeface="Arial" charset="0"/>
              </a:rPr>
              <a:t>nterplanetary</a:t>
            </a:r>
            <a:r>
              <a:rPr lang="en-US" sz="2800" b="1" dirty="0" smtClean="0">
                <a:solidFill>
                  <a:srgbClr val="C00000"/>
                </a:solidFill>
                <a:latin typeface="Arial" charset="0"/>
              </a:rPr>
              <a:t>) CMEs</a:t>
            </a:r>
            <a:endParaRPr lang="en-US" sz="280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74757" name="Line 1030"/>
          <p:cNvSpPr>
            <a:spLocks noChangeShapeType="1"/>
          </p:cNvSpPr>
          <p:nvPr/>
        </p:nvSpPr>
        <p:spPr bwMode="auto">
          <a:xfrm>
            <a:off x="7162800" y="1524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pic>
        <p:nvPicPr>
          <p:cNvPr id="11" name="Picture 10" descr="datawin091_10mitfi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4175" y="838200"/>
            <a:ext cx="5026025" cy="5864225"/>
          </a:xfrm>
          <a:prstGeom prst="rect">
            <a:avLst/>
          </a:prstGeom>
          <a:noFill/>
        </p:spPr>
      </p:pic>
      <p:pic>
        <p:nvPicPr>
          <p:cNvPr id="33280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497569"/>
            <a:ext cx="3800475" cy="3531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TextBox 6"/>
          <p:cNvSpPr txBox="1">
            <a:spLocks noChangeArrowheads="1"/>
          </p:cNvSpPr>
          <p:nvPr/>
        </p:nvSpPr>
        <p:spPr bwMode="auto">
          <a:xfrm>
            <a:off x="514350" y="854075"/>
            <a:ext cx="8077200" cy="63500"/>
          </a:xfrm>
          <a:prstGeom prst="rect">
            <a:avLst/>
          </a:prstGeom>
          <a:gradFill rotWithShape="1">
            <a:gsLst>
              <a:gs pos="0">
                <a:srgbClr val="800000"/>
              </a:gs>
              <a:gs pos="50000">
                <a:srgbClr val="D29600"/>
              </a:gs>
              <a:gs pos="100000">
                <a:srgbClr val="800000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prstClr val="black"/>
              </a:solidFill>
              <a:latin typeface="Arial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14350" y="944563"/>
            <a:ext cx="8077200" cy="0"/>
          </a:xfrm>
          <a:prstGeom prst="line">
            <a:avLst/>
          </a:prstGeom>
          <a:ln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68306" y="162580"/>
            <a:ext cx="70326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Imaging CMEs &amp; DEs in the Heliosphere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927100"/>
            <a:ext cx="4406900" cy="34925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304800" y="4382631"/>
            <a:ext cx="86106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Three processes considered in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heliospheric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magnetic flux balance : </a:t>
            </a:r>
          </a:p>
          <a:p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Interchange reconnection destroys closed magnetic flux, displaces pre-existing field lines open to the heliosphere, and leads to distortions in coronal holes. IR does not change levels of P-E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heliospheric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flux.</a:t>
            </a:r>
          </a:p>
          <a:p>
            <a:pPr>
              <a:buFont typeface="Arial" pitchFamily="34" charset="0"/>
              <a:buChar char="•"/>
            </a:pP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CMEs eject loops which can add to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heliospheric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flux. Opening process increases area of CHs.</a:t>
            </a:r>
          </a:p>
          <a:p>
            <a:pPr>
              <a:buFont typeface="Arial" pitchFamily="34" charset="0"/>
              <a:buChar char="•"/>
            </a:pPr>
            <a:endParaRPr lang="en-US" sz="1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Disconnection removes P-E open flux open and reduces area of CHs. Dashed line shows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Alfvén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surface (typically 10-15 Rs); reconnection must occur below it to affect the long-term </a:t>
            </a:r>
            <a:r>
              <a:rPr lang="en-US" sz="1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heliospheric</a:t>
            </a:r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flux.</a:t>
            </a:r>
          </a:p>
          <a:p>
            <a:pPr>
              <a:buFont typeface="Arial" pitchFamily="34" charset="0"/>
              <a:buChar char="•"/>
            </a:pPr>
            <a:endParaRPr lang="en-US" sz="8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			</a:t>
            </a:r>
            <a:r>
              <a:rPr lang="en-US" sz="1400" i="1" dirty="0" err="1" smtClean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Schwadron</a:t>
            </a:r>
            <a:r>
              <a:rPr lang="en-US" sz="1400" i="1" dirty="0" smtClean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 et al., </a:t>
            </a:r>
            <a:r>
              <a:rPr lang="en-US" sz="1400" i="1" dirty="0" err="1" smtClean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ApJ</a:t>
            </a:r>
            <a:r>
              <a:rPr lang="en-US" sz="1400" i="1" dirty="0" smtClean="0">
                <a:solidFill>
                  <a:srgbClr val="993300"/>
                </a:solidFill>
                <a:latin typeface="Arial" pitchFamily="34" charset="0"/>
                <a:cs typeface="Arial" pitchFamily="34" charset="0"/>
              </a:rPr>
              <a:t>, 2010</a:t>
            </a:r>
            <a:endParaRPr lang="en-US" sz="1400" i="1" dirty="0">
              <a:solidFill>
                <a:srgbClr val="9933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Solar Orbiter\DE_imag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01898" y="457200"/>
            <a:ext cx="3698902" cy="280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686800" y="6477000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white"/>
                </a:solidFill>
              </a:rPr>
              <a:t>13</a:t>
            </a: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white"/>
                </a:solidFill>
              </a:rPr>
              <a:t>Disconnection Event</a:t>
            </a:r>
            <a:endParaRPr lang="en-US" sz="2400" b="1" dirty="0">
              <a:solidFill>
                <a:prstClr val="white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38500"/>
            <a:ext cx="6252729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 cap="flat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V="1">
            <a:off x="3505200" y="2286000"/>
            <a:ext cx="685800" cy="457200"/>
          </a:xfrm>
          <a:prstGeom prst="straightConnector1">
            <a:avLst/>
          </a:prstGeom>
          <a:ln w="28575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32154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990600" y="76200"/>
            <a:ext cx="6934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A50021"/>
                </a:solidFill>
                <a:latin typeface="Arial" pitchFamily="34" charset="0"/>
              </a:rPr>
              <a:t>Observations of CME-Flux Ropes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A50021"/>
                </a:solidFill>
                <a:latin typeface="Arial" pitchFamily="34" charset="0"/>
              </a:rPr>
              <a:t>with Evidence of Current Sheets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304800" y="1143000"/>
            <a:ext cx="670560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5715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</a:rPr>
              <a:t>Look for concave-outward </a:t>
            </a:r>
            <a:r>
              <a:rPr lang="en-US" sz="1600" b="1" dirty="0">
                <a:solidFill>
                  <a:srgbClr val="000000"/>
                </a:solidFill>
                <a:latin typeface="Arial" pitchFamily="34" charset="0"/>
              </a:rPr>
              <a:t>structure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</a:rPr>
              <a:t>at base of CME</a:t>
            </a:r>
          </a:p>
          <a:p>
            <a:pPr defTabSz="5715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- In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study with SMM coronagraph, ~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</a:rPr>
              <a:t>half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 of C-O CMEs trailed by </a:t>
            </a:r>
          </a:p>
          <a:p>
            <a:pPr defTabSz="5715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	narrow, transient rays.</a:t>
            </a:r>
            <a:endParaRPr lang="en-US" sz="14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defTabSz="5715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- ~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10% of all CMEs had rays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sym typeface="Wingdings" pitchFamily="2" charset="2"/>
              </a:rPr>
              <a:t>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Evidence 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</a:rPr>
              <a:t>of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field line 	reconnection/disconnection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?</a:t>
            </a:r>
          </a:p>
          <a:p>
            <a:pPr defTabSz="5715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- Catalog of LASCO CME/rays</a:t>
            </a:r>
          </a:p>
          <a:p>
            <a:pPr defTabSz="5715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	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</a:rPr>
              <a:t>- Compared with UVCS and MLSO obs.</a:t>
            </a:r>
            <a:endParaRPr lang="en-US" sz="1400" dirty="0">
              <a:solidFill>
                <a:srgbClr val="000000"/>
              </a:solidFill>
              <a:latin typeface="Arial" pitchFamily="34" charset="0"/>
            </a:endParaRPr>
          </a:p>
          <a:p>
            <a:pPr defTabSz="5715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</a:rPr>
              <a:t> </a:t>
            </a:r>
            <a:endParaRPr lang="en-US" sz="1600" b="1" dirty="0">
              <a:solidFill>
                <a:prstClr val="black"/>
              </a:solidFill>
              <a:latin typeface="Arial" pitchFamily="34" charset="0"/>
            </a:endParaRPr>
          </a:p>
          <a:p>
            <a:pPr defTabSz="5715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</a:rPr>
              <a:t>CMEs with rays now observed in corona in white light by coronagraphs, and near surface in EUV, soft and hard X-ray wavelengths.</a:t>
            </a:r>
            <a:endParaRPr lang="en-US" sz="1600" b="1" dirty="0">
              <a:solidFill>
                <a:prstClr val="black"/>
              </a:solidFill>
              <a:latin typeface="Arial" pitchFamily="34" charset="0"/>
            </a:endParaRPr>
          </a:p>
          <a:p>
            <a:pPr defTabSz="5715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</a:rPr>
              <a:t>	</a:t>
            </a: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</a:rPr>
              <a:t>- Recent 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</a:rPr>
              <a:t>imaging data: </a:t>
            </a: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</a:rPr>
              <a:t>SOHO, STEREO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</a:rPr>
              <a:t>,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</a:rPr>
              <a:t>Hinode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</a:rPr>
              <a:t>, </a:t>
            </a: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</a:rPr>
              <a:t>SDO</a:t>
            </a:r>
          </a:p>
          <a:p>
            <a:pPr defTabSz="5715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</a:rPr>
              <a:t>	</a:t>
            </a: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</a:rPr>
              <a:t>- Spectral </a:t>
            </a: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</a:rPr>
              <a:t>data from </a:t>
            </a: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</a:rPr>
              <a:t>SOHO CDS, </a:t>
            </a:r>
            <a:r>
              <a:rPr lang="en-US" sz="1400" b="1" dirty="0" err="1" smtClean="0">
                <a:solidFill>
                  <a:prstClr val="black"/>
                </a:solidFill>
                <a:latin typeface="Arial" pitchFamily="34" charset="0"/>
              </a:rPr>
              <a:t>Hinode</a:t>
            </a:r>
            <a:r>
              <a:rPr lang="en-US" sz="1400" b="1" dirty="0" smtClean="0">
                <a:solidFill>
                  <a:prstClr val="black"/>
                </a:solidFill>
                <a:latin typeface="Arial" pitchFamily="34" charset="0"/>
              </a:rPr>
              <a:t> EIS, SDO EVE</a:t>
            </a:r>
            <a:endParaRPr lang="en-US" sz="1400" b="1" dirty="0">
              <a:solidFill>
                <a:prstClr val="black"/>
              </a:solidFill>
              <a:latin typeface="Arial" pitchFamily="34" charset="0"/>
            </a:endParaRPr>
          </a:p>
          <a:p>
            <a:pPr defTabSz="5715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lang="en-US" sz="1600" b="1" dirty="0">
              <a:solidFill>
                <a:prstClr val="black"/>
              </a:solidFill>
              <a:latin typeface="Arial" pitchFamily="34" charset="0"/>
            </a:endParaRPr>
          </a:p>
          <a:p>
            <a:pPr defTabSz="57150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</a:rPr>
              <a:t> Data can be compared with models for height, </a:t>
            </a:r>
          </a:p>
          <a:p>
            <a:pPr defTabSz="571500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</a:rPr>
              <a:t>	thickness, speed as f(time).</a:t>
            </a:r>
          </a:p>
          <a:p>
            <a:pPr defTabSz="571500" fontAlgn="base">
              <a:spcBef>
                <a:spcPct val="0"/>
              </a:spcBef>
              <a:spcAft>
                <a:spcPct val="0"/>
              </a:spcAft>
            </a:pPr>
            <a:endParaRPr lang="en-US" sz="1600" b="1" dirty="0" smtClean="0">
              <a:solidFill>
                <a:prstClr val="black"/>
              </a:solidFill>
              <a:latin typeface="Arial" pitchFamily="34" charset="0"/>
            </a:endParaRPr>
          </a:p>
          <a:p>
            <a:pPr defTabSz="571500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prstClr val="black"/>
              </a:solidFill>
              <a:latin typeface="Arial" pitchFamily="34" charset="0"/>
            </a:endParaRPr>
          </a:p>
          <a:p>
            <a:pPr defTabSz="571500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b="1" i="1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en-US" b="1" i="1" dirty="0" smtClean="0">
                <a:solidFill>
                  <a:prstClr val="black"/>
                </a:solidFill>
                <a:latin typeface="Arial" pitchFamily="34" charset="0"/>
              </a:rPr>
              <a:t>Next, some examples</a:t>
            </a:r>
            <a:endParaRPr lang="en-US" b="1" i="1" dirty="0">
              <a:solidFill>
                <a:prstClr val="black"/>
              </a:solidFill>
              <a:latin typeface="Arial" pitchFamily="34" charset="0"/>
            </a:endParaRPr>
          </a:p>
        </p:txBody>
      </p:sp>
      <p:pic>
        <p:nvPicPr>
          <p:cNvPr id="70660" name="Picture 4" descr="Lin_ApJ04_fg1"/>
          <p:cNvPicPr>
            <a:picLocks noChangeAspect="1" noChangeArrowheads="1"/>
          </p:cNvPicPr>
          <p:nvPr/>
        </p:nvPicPr>
        <p:blipFill>
          <a:blip r:embed="rId2" cstate="print"/>
          <a:srcRect l="19279" r="15855" b="48956"/>
          <a:stretch>
            <a:fillRect/>
          </a:stretch>
        </p:blipFill>
        <p:spPr bwMode="auto">
          <a:xfrm>
            <a:off x="6950075" y="1143000"/>
            <a:ext cx="1965325" cy="244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B99CEE-1C89-41F7-A4F6-F894A717B304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webb_rays_fig9"/>
          <p:cNvPicPr>
            <a:picLocks noChangeAspect="1" noChangeArrowheads="1"/>
          </p:cNvPicPr>
          <p:nvPr/>
        </p:nvPicPr>
        <p:blipFill>
          <a:blip r:embed="rId3" cstate="print"/>
          <a:srcRect l="3977" t="13562" r="4941" b="32585"/>
          <a:stretch>
            <a:fillRect/>
          </a:stretch>
        </p:blipFill>
        <p:spPr bwMode="auto">
          <a:xfrm>
            <a:off x="5638800" y="3962399"/>
            <a:ext cx="3490178" cy="266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248400" y="3657600"/>
            <a:ext cx="27510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Lin &amp; Forbes (2000) model</a:t>
            </a:r>
            <a:endParaRPr lang="en-US" sz="1600" b="1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6"/>
          <p:cNvSpPr txBox="1">
            <a:spLocks noChangeArrowheads="1"/>
          </p:cNvSpPr>
          <p:nvPr/>
        </p:nvSpPr>
        <p:spPr bwMode="auto">
          <a:xfrm>
            <a:off x="138898" y="76200"/>
            <a:ext cx="893129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Very fast CME/FR/Ray-Current </a:t>
            </a:r>
            <a:r>
              <a:rPr lang="en-US" sz="2400" b="1" dirty="0">
                <a:solidFill>
                  <a:srgbClr val="C00000"/>
                </a:solidFill>
              </a:rPr>
              <a:t>Sheet: 18-20 Nov 2003 Event </a:t>
            </a:r>
          </a:p>
          <a:p>
            <a:pPr algn="ctr"/>
            <a:r>
              <a:rPr lang="en-US" sz="2000" b="1" i="1" dirty="0" smtClean="0">
                <a:solidFill>
                  <a:srgbClr val="000000"/>
                </a:solidFill>
              </a:rPr>
              <a:t>(</a:t>
            </a:r>
            <a:r>
              <a:rPr lang="en-US" sz="2000" b="1" i="1" dirty="0">
                <a:solidFill>
                  <a:srgbClr val="000000"/>
                </a:solidFill>
              </a:rPr>
              <a:t>Lin et al., </a:t>
            </a:r>
            <a:r>
              <a:rPr lang="en-US" sz="2000" b="1" i="1" dirty="0" err="1">
                <a:solidFill>
                  <a:srgbClr val="000000"/>
                </a:solidFill>
              </a:rPr>
              <a:t>ApJ</a:t>
            </a:r>
            <a:r>
              <a:rPr lang="en-US" sz="2000" b="1" i="1" dirty="0">
                <a:solidFill>
                  <a:srgbClr val="000000"/>
                </a:solidFill>
              </a:rPr>
              <a:t>, 2005)</a:t>
            </a:r>
          </a:p>
        </p:txBody>
      </p:sp>
      <p:pic>
        <p:nvPicPr>
          <p:cNvPr id="47107" name="Picture 8" descr="Lin_20031118fg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20668" y="1179576"/>
            <a:ext cx="5247132" cy="5297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03183" y="5257800"/>
            <a:ext cx="326031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000000"/>
                </a:solidFill>
              </a:rPr>
              <a:t>Shows WL Ray Characteristics:</a:t>
            </a:r>
          </a:p>
          <a:p>
            <a:pPr>
              <a:buFontTx/>
              <a:buChar char="-"/>
            </a:pPr>
            <a:r>
              <a:rPr lang="en-US" sz="1600" b="1" i="1" dirty="0" smtClean="0">
                <a:solidFill>
                  <a:srgbClr val="000000"/>
                </a:solidFill>
              </a:rPr>
              <a:t> Ray forms at base of FR</a:t>
            </a:r>
          </a:p>
          <a:p>
            <a:pPr>
              <a:buFontTx/>
              <a:buChar char="-"/>
            </a:pPr>
            <a:r>
              <a:rPr lang="en-US" sz="1600" b="1" i="1" dirty="0" smtClean="0">
                <a:solidFill>
                  <a:srgbClr val="000000"/>
                </a:solidFill>
              </a:rPr>
              <a:t> Blobs move along ray </a:t>
            </a:r>
            <a:r>
              <a:rPr lang="en-US" sz="1600" b="1" i="1" dirty="0" smtClean="0">
                <a:solidFill>
                  <a:srgbClr val="000000"/>
                </a:solidFill>
                <a:sym typeface="Wingdings" pitchFamily="2" charset="2"/>
              </a:rPr>
              <a:t></a:t>
            </a:r>
            <a:r>
              <a:rPr lang="en-US" sz="1600" b="1" i="1" dirty="0" smtClean="0">
                <a:solidFill>
                  <a:srgbClr val="000000"/>
                </a:solidFill>
              </a:rPr>
              <a:t> </a:t>
            </a:r>
          </a:p>
          <a:p>
            <a:r>
              <a:rPr lang="en-US" sz="1600" b="1" i="1" dirty="0" smtClean="0">
                <a:solidFill>
                  <a:srgbClr val="000000"/>
                </a:solidFill>
              </a:rPr>
              <a:t>        </a:t>
            </a:r>
            <a:r>
              <a:rPr lang="en-US" sz="1600" b="1" i="1" dirty="0" err="1" smtClean="0">
                <a:solidFill>
                  <a:srgbClr val="000000"/>
                </a:solidFill>
              </a:rPr>
              <a:t>bursty</a:t>
            </a:r>
            <a:r>
              <a:rPr lang="en-US" sz="1600" b="1" i="1" dirty="0" smtClean="0">
                <a:solidFill>
                  <a:srgbClr val="000000"/>
                </a:solidFill>
              </a:rPr>
              <a:t> reconnection</a:t>
            </a:r>
          </a:p>
          <a:p>
            <a:pPr>
              <a:buFontTx/>
              <a:buChar char="-"/>
            </a:pPr>
            <a:r>
              <a:rPr lang="en-US" sz="1600" b="1" i="1" dirty="0">
                <a:solidFill>
                  <a:srgbClr val="000000"/>
                </a:solidFill>
              </a:rPr>
              <a:t> </a:t>
            </a:r>
            <a:r>
              <a:rPr lang="en-US" sz="1600" b="1" i="1" dirty="0" smtClean="0">
                <a:solidFill>
                  <a:srgbClr val="000000"/>
                </a:solidFill>
              </a:rPr>
              <a:t>Ray moves in PA with time</a:t>
            </a:r>
            <a:endParaRPr lang="en-US" sz="1600" b="1" i="1" dirty="0">
              <a:solidFill>
                <a:srgbClr val="000000"/>
              </a:solidFill>
            </a:endParaRPr>
          </a:p>
        </p:txBody>
      </p:sp>
      <p:pic>
        <p:nvPicPr>
          <p:cNvPr id="7" name="Picture 6" descr="031118_c3_rayevent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203960"/>
            <a:ext cx="3901440" cy="3901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533400" y="217488"/>
            <a:ext cx="5791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A50021"/>
                </a:solidFill>
                <a:latin typeface="Arial" pitchFamily="34" charset="0"/>
              </a:rPr>
              <a:t> 7 Sept. 2005 </a:t>
            </a:r>
            <a:r>
              <a:rPr lang="en-US" sz="2800" b="1" dirty="0">
                <a:solidFill>
                  <a:srgbClr val="A50021"/>
                </a:solidFill>
                <a:latin typeface="Arial" pitchFamily="34" charset="0"/>
                <a:sym typeface="Wingdings" pitchFamily="2" charset="2"/>
              </a:rPr>
              <a:t></a:t>
            </a:r>
            <a:r>
              <a:rPr lang="en-US" sz="2800" b="1" dirty="0">
                <a:solidFill>
                  <a:srgbClr val="A50021"/>
                </a:solidFill>
                <a:latin typeface="Arial" pitchFamily="34" charset="0"/>
              </a:rPr>
              <a:t> No SOHO Data;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A50021"/>
                </a:solidFill>
                <a:latin typeface="Arial" pitchFamily="34" charset="0"/>
              </a:rPr>
              <a:t>MLSO Observations only</a:t>
            </a:r>
          </a:p>
        </p:txBody>
      </p:sp>
      <p:pic>
        <p:nvPicPr>
          <p:cNvPr id="71683" name="Picture 3" descr="todays_mk4_mov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600200"/>
            <a:ext cx="3903663" cy="390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4" name="Picture 4" descr="todays_hal_mov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600200"/>
            <a:ext cx="3903663" cy="390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5" name="Picture 5" descr="todays_he1_mov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1600200"/>
            <a:ext cx="3903663" cy="3903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1295400" y="5683250"/>
            <a:ext cx="17065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black"/>
                </a:solidFill>
                <a:latin typeface="Arial" pitchFamily="34" charset="0"/>
              </a:rPr>
              <a:t>MK4 pB Corona</a:t>
            </a: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4648200" y="5638800"/>
            <a:ext cx="9890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black"/>
                </a:solidFill>
                <a:latin typeface="Arial" pitchFamily="34" charset="0"/>
              </a:rPr>
              <a:t>H</a:t>
            </a:r>
            <a:r>
              <a:rPr lang="el-GR" sz="1600" b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α</a:t>
            </a:r>
            <a:r>
              <a:rPr lang="en-US" sz="1600" b="1">
                <a:solidFill>
                  <a:prstClr val="black"/>
                </a:solidFill>
                <a:latin typeface="Arial" pitchFamily="34" charset="0"/>
              </a:rPr>
              <a:t>  limb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black"/>
                </a:solidFill>
                <a:latin typeface="Arial" pitchFamily="34" charset="0"/>
              </a:rPr>
              <a:t>PICS</a:t>
            </a:r>
          </a:p>
        </p:txBody>
      </p:sp>
      <p:sp>
        <p:nvSpPr>
          <p:cNvPr id="71688" name="Text Box 8"/>
          <p:cNvSpPr txBox="1">
            <a:spLocks noChangeArrowheads="1"/>
          </p:cNvSpPr>
          <p:nvPr/>
        </p:nvSpPr>
        <p:spPr bwMode="auto">
          <a:xfrm>
            <a:off x="7162800" y="5667375"/>
            <a:ext cx="120967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black"/>
                </a:solidFill>
                <a:latin typeface="Arial" pitchFamily="34" charset="0"/>
              </a:rPr>
              <a:t>He 10830A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prstClr val="black"/>
                </a:solidFill>
                <a:latin typeface="Arial" pitchFamily="34" charset="0"/>
              </a:rPr>
              <a:t>CHIP</a:t>
            </a:r>
          </a:p>
        </p:txBody>
      </p:sp>
      <p:pic>
        <p:nvPicPr>
          <p:cNvPr id="71689" name="Picture 9" descr="loop_constant_vel"/>
          <p:cNvPicPr>
            <a:picLocks noChangeAspect="1" noChangeArrowheads="1"/>
          </p:cNvPicPr>
          <p:nvPr/>
        </p:nvPicPr>
        <p:blipFill>
          <a:blip r:embed="rId5" cstate="print"/>
          <a:srcRect l="3204" t="6233" r="40688" b="8571"/>
          <a:stretch>
            <a:fillRect/>
          </a:stretch>
        </p:blipFill>
        <p:spPr bwMode="auto">
          <a:xfrm>
            <a:off x="7086600" y="152400"/>
            <a:ext cx="2057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690" name="Text Box 10"/>
          <p:cNvSpPr txBox="1">
            <a:spLocks noChangeArrowheads="1"/>
          </p:cNvSpPr>
          <p:nvPr/>
        </p:nvSpPr>
        <p:spPr bwMode="auto">
          <a:xfrm>
            <a:off x="8402638" y="2057400"/>
            <a:ext cx="6477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i="1">
                <a:solidFill>
                  <a:prstClr val="black"/>
                </a:solidFill>
                <a:latin typeface="Arial" pitchFamily="34" charset="0"/>
              </a:rPr>
              <a:t>2490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i="1">
                <a:solidFill>
                  <a:prstClr val="black"/>
                </a:solidFill>
                <a:latin typeface="Arial" pitchFamily="34" charset="0"/>
              </a:rPr>
              <a:t>km/s!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8F2DC-249E-498D-B32C-EE0A3FB62C68}" type="slidenum">
              <a:rPr lang="en-US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endParaRPr lang="en-US" smtClean="0">
              <a:latin typeface="Times New Roman" pitchFamily="18" charset="0"/>
              <a:ea typeface="DejaVu Sans"/>
              <a:cs typeface="DejaVu Sans"/>
            </a:endParaRPr>
          </a:p>
        </p:txBody>
      </p:sp>
      <p:sp>
        <p:nvSpPr>
          <p:cNvPr id="46083" name="Text Box 1"/>
          <p:cNvSpPr txBox="1">
            <a:spLocks noChangeArrowheads="1"/>
          </p:cNvSpPr>
          <p:nvPr/>
        </p:nvSpPr>
        <p:spPr bwMode="auto">
          <a:xfrm>
            <a:off x="1160463" y="-228600"/>
            <a:ext cx="6300787" cy="1244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 anchor="ctr"/>
          <a:lstStyle/>
          <a:p>
            <a:pPr algn="ctr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3600" b="1" dirty="0">
                <a:solidFill>
                  <a:srgbClr val="993300"/>
                </a:solidFill>
                <a:cs typeface="Arial" pitchFamily="34" charset="0"/>
              </a:rPr>
              <a:t>Results for Sept. 2005 CS</a:t>
            </a:r>
          </a:p>
        </p:txBody>
      </p:sp>
      <p:sp>
        <p:nvSpPr>
          <p:cNvPr id="46084" name="Text Box 2"/>
          <p:cNvSpPr txBox="1">
            <a:spLocks noChangeArrowheads="1"/>
          </p:cNvSpPr>
          <p:nvPr/>
        </p:nvSpPr>
        <p:spPr bwMode="auto">
          <a:xfrm>
            <a:off x="152400" y="4806950"/>
            <a:ext cx="8991600" cy="15543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600" b="1" dirty="0">
                <a:solidFill>
                  <a:srgbClr val="000000"/>
                </a:solidFill>
                <a:cs typeface="Arial" pitchFamily="34" charset="0"/>
              </a:rPr>
              <a:t>	</a:t>
            </a:r>
            <a:r>
              <a:rPr lang="en-US" sz="1400" b="1" dirty="0">
                <a:solidFill>
                  <a:srgbClr val="000000"/>
                </a:solidFill>
                <a:cs typeface="Arial" pitchFamily="34" charset="0"/>
              </a:rPr>
              <a:t>- Narrowest </a:t>
            </a:r>
            <a:r>
              <a:rPr lang="en-US" sz="1400" b="1" dirty="0" smtClean="0">
                <a:solidFill>
                  <a:srgbClr val="FF0000"/>
                </a:solidFill>
                <a:cs typeface="Arial" pitchFamily="34" charset="0"/>
              </a:rPr>
              <a:t>ray </a:t>
            </a:r>
            <a:r>
              <a:rPr lang="en-US" sz="1400" b="1" dirty="0">
                <a:solidFill>
                  <a:srgbClr val="FF0000"/>
                </a:solidFill>
                <a:cs typeface="Arial" pitchFamily="34" charset="0"/>
              </a:rPr>
              <a:t>width is ~0.05 Rs</a:t>
            </a:r>
            <a:r>
              <a:rPr lang="en-US" sz="1400" b="1" dirty="0">
                <a:solidFill>
                  <a:srgbClr val="000000"/>
                </a:solidFill>
                <a:cs typeface="Arial" pitchFamily="34" charset="0"/>
              </a:rPr>
              <a:t> (37,000 km) </a:t>
            </a:r>
          </a:p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b="1" dirty="0">
                <a:solidFill>
                  <a:srgbClr val="000000"/>
                </a:solidFill>
                <a:cs typeface="Arial" pitchFamily="34" charset="0"/>
              </a:rPr>
              <a:t>	- No evidence for outward motion of the X-point, or diffusion region.</a:t>
            </a:r>
          </a:p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b="1" dirty="0">
                <a:solidFill>
                  <a:srgbClr val="000000"/>
                </a:solidFill>
                <a:cs typeface="Arial" pitchFamily="34" charset="0"/>
              </a:rPr>
              <a:t>	- Motion of CS top (q) is meas. from 0.27 – 0.89 Rs and fit with a polynomial with</a:t>
            </a:r>
            <a:r>
              <a:rPr lang="en-US" sz="1400" b="1" dirty="0">
                <a:solidFill>
                  <a:srgbClr val="FF0000"/>
                </a:solidFill>
                <a:cs typeface="Arial" pitchFamily="34" charset="0"/>
              </a:rPr>
              <a:t> final speed 780 km/s and acceleration of 0.64 km/s</a:t>
            </a:r>
            <a:r>
              <a:rPr lang="en-US" sz="1400" b="1" baseline="30000" dirty="0">
                <a:solidFill>
                  <a:srgbClr val="FF0000"/>
                </a:solidFill>
                <a:cs typeface="Arial" pitchFamily="34" charset="0"/>
              </a:rPr>
              <a:t>2</a:t>
            </a:r>
            <a:endParaRPr lang="en-US" sz="1400" b="1" dirty="0">
              <a:solidFill>
                <a:srgbClr val="FF0000"/>
              </a:solidFill>
              <a:cs typeface="Arial" pitchFamily="34" charset="0"/>
            </a:endParaRPr>
          </a:p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400" b="1" dirty="0">
                <a:solidFill>
                  <a:srgbClr val="000000"/>
                </a:solidFill>
                <a:cs typeface="Arial" pitchFamily="34" charset="0"/>
              </a:rPr>
              <a:t>	- Over this same time period the CS length (q - p) grows from 0.13 – 0.74 Rs; </a:t>
            </a:r>
            <a:r>
              <a:rPr lang="en-US" sz="1400" b="1" dirty="0">
                <a:solidFill>
                  <a:srgbClr val="FF0000"/>
                </a:solidFill>
                <a:cs typeface="Arial" pitchFamily="34" charset="0"/>
              </a:rPr>
              <a:t>avg. growth rate = 377 km/s</a:t>
            </a:r>
          </a:p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endParaRPr lang="en-US" sz="1400" b="1" dirty="0">
              <a:solidFill>
                <a:srgbClr val="000000"/>
              </a:solidFill>
              <a:cs typeface="Arial" pitchFamily="34" charset="0"/>
            </a:endParaRPr>
          </a:p>
          <a:p>
            <a:pPr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</a:pPr>
            <a:r>
              <a:rPr lang="en-US" sz="1600" b="1" dirty="0" smtClean="0">
                <a:solidFill>
                  <a:srgbClr val="000000"/>
                </a:solidFill>
                <a:cs typeface="Arial" pitchFamily="34" charset="0"/>
              </a:rPr>
              <a:t>Paper in preparation: </a:t>
            </a:r>
            <a:r>
              <a:rPr lang="en-US" sz="1600" b="1" i="1" dirty="0" smtClean="0">
                <a:solidFill>
                  <a:srgbClr val="000000"/>
                </a:solidFill>
                <a:cs typeface="Arial" pitchFamily="34" charset="0"/>
              </a:rPr>
              <a:t>Ling, Webb, Burkepile, Cliver (2013)</a:t>
            </a:r>
            <a:endParaRPr lang="en-US" sz="1600" b="1" dirty="0">
              <a:solidFill>
                <a:srgbClr val="000000"/>
              </a:solidFill>
              <a:cs typeface="Arial" pitchFamily="34" charset="0"/>
            </a:endParaRPr>
          </a:p>
        </p:txBody>
      </p:sp>
      <p:pic>
        <p:nvPicPr>
          <p:cNvPr id="46085" name="Picture 4"/>
          <p:cNvPicPr>
            <a:picLocks noChangeAspect="1" noChangeArrowheads="1"/>
          </p:cNvPicPr>
          <p:nvPr/>
        </p:nvPicPr>
        <p:blipFill>
          <a:blip r:embed="rId3" cstate="print"/>
          <a:srcRect b="4910"/>
          <a:stretch>
            <a:fillRect/>
          </a:stretch>
        </p:blipFill>
        <p:spPr bwMode="auto">
          <a:xfrm>
            <a:off x="1662113" y="762000"/>
            <a:ext cx="5500687" cy="4038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71538" y="6488668"/>
            <a:ext cx="714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dirty="0">
              <a:solidFill>
                <a:prstClr val="white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928794" y="-24"/>
            <a:ext cx="52864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8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Current Sheets in UV Spectra</a:t>
            </a:r>
            <a:endParaRPr lang="it-IT" sz="28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49497" y="891083"/>
            <a:ext cx="3650999" cy="16092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000"/>
              </a:lnSpc>
              <a:buFontTx/>
              <a:buBlip>
                <a:blip r:embed="rId3"/>
              </a:buBlip>
            </a:pPr>
            <a:r>
              <a:rPr lang="it-IT" sz="1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1998/03/23</a:t>
            </a:r>
            <a:r>
              <a:rPr lang="it-IT" sz="1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Ciaravella</a:t>
            </a:r>
            <a:r>
              <a:rPr lang="it-IT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it-IT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al 2002</a:t>
            </a:r>
          </a:p>
          <a:p>
            <a:pPr>
              <a:lnSpc>
                <a:spcPts val="2000"/>
              </a:lnSpc>
              <a:buFontTx/>
              <a:buBlip>
                <a:blip r:embed="rId3"/>
              </a:buBlip>
            </a:pPr>
            <a:r>
              <a:rPr lang="it-IT" sz="1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2002/01/08</a:t>
            </a:r>
            <a:r>
              <a:rPr lang="it-IT" sz="14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Ko </a:t>
            </a:r>
            <a:r>
              <a:rPr lang="it-IT" sz="1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it-IT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al 2003</a:t>
            </a:r>
          </a:p>
          <a:p>
            <a:pPr>
              <a:lnSpc>
                <a:spcPts val="2000"/>
              </a:lnSpc>
              <a:buFontTx/>
              <a:buBlip>
                <a:blip r:embed="rId3"/>
              </a:buBlip>
            </a:pPr>
            <a:r>
              <a:rPr lang="it-IT" sz="1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2002/04/21</a:t>
            </a:r>
            <a:r>
              <a:rPr lang="it-IT" sz="11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Raymond </a:t>
            </a:r>
            <a:r>
              <a:rPr lang="it-IT" sz="1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it-IT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al  2003 &amp; Lee </a:t>
            </a:r>
            <a:r>
              <a:rPr lang="it-IT" sz="1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it-IT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al 2006</a:t>
            </a:r>
          </a:p>
          <a:p>
            <a:pPr>
              <a:lnSpc>
                <a:spcPts val="2000"/>
              </a:lnSpc>
              <a:buFontTx/>
              <a:buBlip>
                <a:blip r:embed="rId3"/>
              </a:buBlip>
            </a:pPr>
            <a:r>
              <a:rPr lang="it-IT" sz="1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2002/11/26</a:t>
            </a:r>
            <a:r>
              <a:rPr lang="it-IT" sz="1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1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Bemporad</a:t>
            </a:r>
            <a:r>
              <a:rPr lang="it-IT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it-IT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al 2006</a:t>
            </a:r>
          </a:p>
          <a:p>
            <a:pPr>
              <a:lnSpc>
                <a:spcPts val="2000"/>
              </a:lnSpc>
              <a:buFontTx/>
              <a:buBlip>
                <a:blip r:embed="rId3"/>
              </a:buBlip>
            </a:pPr>
            <a:r>
              <a:rPr lang="it-IT" sz="1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2003/11/04</a:t>
            </a:r>
            <a:r>
              <a:rPr lang="it-IT" sz="1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1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Ciaravella</a:t>
            </a:r>
            <a:r>
              <a:rPr lang="it-IT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&amp; Raymond  2008</a:t>
            </a:r>
          </a:p>
          <a:p>
            <a:pPr>
              <a:lnSpc>
                <a:spcPts val="2000"/>
              </a:lnSpc>
              <a:buFontTx/>
              <a:buBlip>
                <a:blip r:embed="rId3"/>
              </a:buBlip>
            </a:pPr>
            <a:r>
              <a:rPr lang="it-IT" sz="14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 2003/06/02</a:t>
            </a:r>
            <a:r>
              <a:rPr lang="it-IT" sz="11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1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Schettino </a:t>
            </a:r>
            <a:r>
              <a:rPr lang="it-IT" sz="1200" dirty="0" err="1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it-IT" sz="12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 al 2009</a:t>
            </a:r>
          </a:p>
        </p:txBody>
      </p:sp>
      <p:sp>
        <p:nvSpPr>
          <p:cNvPr id="13" name="Parentesi graffa chiusa 12"/>
          <p:cNvSpPr/>
          <p:nvPr/>
        </p:nvSpPr>
        <p:spPr>
          <a:xfrm>
            <a:off x="4357686" y="928670"/>
            <a:ext cx="214314" cy="1500198"/>
          </a:xfrm>
          <a:prstGeom prst="rightBrace">
            <a:avLst/>
          </a:prstGeom>
          <a:ln w="38100">
            <a:solidFill>
              <a:srgbClr val="CE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5000628" y="1488032"/>
            <a:ext cx="37069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b="1" dirty="0">
                <a:solidFill>
                  <a:srgbClr val="E20000"/>
                </a:solidFill>
              </a:rPr>
              <a:t>[ Fe XVIII ]  975 Å  </a:t>
            </a:r>
            <a:r>
              <a:rPr lang="it-IT" sz="2000" b="1" dirty="0" err="1">
                <a:solidFill>
                  <a:srgbClr val="E20000"/>
                </a:solidFill>
              </a:rPr>
              <a:t>narrow</a:t>
            </a:r>
            <a:r>
              <a:rPr lang="it-IT" sz="2000" b="1" dirty="0">
                <a:solidFill>
                  <a:srgbClr val="E20000"/>
                </a:solidFill>
              </a:rPr>
              <a:t> </a:t>
            </a:r>
            <a:r>
              <a:rPr lang="it-IT" sz="2000" b="1" dirty="0" err="1">
                <a:solidFill>
                  <a:srgbClr val="E20000"/>
                </a:solidFill>
              </a:rPr>
              <a:t>feature</a:t>
            </a:r>
            <a:endParaRPr lang="it-IT" sz="2000" b="1" dirty="0">
              <a:solidFill>
                <a:srgbClr val="E20000"/>
              </a:solidFill>
            </a:endParaRPr>
          </a:p>
        </p:txBody>
      </p:sp>
      <p:sp>
        <p:nvSpPr>
          <p:cNvPr id="28" name="Callout con freccia a destra 27"/>
          <p:cNvSpPr/>
          <p:nvPr/>
        </p:nvSpPr>
        <p:spPr>
          <a:xfrm rot="5400000">
            <a:off x="1602701" y="973214"/>
            <a:ext cx="785818" cy="2786082"/>
          </a:xfrm>
          <a:prstGeom prst="rightArrowCallout">
            <a:avLst>
              <a:gd name="adj1" fmla="val 21578"/>
              <a:gd name="adj2" fmla="val 25000"/>
              <a:gd name="adj3" fmla="val 42112"/>
              <a:gd name="adj4" fmla="val 29415"/>
            </a:avLst>
          </a:prstGeom>
          <a:solidFill>
            <a:srgbClr val="00FFFF">
              <a:alpha val="37000"/>
            </a:srgbClr>
          </a:solidFill>
          <a:ln w="381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</a:endParaRPr>
          </a:p>
        </p:txBody>
      </p:sp>
      <p:grpSp>
        <p:nvGrpSpPr>
          <p:cNvPr id="2" name="Gruppo 28"/>
          <p:cNvGrpSpPr/>
          <p:nvPr/>
        </p:nvGrpSpPr>
        <p:grpSpPr>
          <a:xfrm>
            <a:off x="285720" y="2867082"/>
            <a:ext cx="3628606" cy="3705190"/>
            <a:chOff x="285720" y="2867082"/>
            <a:chExt cx="3628606" cy="3705190"/>
          </a:xfrm>
        </p:grpSpPr>
        <p:sp>
          <p:nvSpPr>
            <p:cNvPr id="21" name="Rettangolo 20"/>
            <p:cNvSpPr/>
            <p:nvPr/>
          </p:nvSpPr>
          <p:spPr>
            <a:xfrm>
              <a:off x="285720" y="2867082"/>
              <a:ext cx="3357586" cy="33480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solidFill>
                  <a:prstClr val="white"/>
                </a:solidFill>
              </a:endParaRPr>
            </a:p>
          </p:txBody>
        </p:sp>
        <p:pic>
          <p:nvPicPr>
            <p:cNvPr id="16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 t="3052" r="59511" b="55544"/>
            <a:stretch>
              <a:fillRect/>
            </a:stretch>
          </p:blipFill>
          <p:spPr bwMode="auto">
            <a:xfrm>
              <a:off x="357158" y="2976473"/>
              <a:ext cx="1475158" cy="148338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18" name="Picture 13"/>
            <p:cNvPicPr preferRelativeResize="0">
              <a:picLocks noChangeArrowheads="1"/>
            </p:cNvPicPr>
            <p:nvPr/>
          </p:nvPicPr>
          <p:blipFill>
            <a:blip r:embed="rId4" cstate="print"/>
            <a:srcRect l="59511" t="3357" b="55544"/>
            <a:stretch>
              <a:fillRect/>
            </a:stretch>
          </p:blipFill>
          <p:spPr bwMode="auto">
            <a:xfrm>
              <a:off x="2095868" y="2983064"/>
              <a:ext cx="1476000" cy="14832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pic>
          <p:nvPicPr>
            <p:cNvPr id="19" name="Picture 13"/>
            <p:cNvPicPr>
              <a:picLocks noChangeAspect="1" noChangeArrowheads="1"/>
            </p:cNvPicPr>
            <p:nvPr/>
          </p:nvPicPr>
          <p:blipFill>
            <a:blip r:embed="rId4" cstate="print"/>
            <a:srcRect t="58901" r="59816"/>
            <a:stretch>
              <a:fillRect/>
            </a:stretch>
          </p:blipFill>
          <p:spPr bwMode="auto">
            <a:xfrm>
              <a:off x="343711" y="4670030"/>
              <a:ext cx="1474746" cy="14832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</p:pic>
        <p:sp>
          <p:nvSpPr>
            <p:cNvPr id="22" name="CasellaDiTesto 21"/>
            <p:cNvSpPr txBox="1"/>
            <p:nvPr/>
          </p:nvSpPr>
          <p:spPr>
            <a:xfrm>
              <a:off x="303370" y="4255501"/>
              <a:ext cx="84350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18:06:05 UT</a:t>
              </a:r>
            </a:p>
          </p:txBody>
        </p:sp>
        <p:sp>
          <p:nvSpPr>
            <p:cNvPr id="23" name="CasellaDiTesto 22"/>
            <p:cNvSpPr txBox="1"/>
            <p:nvPr/>
          </p:nvSpPr>
          <p:spPr>
            <a:xfrm>
              <a:off x="2033150" y="4261993"/>
              <a:ext cx="90922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20:06:05 UT</a:t>
              </a:r>
            </a:p>
          </p:txBody>
        </p:sp>
        <p:sp>
          <p:nvSpPr>
            <p:cNvPr id="24" name="CasellaDiTesto 23"/>
            <p:cNvSpPr txBox="1"/>
            <p:nvPr/>
          </p:nvSpPr>
          <p:spPr>
            <a:xfrm>
              <a:off x="285720" y="5949611"/>
              <a:ext cx="84350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21:30:08 UT</a:t>
              </a:r>
            </a:p>
          </p:txBody>
        </p:sp>
        <p:sp>
          <p:nvSpPr>
            <p:cNvPr id="25" name="CasellaDiTesto 24"/>
            <p:cNvSpPr txBox="1"/>
            <p:nvPr/>
          </p:nvSpPr>
          <p:spPr>
            <a:xfrm>
              <a:off x="2027126" y="5965810"/>
              <a:ext cx="84350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22:30:06 UT</a:t>
              </a:r>
            </a:p>
          </p:txBody>
        </p:sp>
        <p:pic>
          <p:nvPicPr>
            <p:cNvPr id="31" name="Immagine 30" descr="eit_mk4_C2_uvcs.gif"/>
            <p:cNvPicPr preferRelativeResize="0">
              <a:picLocks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85117" y="4660444"/>
              <a:ext cx="1476000" cy="1483200"/>
            </a:xfrm>
            <a:prstGeom prst="rect">
              <a:avLst/>
            </a:prstGeom>
          </p:spPr>
        </p:pic>
        <p:cxnSp>
          <p:nvCxnSpPr>
            <p:cNvPr id="33" name="Connettore 2 32"/>
            <p:cNvCxnSpPr/>
            <p:nvPr/>
          </p:nvCxnSpPr>
          <p:spPr>
            <a:xfrm rot="10800000">
              <a:off x="2500298" y="5429264"/>
              <a:ext cx="1071570" cy="857256"/>
            </a:xfrm>
            <a:prstGeom prst="straightConnector1">
              <a:avLst/>
            </a:prstGeom>
            <a:ln w="12700">
              <a:solidFill>
                <a:srgbClr val="C4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CasellaDiTesto 35"/>
            <p:cNvSpPr txBox="1"/>
            <p:nvPr/>
          </p:nvSpPr>
          <p:spPr>
            <a:xfrm>
              <a:off x="3500430" y="6202940"/>
              <a:ext cx="4138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solidFill>
                    <a:srgbClr val="C40000"/>
                  </a:solidFill>
                </a:rPr>
                <a:t>CS</a:t>
              </a:r>
            </a:p>
          </p:txBody>
        </p:sp>
        <p:sp>
          <p:nvSpPr>
            <p:cNvPr id="30" name="Rettangolo 29"/>
            <p:cNvSpPr/>
            <p:nvPr/>
          </p:nvSpPr>
          <p:spPr>
            <a:xfrm>
              <a:off x="2670068" y="4629999"/>
              <a:ext cx="1000132" cy="507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9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EIT     23:48 UT</a:t>
              </a:r>
            </a:p>
            <a:p>
              <a:r>
                <a:rPr lang="en-US" sz="9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MK4  23:48 UT</a:t>
              </a:r>
            </a:p>
            <a:p>
              <a:r>
                <a:rPr lang="en-US" sz="900" dirty="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rPr>
                <a:t>C2      23:54 UT</a:t>
              </a:r>
            </a:p>
          </p:txBody>
        </p:sp>
      </p:grpSp>
      <p:pic>
        <p:nvPicPr>
          <p:cNvPr id="29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29175" y="2516188"/>
            <a:ext cx="3857625" cy="357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TextBox 39"/>
          <p:cNvSpPr txBox="1"/>
          <p:nvPr/>
        </p:nvSpPr>
        <p:spPr>
          <a:xfrm>
            <a:off x="4876800" y="609600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prstClr val="white"/>
                </a:solidFill>
              </a:rPr>
              <a:t>LASCO and UVCS images for WL ray observed on 22 May 1998. UVCS slit images in O VI.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5"/>
          <p:cNvSpPr txBox="1">
            <a:spLocks noChangeArrowheads="1"/>
          </p:cNvSpPr>
          <p:nvPr/>
        </p:nvSpPr>
        <p:spPr bwMode="auto">
          <a:xfrm>
            <a:off x="1503363" y="85725"/>
            <a:ext cx="58943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993300"/>
                </a:solidFill>
              </a:rPr>
              <a:t>Measured Inflow Velocities – EUV</a:t>
            </a:r>
          </a:p>
        </p:txBody>
      </p:sp>
      <p:sp>
        <p:nvSpPr>
          <p:cNvPr id="51203" name="Text Box 6"/>
          <p:cNvSpPr txBox="1">
            <a:spLocks noChangeArrowheads="1"/>
          </p:cNvSpPr>
          <p:nvPr/>
        </p:nvSpPr>
        <p:spPr bwMode="auto">
          <a:xfrm>
            <a:off x="7467600" y="1028700"/>
            <a:ext cx="1676400" cy="329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</a:rPr>
              <a:t>18 March 1999 </a:t>
            </a:r>
            <a:r>
              <a:rPr lang="en-US" sz="1600" b="1" i="1" dirty="0">
                <a:solidFill>
                  <a:srgbClr val="000000"/>
                </a:solidFill>
              </a:rPr>
              <a:t>– </a:t>
            </a:r>
            <a:r>
              <a:rPr lang="en-US" sz="1600" b="1" i="1" dirty="0">
                <a:solidFill>
                  <a:srgbClr val="C00000"/>
                </a:solidFill>
              </a:rPr>
              <a:t>Yokoyama et al. (2001)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/>
                </a:solidFill>
              </a:rPr>
              <a:t>Time variation of EIT intensity across X-point region </a:t>
            </a:r>
            <a:r>
              <a:rPr lang="en-US" sz="1600" b="1" dirty="0">
                <a:solidFill>
                  <a:srgbClr val="000000"/>
                </a:solidFill>
                <a:sym typeface="Wingdings" pitchFamily="2" charset="2"/>
              </a:rPr>
              <a:t></a:t>
            </a:r>
            <a:r>
              <a:rPr lang="en-US" sz="1600" b="1" dirty="0">
                <a:solidFill>
                  <a:srgbClr val="000000"/>
                </a:solidFill>
              </a:rPr>
              <a:t> line in left panel.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FF0000"/>
                </a:solidFill>
              </a:rPr>
              <a:t>Inflow velocity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FF0000"/>
                </a:solidFill>
              </a:rPr>
              <a:t>~5 km/sec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FF0000"/>
                </a:solidFill>
              </a:rPr>
              <a:t>at ~120,000 km</a:t>
            </a:r>
          </a:p>
        </p:txBody>
      </p:sp>
      <p:pic>
        <p:nvPicPr>
          <p:cNvPr id="51204" name="Picture 7" descr="Yokoyama_19990318_fg4"/>
          <p:cNvPicPr>
            <a:picLocks noChangeAspect="1" noChangeArrowheads="1"/>
          </p:cNvPicPr>
          <p:nvPr/>
        </p:nvPicPr>
        <p:blipFill>
          <a:blip r:embed="rId2" cstate="print"/>
          <a:srcRect t="30740" r="64893" b="23334"/>
          <a:stretch>
            <a:fillRect/>
          </a:stretch>
        </p:blipFill>
        <p:spPr bwMode="auto">
          <a:xfrm>
            <a:off x="609600" y="762000"/>
            <a:ext cx="2335213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05" name="Picture 11" descr="Lin05_fg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4188" y="3200400"/>
            <a:ext cx="3402012" cy="343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6" name="TextBox 12"/>
          <p:cNvSpPr txBox="1">
            <a:spLocks noChangeArrowheads="1"/>
          </p:cNvSpPr>
          <p:nvPr/>
        </p:nvSpPr>
        <p:spPr bwMode="auto">
          <a:xfrm>
            <a:off x="4329113" y="4113213"/>
            <a:ext cx="3519487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</a:rPr>
              <a:t>18 November 2003 Event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/>
                </a:solidFill>
              </a:rPr>
              <a:t>EIT – UVCS Ly</a:t>
            </a:r>
            <a:r>
              <a:rPr lang="el-GR" b="1" dirty="0">
                <a:solidFill>
                  <a:srgbClr val="000000"/>
                </a:solidFill>
              </a:rPr>
              <a:t>α</a:t>
            </a:r>
            <a:r>
              <a:rPr lang="en-US" b="1" dirty="0">
                <a:solidFill>
                  <a:srgbClr val="000000"/>
                </a:solidFill>
              </a:rPr>
              <a:t> – LASCO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i="1" dirty="0">
                <a:solidFill>
                  <a:srgbClr val="C00000"/>
                </a:solidFill>
              </a:rPr>
              <a:t>Lin et al., </a:t>
            </a:r>
            <a:r>
              <a:rPr lang="en-US" sz="1600" b="1" i="1" dirty="0" err="1">
                <a:solidFill>
                  <a:srgbClr val="C00000"/>
                </a:solidFill>
              </a:rPr>
              <a:t>ApJ</a:t>
            </a:r>
            <a:r>
              <a:rPr lang="en-US" sz="1600" b="1" i="1" dirty="0">
                <a:solidFill>
                  <a:srgbClr val="C00000"/>
                </a:solidFill>
              </a:rPr>
              <a:t> (2003)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b="1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>
                <a:solidFill>
                  <a:srgbClr val="FF0000"/>
                </a:solidFill>
              </a:rPr>
              <a:t>Inflow velocities 10 – 105 km/s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b="1" i="1" dirty="0">
                <a:solidFill>
                  <a:srgbClr val="FF0000"/>
                </a:solidFill>
              </a:rPr>
              <a:t>at 1.7 Rs</a:t>
            </a:r>
          </a:p>
        </p:txBody>
      </p:sp>
      <p:pic>
        <p:nvPicPr>
          <p:cNvPr id="51207" name="Picture 4" descr="Yokoyama_19990318_fg4"/>
          <p:cNvPicPr>
            <a:picLocks noChangeAspect="1" noChangeArrowheads="1"/>
          </p:cNvPicPr>
          <p:nvPr/>
        </p:nvPicPr>
        <p:blipFill>
          <a:blip r:embed="rId2" cstate="print"/>
          <a:srcRect l="34367" b="48149"/>
          <a:stretch>
            <a:fillRect/>
          </a:stretch>
        </p:blipFill>
        <p:spPr bwMode="auto">
          <a:xfrm>
            <a:off x="3101975" y="762000"/>
            <a:ext cx="4365625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8" name="Slide Number Placeholder 7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pPr>
              <a:buFont typeface="Times New Roman" pitchFamily="18" charset="0"/>
              <a:buNone/>
            </a:pPr>
            <a:fld id="{89472153-8E45-49A8-819A-F4597DB04EBF}" type="slidenum">
              <a:rPr lang="en-US" smtClean="0">
                <a:latin typeface="Times New Roman" pitchFamily="18" charset="0"/>
                <a:ea typeface="DejaVu Sans"/>
                <a:cs typeface="DejaVu Sans"/>
              </a:rPr>
              <a:pPr>
                <a:buFont typeface="Times New Roman" pitchFamily="18" charset="0"/>
                <a:buNone/>
              </a:pPr>
              <a:t>8</a:t>
            </a:fld>
            <a:endParaRPr lang="en-US" smtClean="0">
              <a:latin typeface="Times New Roman" pitchFamily="18" charset="0"/>
              <a:ea typeface="DejaVu Sans"/>
              <a:cs typeface="DejaVu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10"/>
          <p:cNvSpPr txBox="1">
            <a:spLocks noChangeArrowheads="1"/>
          </p:cNvSpPr>
          <p:nvPr/>
        </p:nvSpPr>
        <p:spPr bwMode="auto">
          <a:xfrm>
            <a:off x="228600" y="457200"/>
            <a:ext cx="184150" cy="4000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hr-HR" sz="2000" b="1">
              <a:solidFill>
                <a:srgbClr val="EAEAEA"/>
              </a:solidFill>
            </a:endParaRPr>
          </a:p>
        </p:txBody>
      </p:sp>
      <p:sp>
        <p:nvSpPr>
          <p:cNvPr id="2052" name="Rectangle 11"/>
          <p:cNvSpPr>
            <a:spLocks noGrp="1" noChangeArrowheads="1"/>
          </p:cNvSpPr>
          <p:nvPr>
            <p:ph type="title"/>
          </p:nvPr>
        </p:nvSpPr>
        <p:spPr>
          <a:xfrm>
            <a:off x="228600" y="533400"/>
            <a:ext cx="8915400" cy="304800"/>
          </a:xfrm>
        </p:spPr>
        <p:txBody>
          <a:bodyPr/>
          <a:lstStyle/>
          <a:p>
            <a:pPr eaLnBrk="1" hangingPunct="1"/>
            <a:r>
              <a:rPr lang="hr-HR" sz="2400" b="1" dirty="0" smtClean="0"/>
              <a:t>Comparison </a:t>
            </a:r>
            <a:r>
              <a:rPr lang="en-US" sz="2400" b="1" dirty="0" smtClean="0"/>
              <a:t>of </a:t>
            </a:r>
            <a:r>
              <a:rPr lang="hr-HR" sz="2400" b="1" dirty="0" smtClean="0"/>
              <a:t>Model</a:t>
            </a:r>
            <a:r>
              <a:rPr lang="en-US" sz="2400" b="1" dirty="0" smtClean="0"/>
              <a:t>s (CS characterized by </a:t>
            </a:r>
            <a:r>
              <a:rPr lang="en-US" sz="2400" b="1" dirty="0" err="1" smtClean="0"/>
              <a:t>Petshek</a:t>
            </a:r>
            <a:r>
              <a:rPr lang="en-US" sz="2400" b="1" dirty="0" smtClean="0"/>
              <a:t>-like reconnection geometry with diffusion region located at heliocentric distance R</a:t>
            </a:r>
            <a:r>
              <a:rPr lang="en-US" sz="2400" b="1" baseline="-25000" dirty="0" smtClean="0"/>
              <a:t>DR</a:t>
            </a:r>
            <a:r>
              <a:rPr lang="en-US" sz="2400" b="1" dirty="0" smtClean="0"/>
              <a:t>) &amp; </a:t>
            </a:r>
            <a:r>
              <a:rPr lang="hr-HR" sz="2400" b="1" dirty="0" smtClean="0"/>
              <a:t>Ob</a:t>
            </a:r>
            <a:r>
              <a:rPr lang="en-US" sz="2400" b="1" dirty="0" err="1" smtClean="0"/>
              <a:t>servations</a:t>
            </a:r>
            <a:r>
              <a:rPr lang="en-US" sz="2400" b="1" dirty="0" smtClean="0"/>
              <a:t> </a:t>
            </a:r>
            <a:r>
              <a:rPr lang="en-US" sz="2400" b="1" i="1" dirty="0" smtClean="0"/>
              <a:t>(excess density; Vrsnak et al., 2009)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endParaRPr lang="en-US" sz="2400" b="1" dirty="0" smtClean="0"/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152400" y="990600"/>
          <a:ext cx="6477000" cy="4572000"/>
        </p:xfrm>
        <a:graphic>
          <a:graphicData uri="http://schemas.openxmlformats.org/presentationml/2006/ole">
            <p:oleObj spid="_x0000_s311298" name="Chart" r:id="rId3" imgW="5934225" imgH="3819532" progId="Excel.Sheet.8">
              <p:embed/>
            </p:oleObj>
          </a:graphicData>
        </a:graphic>
      </p:graphicFrame>
      <p:sp>
        <p:nvSpPr>
          <p:cNvPr id="2053" name="Line 14"/>
          <p:cNvSpPr>
            <a:spLocks noChangeShapeType="1"/>
          </p:cNvSpPr>
          <p:nvPr/>
        </p:nvSpPr>
        <p:spPr bwMode="auto">
          <a:xfrm flipV="1">
            <a:off x="4114800" y="2286000"/>
            <a:ext cx="609600" cy="457200"/>
          </a:xfrm>
          <a:prstGeom prst="line">
            <a:avLst/>
          </a:prstGeom>
          <a:noFill/>
          <a:ln w="2857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1400" b="1">
              <a:solidFill>
                <a:srgbClr val="EAEAEA"/>
              </a:solidFill>
              <a:latin typeface="Arial" pitchFamily="34" charset="0"/>
            </a:endParaRPr>
          </a:p>
        </p:txBody>
      </p:sp>
      <p:sp>
        <p:nvSpPr>
          <p:cNvPr id="2054" name="Text Box 15"/>
          <p:cNvSpPr txBox="1">
            <a:spLocks noChangeArrowheads="1"/>
          </p:cNvSpPr>
          <p:nvPr/>
        </p:nvSpPr>
        <p:spPr bwMode="auto">
          <a:xfrm>
            <a:off x="4724400" y="1981200"/>
            <a:ext cx="13763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r-HR" sz="1600" b="1">
                <a:solidFill>
                  <a:srgbClr val="FFFFFF"/>
                </a:solidFill>
              </a:rPr>
              <a:t>LASCO mass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>
                <a:solidFill>
                  <a:srgbClr val="FFFFFF"/>
                </a:solidFill>
              </a:rPr>
              <a:t>m</a:t>
            </a:r>
            <a:r>
              <a:rPr lang="hr-HR" sz="1600" b="1">
                <a:solidFill>
                  <a:srgbClr val="FFFFFF"/>
                </a:solidFill>
              </a:rPr>
              <a:t>aps</a:t>
            </a:r>
            <a:r>
              <a:rPr lang="en-US" sz="1600" b="1">
                <a:solidFill>
                  <a:srgbClr val="FFFFFF"/>
                </a:solidFill>
              </a:rPr>
              <a:t> (avg)</a:t>
            </a:r>
            <a:endParaRPr lang="hr-HR" sz="1600" b="1">
              <a:solidFill>
                <a:srgbClr val="FFFFFF"/>
              </a:solidFill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6705600" y="990600"/>
            <a:ext cx="2252663" cy="701675"/>
            <a:chOff x="4224" y="768"/>
            <a:chExt cx="1419" cy="442"/>
          </a:xfrm>
        </p:grpSpPr>
        <p:sp>
          <p:nvSpPr>
            <p:cNvPr id="2079" name="Line 16"/>
            <p:cNvSpPr>
              <a:spLocks noChangeShapeType="1"/>
            </p:cNvSpPr>
            <p:nvPr/>
          </p:nvSpPr>
          <p:spPr bwMode="auto">
            <a:xfrm>
              <a:off x="4224" y="912"/>
              <a:ext cx="117" cy="0"/>
            </a:xfrm>
            <a:prstGeom prst="line">
              <a:avLst/>
            </a:prstGeom>
            <a:noFill/>
            <a:ln w="9525">
              <a:solidFill>
                <a:srgbClr val="FF3300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400" b="1">
                <a:solidFill>
                  <a:srgbClr val="EAEAEA"/>
                </a:solidFill>
                <a:latin typeface="Arial" pitchFamily="34" charset="0"/>
              </a:endParaRPr>
            </a:p>
          </p:txBody>
        </p:sp>
        <p:sp>
          <p:nvSpPr>
            <p:cNvPr id="2080" name="Line 17"/>
            <p:cNvSpPr>
              <a:spLocks noChangeShapeType="1"/>
            </p:cNvSpPr>
            <p:nvPr/>
          </p:nvSpPr>
          <p:spPr bwMode="auto">
            <a:xfrm>
              <a:off x="4224" y="1008"/>
              <a:ext cx="117" cy="0"/>
            </a:xfrm>
            <a:prstGeom prst="line">
              <a:avLst/>
            </a:prstGeom>
            <a:noFill/>
            <a:ln w="9525">
              <a:solidFill>
                <a:srgbClr val="99FF33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400" b="1">
                <a:solidFill>
                  <a:srgbClr val="EAEAEA"/>
                </a:solidFill>
                <a:latin typeface="Arial" pitchFamily="34" charset="0"/>
              </a:endParaRPr>
            </a:p>
          </p:txBody>
        </p:sp>
        <p:sp>
          <p:nvSpPr>
            <p:cNvPr id="2081" name="Line 18"/>
            <p:cNvSpPr>
              <a:spLocks noChangeShapeType="1"/>
            </p:cNvSpPr>
            <p:nvPr/>
          </p:nvSpPr>
          <p:spPr bwMode="auto">
            <a:xfrm>
              <a:off x="4224" y="1104"/>
              <a:ext cx="117" cy="0"/>
            </a:xfrm>
            <a:prstGeom prst="line">
              <a:avLst/>
            </a:prstGeom>
            <a:noFill/>
            <a:ln w="9525">
              <a:solidFill>
                <a:srgbClr val="FFFF66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400" b="1">
                <a:solidFill>
                  <a:srgbClr val="EAEAEA"/>
                </a:solidFill>
                <a:latin typeface="Arial" pitchFamily="34" charset="0"/>
              </a:endParaRPr>
            </a:p>
          </p:txBody>
        </p:sp>
        <p:sp>
          <p:nvSpPr>
            <p:cNvPr id="2082" name="Text Box 19"/>
            <p:cNvSpPr txBox="1">
              <a:spLocks noChangeArrowheads="1"/>
            </p:cNvSpPr>
            <p:nvPr/>
          </p:nvSpPr>
          <p:spPr bwMode="auto">
            <a:xfrm>
              <a:off x="4341" y="768"/>
              <a:ext cx="116" cy="4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r-HR" sz="3600" b="1">
                <a:solidFill>
                  <a:srgbClr val="EAEAEA"/>
                </a:solidFill>
                <a:latin typeface="Arial" pitchFamily="34" charset="0"/>
                <a:sym typeface="Mathematica1" pitchFamily="2" charset="2"/>
              </a:endParaRPr>
            </a:p>
          </p:txBody>
        </p:sp>
        <p:sp>
          <p:nvSpPr>
            <p:cNvPr id="2083" name="Text Box 20"/>
            <p:cNvSpPr txBox="1">
              <a:spLocks noChangeArrowheads="1"/>
            </p:cNvSpPr>
            <p:nvPr/>
          </p:nvSpPr>
          <p:spPr bwMode="auto">
            <a:xfrm>
              <a:off x="4368" y="768"/>
              <a:ext cx="1275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hr-HR" sz="2000" b="1">
                  <a:solidFill>
                    <a:srgbClr val="EAEAEA"/>
                  </a:solidFill>
                </a:rPr>
                <a:t>CS model results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hr-HR" sz="2000" b="1">
                  <a:solidFill>
                    <a:srgbClr val="EAEAEA"/>
                  </a:solidFill>
                </a:rPr>
                <a:t>for R</a:t>
              </a:r>
              <a:r>
                <a:rPr lang="hr-HR" sz="2000" b="1" baseline="-25000">
                  <a:solidFill>
                    <a:srgbClr val="EAEAEA"/>
                  </a:solidFill>
                </a:rPr>
                <a:t>0</a:t>
              </a:r>
              <a:r>
                <a:rPr lang="hr-HR" sz="2000" b="1">
                  <a:solidFill>
                    <a:srgbClr val="EAEAEA"/>
                  </a:solidFill>
                </a:rPr>
                <a:t>=</a:t>
              </a:r>
              <a:r>
                <a:rPr lang="hr-HR" sz="1400" b="1">
                  <a:solidFill>
                    <a:srgbClr val="FF0000"/>
                  </a:solidFill>
                </a:rPr>
                <a:t>1.1</a:t>
              </a:r>
              <a:r>
                <a:rPr lang="hr-HR" sz="1400" b="1">
                  <a:solidFill>
                    <a:srgbClr val="EAEAEA"/>
                  </a:solidFill>
                </a:rPr>
                <a:t>, </a:t>
              </a:r>
              <a:r>
                <a:rPr lang="hr-HR" sz="1400" b="1">
                  <a:solidFill>
                    <a:srgbClr val="99FF33"/>
                  </a:solidFill>
                </a:rPr>
                <a:t>1.3</a:t>
              </a:r>
              <a:r>
                <a:rPr lang="hr-HR" sz="1400" b="1">
                  <a:solidFill>
                    <a:srgbClr val="EAEAEA"/>
                  </a:solidFill>
                </a:rPr>
                <a:t>, </a:t>
              </a:r>
              <a:r>
                <a:rPr lang="hr-HR" sz="1400" b="1">
                  <a:solidFill>
                    <a:srgbClr val="FFFF66"/>
                  </a:solidFill>
                </a:rPr>
                <a:t>1.5</a:t>
              </a:r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6705600" y="1752600"/>
            <a:ext cx="1800225" cy="396875"/>
            <a:chOff x="4224" y="1296"/>
            <a:chExt cx="1134" cy="250"/>
          </a:xfrm>
        </p:grpSpPr>
        <p:sp>
          <p:nvSpPr>
            <p:cNvPr id="2077" name="Line 22"/>
            <p:cNvSpPr>
              <a:spLocks noChangeShapeType="1"/>
            </p:cNvSpPr>
            <p:nvPr/>
          </p:nvSpPr>
          <p:spPr bwMode="auto">
            <a:xfrm>
              <a:off x="4224" y="1440"/>
              <a:ext cx="144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400" b="1">
                <a:solidFill>
                  <a:srgbClr val="EAEAEA"/>
                </a:solidFill>
                <a:latin typeface="Arial" pitchFamily="34" charset="0"/>
              </a:endParaRPr>
            </a:p>
          </p:txBody>
        </p:sp>
        <p:sp>
          <p:nvSpPr>
            <p:cNvPr id="2078" name="Text Box 23"/>
            <p:cNvSpPr txBox="1">
              <a:spLocks noChangeArrowheads="1"/>
            </p:cNvSpPr>
            <p:nvPr/>
          </p:nvSpPr>
          <p:spPr bwMode="auto">
            <a:xfrm>
              <a:off x="4368" y="1296"/>
              <a:ext cx="990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hr-HR" sz="2000" b="1">
                  <a:solidFill>
                    <a:srgbClr val="EAEAEA"/>
                  </a:solidFill>
                </a:rPr>
                <a:t>model corona</a:t>
              </a:r>
            </a:p>
          </p:txBody>
        </p:sp>
      </p:grpSp>
      <p:grpSp>
        <p:nvGrpSpPr>
          <p:cNvPr id="4" name="Group 44"/>
          <p:cNvGrpSpPr>
            <a:grpSpLocks/>
          </p:cNvGrpSpPr>
          <p:nvPr/>
        </p:nvGrpSpPr>
        <p:grpSpPr bwMode="auto">
          <a:xfrm>
            <a:off x="6705600" y="2895602"/>
            <a:ext cx="2295525" cy="947738"/>
            <a:chOff x="4224" y="1824"/>
            <a:chExt cx="1446" cy="597"/>
          </a:xfrm>
        </p:grpSpPr>
        <p:sp>
          <p:nvSpPr>
            <p:cNvPr id="2073" name="AutoShape 25"/>
            <p:cNvSpPr>
              <a:spLocks noChangeArrowheads="1"/>
            </p:cNvSpPr>
            <p:nvPr/>
          </p:nvSpPr>
          <p:spPr bwMode="auto">
            <a:xfrm>
              <a:off x="4224" y="1888"/>
              <a:ext cx="96" cy="96"/>
            </a:xfrm>
            <a:prstGeom prst="flowChartExtract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400" b="1">
                <a:solidFill>
                  <a:srgbClr val="EAEAEA"/>
                </a:solidFill>
                <a:latin typeface="Arial" pitchFamily="34" charset="0"/>
              </a:endParaRPr>
            </a:p>
          </p:txBody>
        </p:sp>
        <p:sp>
          <p:nvSpPr>
            <p:cNvPr id="2074" name="Oval 26"/>
            <p:cNvSpPr>
              <a:spLocks noChangeArrowheads="1"/>
            </p:cNvSpPr>
            <p:nvPr/>
          </p:nvSpPr>
          <p:spPr bwMode="auto">
            <a:xfrm>
              <a:off x="4224" y="2272"/>
              <a:ext cx="96" cy="96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400" b="1">
                <a:solidFill>
                  <a:srgbClr val="EAEAEA"/>
                </a:solidFill>
                <a:latin typeface="Arial" pitchFamily="34" charset="0"/>
              </a:endParaRPr>
            </a:p>
          </p:txBody>
        </p:sp>
        <p:sp>
          <p:nvSpPr>
            <p:cNvPr id="2075" name="Text Box 32"/>
            <p:cNvSpPr txBox="1">
              <a:spLocks noChangeArrowheads="1"/>
            </p:cNvSpPr>
            <p:nvPr/>
          </p:nvSpPr>
          <p:spPr bwMode="auto">
            <a:xfrm>
              <a:off x="4368" y="2208"/>
              <a:ext cx="1276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hr-HR" sz="1600" b="1" i="1" dirty="0">
                  <a:solidFill>
                    <a:srgbClr val="EAEAEA"/>
                  </a:solidFill>
                </a:rPr>
                <a:t>Ko et al.</a:t>
              </a:r>
              <a:r>
                <a:rPr lang="en-US" sz="1600" b="1" i="1" dirty="0">
                  <a:solidFill>
                    <a:srgbClr val="EAEAEA"/>
                  </a:solidFill>
                </a:rPr>
                <a:t>,  </a:t>
              </a:r>
              <a:r>
                <a:rPr lang="hr-HR" sz="1600" b="1" i="1" dirty="0" smtClean="0">
                  <a:solidFill>
                    <a:srgbClr val="EAEAEA"/>
                  </a:solidFill>
                </a:rPr>
                <a:t>ApJ</a:t>
              </a:r>
              <a:r>
                <a:rPr lang="en-US" sz="1600" b="1" i="1" dirty="0" smtClean="0">
                  <a:solidFill>
                    <a:srgbClr val="EAEAEA"/>
                  </a:solidFill>
                </a:rPr>
                <a:t> </a:t>
              </a:r>
              <a:r>
                <a:rPr lang="en-US" sz="1600" b="1" i="1" dirty="0">
                  <a:solidFill>
                    <a:srgbClr val="EAEAEA"/>
                  </a:solidFill>
                </a:rPr>
                <a:t>(</a:t>
              </a:r>
              <a:r>
                <a:rPr lang="hr-HR" sz="1600" b="1" i="1" dirty="0">
                  <a:solidFill>
                    <a:srgbClr val="EAEAEA"/>
                  </a:solidFill>
                </a:rPr>
                <a:t>2003</a:t>
              </a:r>
              <a:r>
                <a:rPr lang="en-US" sz="1600" b="1" dirty="0">
                  <a:solidFill>
                    <a:srgbClr val="EAEAEA"/>
                  </a:solidFill>
                </a:rPr>
                <a:t>)</a:t>
              </a:r>
              <a:endParaRPr lang="hr-HR" sz="1600" b="1" dirty="0">
                <a:solidFill>
                  <a:srgbClr val="EAEAEA"/>
                </a:solidFill>
              </a:endParaRPr>
            </a:p>
          </p:txBody>
        </p:sp>
        <p:sp>
          <p:nvSpPr>
            <p:cNvPr id="2076" name="Text Box 33"/>
            <p:cNvSpPr txBox="1">
              <a:spLocks noChangeArrowheads="1"/>
            </p:cNvSpPr>
            <p:nvPr/>
          </p:nvSpPr>
          <p:spPr bwMode="auto">
            <a:xfrm>
              <a:off x="4368" y="1824"/>
              <a:ext cx="1302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hr-HR" sz="1600" b="1" i="1" dirty="0">
                  <a:solidFill>
                    <a:srgbClr val="EAEAEA"/>
                  </a:solidFill>
                </a:rPr>
                <a:t>Ciaravella et al.</a:t>
              </a:r>
              <a:r>
                <a:rPr lang="en-US" sz="1600" b="1" i="1" dirty="0">
                  <a:solidFill>
                    <a:srgbClr val="EAEAEA"/>
                  </a:solidFill>
                </a:rPr>
                <a:t>,  </a:t>
              </a:r>
              <a:r>
                <a:rPr lang="hr-HR" sz="1600" b="1" i="1" dirty="0" smtClean="0">
                  <a:solidFill>
                    <a:srgbClr val="EAEAEA"/>
                  </a:solidFill>
                </a:rPr>
                <a:t>ApJ</a:t>
              </a:r>
              <a:r>
                <a:rPr lang="en-US" sz="1600" b="1" i="1" dirty="0" smtClean="0">
                  <a:solidFill>
                    <a:srgbClr val="EAEAEA"/>
                  </a:solidFill>
                </a:rPr>
                <a:t>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i="1" dirty="0" smtClean="0">
                  <a:solidFill>
                    <a:srgbClr val="EAEAEA"/>
                  </a:solidFill>
                </a:rPr>
                <a:t>(</a:t>
              </a:r>
              <a:r>
                <a:rPr lang="hr-HR" sz="1600" b="1" i="1" dirty="0">
                  <a:solidFill>
                    <a:srgbClr val="EAEAEA"/>
                  </a:solidFill>
                </a:rPr>
                <a:t>2002</a:t>
              </a:r>
              <a:r>
                <a:rPr lang="en-US" sz="1600" b="1" i="1" dirty="0">
                  <a:solidFill>
                    <a:srgbClr val="EAEAEA"/>
                  </a:solidFill>
                </a:rPr>
                <a:t>)</a:t>
              </a:r>
              <a:endParaRPr lang="hr-HR" sz="1600" b="1" i="1" dirty="0">
                <a:solidFill>
                  <a:srgbClr val="EAEAEA"/>
                </a:solidFill>
              </a:endParaRPr>
            </a:p>
          </p:txBody>
        </p:sp>
      </p:grpSp>
      <p:grpSp>
        <p:nvGrpSpPr>
          <p:cNvPr id="5" name="Group 43"/>
          <p:cNvGrpSpPr>
            <a:grpSpLocks/>
          </p:cNvGrpSpPr>
          <p:nvPr/>
        </p:nvGrpSpPr>
        <p:grpSpPr bwMode="auto">
          <a:xfrm>
            <a:off x="6629400" y="4114800"/>
            <a:ext cx="2971800" cy="1098550"/>
            <a:chOff x="4176" y="2640"/>
            <a:chExt cx="1536" cy="692"/>
          </a:xfrm>
        </p:grpSpPr>
        <p:sp>
          <p:nvSpPr>
            <p:cNvPr id="2070" name="Rectangle 27"/>
            <p:cNvSpPr>
              <a:spLocks noChangeArrowheads="1"/>
            </p:cNvSpPr>
            <p:nvPr/>
          </p:nvSpPr>
          <p:spPr bwMode="auto">
            <a:xfrm>
              <a:off x="4224" y="2736"/>
              <a:ext cx="96" cy="96"/>
            </a:xfrm>
            <a:prstGeom prst="rect">
              <a:avLst/>
            </a:prstGeom>
            <a:solidFill>
              <a:srgbClr val="C0C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400" b="1">
                <a:solidFill>
                  <a:srgbClr val="EAEAEA"/>
                </a:solidFill>
                <a:latin typeface="Arial" pitchFamily="34" charset="0"/>
              </a:endParaRPr>
            </a:p>
          </p:txBody>
        </p:sp>
        <p:sp>
          <p:nvSpPr>
            <p:cNvPr id="2071" name="Text Box 31"/>
            <p:cNvSpPr txBox="1">
              <a:spLocks noChangeArrowheads="1"/>
            </p:cNvSpPr>
            <p:nvPr/>
          </p:nvSpPr>
          <p:spPr bwMode="auto">
            <a:xfrm>
              <a:off x="4176" y="2928"/>
              <a:ext cx="153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hr-HR" sz="1400" b="1" dirty="0">
                  <a:solidFill>
                    <a:srgbClr val="EAEAEA"/>
                  </a:solidFill>
                  <a:latin typeface="Arial" pitchFamily="34" charset="0"/>
                </a:rPr>
                <a:t>x </a:t>
              </a:r>
              <a:r>
                <a:rPr lang="hr-HR" sz="1400" b="1" dirty="0">
                  <a:solidFill>
                    <a:srgbClr val="EAEAEA"/>
                  </a:solidFill>
                </a:rPr>
                <a:t>  </a:t>
              </a:r>
              <a:r>
                <a:rPr lang="en-US" sz="1400" b="1" dirty="0">
                  <a:solidFill>
                    <a:srgbClr val="EAEAEA"/>
                  </a:solidFill>
                </a:rPr>
                <a:t>  </a:t>
              </a:r>
              <a:r>
                <a:rPr lang="hr-HR" sz="2000" b="1" dirty="0">
                  <a:solidFill>
                    <a:srgbClr val="EAEAEA"/>
                  </a:solidFill>
                </a:rPr>
                <a:t>corona 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hr-HR" sz="1400" b="1" dirty="0">
                  <a:solidFill>
                    <a:srgbClr val="EAEAEA"/>
                  </a:solidFill>
                </a:rPr>
                <a:t>   </a:t>
              </a:r>
              <a:r>
                <a:rPr lang="en-US" sz="1400" b="1" dirty="0">
                  <a:solidFill>
                    <a:srgbClr val="EAEAEA"/>
                  </a:solidFill>
                </a:rPr>
                <a:t> </a:t>
              </a:r>
              <a:r>
                <a:rPr lang="hr-HR" sz="1400" b="1" dirty="0">
                  <a:solidFill>
                    <a:srgbClr val="EAEAEA"/>
                  </a:solidFill>
                </a:rPr>
                <a:t> </a:t>
              </a:r>
              <a:r>
                <a:rPr lang="en-US" sz="1400" b="1" dirty="0">
                  <a:solidFill>
                    <a:srgbClr val="EAEAEA"/>
                  </a:solidFill>
                </a:rPr>
                <a:t> </a:t>
              </a:r>
              <a:r>
                <a:rPr lang="hr-HR" sz="1400" b="1" dirty="0">
                  <a:solidFill>
                    <a:srgbClr val="EAEAEA"/>
                  </a:solidFill>
                </a:rPr>
                <a:t> </a:t>
              </a:r>
              <a:r>
                <a:rPr lang="hr-HR" sz="1600" b="1" i="1" dirty="0">
                  <a:solidFill>
                    <a:srgbClr val="EAEAEA"/>
                  </a:solidFill>
                </a:rPr>
                <a:t>Bemporad et al.</a:t>
              </a:r>
              <a:r>
                <a:rPr lang="en-US" sz="1600" b="1" i="1" dirty="0">
                  <a:solidFill>
                    <a:srgbClr val="EAEAEA"/>
                  </a:solidFill>
                </a:rPr>
                <a:t> (</a:t>
              </a:r>
              <a:r>
                <a:rPr lang="hr-HR" sz="1600" b="1" i="1" dirty="0">
                  <a:solidFill>
                    <a:srgbClr val="EAEAEA"/>
                  </a:solidFill>
                </a:rPr>
                <a:t>2006)</a:t>
              </a:r>
            </a:p>
          </p:txBody>
        </p:sp>
        <p:sp>
          <p:nvSpPr>
            <p:cNvPr id="2072" name="Text Box 34"/>
            <p:cNvSpPr txBox="1">
              <a:spLocks noChangeArrowheads="1"/>
            </p:cNvSpPr>
            <p:nvPr/>
          </p:nvSpPr>
          <p:spPr bwMode="auto">
            <a:xfrm>
              <a:off x="4376" y="2640"/>
              <a:ext cx="1106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hr-HR" sz="1600" b="1" i="1" dirty="0">
                  <a:solidFill>
                    <a:srgbClr val="EAEAEA"/>
                  </a:solidFill>
                </a:rPr>
                <a:t>Bemporad et al.</a:t>
              </a:r>
              <a:r>
                <a:rPr lang="en-US" sz="1600" b="1" i="1" dirty="0">
                  <a:solidFill>
                    <a:srgbClr val="EAEAEA"/>
                  </a:solidFill>
                </a:rPr>
                <a:t>,  </a:t>
              </a:r>
              <a:r>
                <a:rPr lang="hr-HR" sz="1600" b="1" i="1" dirty="0">
                  <a:solidFill>
                    <a:srgbClr val="EAEAEA"/>
                  </a:solidFill>
                </a:rPr>
                <a:t>ApJ </a:t>
              </a:r>
              <a:endParaRPr lang="en-US" sz="1600" b="1" i="1" dirty="0" smtClean="0">
                <a:solidFill>
                  <a:srgbClr val="EAEAEA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i="1" dirty="0" smtClean="0">
                  <a:solidFill>
                    <a:srgbClr val="EAEAEA"/>
                  </a:solidFill>
                </a:rPr>
                <a:t>(</a:t>
              </a:r>
              <a:r>
                <a:rPr lang="hr-HR" sz="1600" b="1" i="1" dirty="0">
                  <a:solidFill>
                    <a:srgbClr val="EAEAEA"/>
                  </a:solidFill>
                </a:rPr>
                <a:t>2006</a:t>
              </a:r>
              <a:r>
                <a:rPr lang="en-US" sz="1600" b="1" i="1" dirty="0">
                  <a:solidFill>
                    <a:srgbClr val="EAEAEA"/>
                  </a:solidFill>
                </a:rPr>
                <a:t>)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r-HR" sz="1600" b="1" dirty="0">
                <a:solidFill>
                  <a:srgbClr val="EAEAEA"/>
                </a:solidFill>
              </a:endParaRPr>
            </a:p>
          </p:txBody>
        </p:sp>
      </p:grpSp>
      <p:grpSp>
        <p:nvGrpSpPr>
          <p:cNvPr id="6" name="Group 41"/>
          <p:cNvGrpSpPr>
            <a:grpSpLocks/>
          </p:cNvGrpSpPr>
          <p:nvPr/>
        </p:nvGrpSpPr>
        <p:grpSpPr bwMode="auto">
          <a:xfrm>
            <a:off x="6705602" y="5562597"/>
            <a:ext cx="2308226" cy="708025"/>
            <a:chOff x="3648" y="3696"/>
            <a:chExt cx="1454" cy="446"/>
          </a:xfrm>
        </p:grpSpPr>
        <p:sp>
          <p:nvSpPr>
            <p:cNvPr id="2068" name="Oval 28"/>
            <p:cNvSpPr>
              <a:spLocks noChangeArrowheads="1"/>
            </p:cNvSpPr>
            <p:nvPr/>
          </p:nvSpPr>
          <p:spPr bwMode="auto">
            <a:xfrm>
              <a:off x="3648" y="3792"/>
              <a:ext cx="96" cy="96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1400" b="1">
                <a:solidFill>
                  <a:srgbClr val="EAEAEA"/>
                </a:solidFill>
                <a:latin typeface="Arial" pitchFamily="34" charset="0"/>
              </a:endParaRPr>
            </a:p>
          </p:txBody>
        </p:sp>
        <p:sp>
          <p:nvSpPr>
            <p:cNvPr id="2069" name="Text Box 35"/>
            <p:cNvSpPr txBox="1">
              <a:spLocks noChangeArrowheads="1"/>
            </p:cNvSpPr>
            <p:nvPr/>
          </p:nvSpPr>
          <p:spPr bwMode="auto">
            <a:xfrm>
              <a:off x="3792" y="3696"/>
              <a:ext cx="1310" cy="4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hr-HR" sz="1600" b="1" u="sng" dirty="0">
                  <a:solidFill>
                    <a:srgbClr val="EAEAEA"/>
                  </a:solidFill>
                </a:rPr>
                <a:t>LASCO</a:t>
              </a:r>
              <a:r>
                <a:rPr lang="en-US" sz="1600" b="1" u="sng" dirty="0">
                  <a:solidFill>
                    <a:srgbClr val="EAEAEA"/>
                  </a:solidFill>
                </a:rPr>
                <a:t>:</a:t>
              </a:r>
              <a:r>
                <a:rPr lang="hr-HR" sz="1600" b="1" dirty="0">
                  <a:solidFill>
                    <a:srgbClr val="EAEAEA"/>
                  </a:solidFill>
                </a:rPr>
                <a:t> </a:t>
              </a:r>
              <a:endParaRPr lang="en-US" sz="1600" b="1" dirty="0">
                <a:solidFill>
                  <a:srgbClr val="EAEAEA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hr-HR" sz="800" b="1" dirty="0">
                <a:solidFill>
                  <a:srgbClr val="EAEAEA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hr-HR" sz="1600" b="1" i="1" dirty="0">
                  <a:solidFill>
                    <a:srgbClr val="EAEAEA"/>
                  </a:solidFill>
                </a:rPr>
                <a:t>Ko et al.</a:t>
              </a:r>
              <a:r>
                <a:rPr lang="en-US" sz="1600" b="1" i="1" dirty="0">
                  <a:solidFill>
                    <a:srgbClr val="EAEAEA"/>
                  </a:solidFill>
                </a:rPr>
                <a:t>,  </a:t>
              </a:r>
              <a:r>
                <a:rPr lang="hr-HR" sz="1600" b="1" i="1" dirty="0" smtClean="0">
                  <a:solidFill>
                    <a:srgbClr val="EAEAEA"/>
                  </a:solidFill>
                </a:rPr>
                <a:t>ApJ</a:t>
              </a:r>
              <a:r>
                <a:rPr lang="en-US" sz="1600" b="1" i="1" dirty="0" smtClean="0">
                  <a:solidFill>
                    <a:srgbClr val="EAEAEA"/>
                  </a:solidFill>
                </a:rPr>
                <a:t> (</a:t>
              </a:r>
              <a:r>
                <a:rPr lang="hr-HR" sz="1600" b="1" i="1" dirty="0">
                  <a:solidFill>
                    <a:srgbClr val="EAEAEA"/>
                  </a:solidFill>
                </a:rPr>
                <a:t>2003</a:t>
              </a:r>
              <a:r>
                <a:rPr lang="en-US" sz="1600" b="1" i="1" dirty="0">
                  <a:solidFill>
                    <a:srgbClr val="EAEAEA"/>
                  </a:solidFill>
                </a:rPr>
                <a:t>)</a:t>
              </a:r>
              <a:r>
                <a:rPr lang="hr-HR" sz="1600" b="1" i="1" dirty="0">
                  <a:solidFill>
                    <a:srgbClr val="EAEAEA"/>
                  </a:solidFill>
                </a:rPr>
                <a:t> </a:t>
              </a:r>
            </a:p>
          </p:txBody>
        </p:sp>
      </p:grpSp>
      <p:grpSp>
        <p:nvGrpSpPr>
          <p:cNvPr id="7" name="Group 42"/>
          <p:cNvGrpSpPr>
            <a:grpSpLocks/>
          </p:cNvGrpSpPr>
          <p:nvPr/>
        </p:nvGrpSpPr>
        <p:grpSpPr bwMode="auto">
          <a:xfrm>
            <a:off x="1600200" y="5486400"/>
            <a:ext cx="4008438" cy="1219200"/>
            <a:chOff x="192" y="3552"/>
            <a:chExt cx="2525" cy="768"/>
          </a:xfrm>
        </p:grpSpPr>
        <p:grpSp>
          <p:nvGrpSpPr>
            <p:cNvPr id="8" name="Group 39"/>
            <p:cNvGrpSpPr>
              <a:grpSpLocks/>
            </p:cNvGrpSpPr>
            <p:nvPr/>
          </p:nvGrpSpPr>
          <p:grpSpPr bwMode="auto">
            <a:xfrm>
              <a:off x="192" y="3552"/>
              <a:ext cx="2326" cy="407"/>
              <a:chOff x="3024" y="3938"/>
              <a:chExt cx="2326" cy="407"/>
            </a:xfrm>
          </p:grpSpPr>
          <p:sp>
            <p:nvSpPr>
              <p:cNvPr id="2066" name="Line 29"/>
              <p:cNvSpPr>
                <a:spLocks noChangeShapeType="1"/>
              </p:cNvSpPr>
              <p:nvPr/>
            </p:nvSpPr>
            <p:spPr bwMode="auto">
              <a:xfrm>
                <a:off x="3024" y="4080"/>
                <a:ext cx="192" cy="0"/>
              </a:xfrm>
              <a:prstGeom prst="line">
                <a:avLst/>
              </a:prstGeom>
              <a:noFill/>
              <a:ln w="57150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b="1">
                  <a:solidFill>
                    <a:srgbClr val="EAEAEA"/>
                  </a:solidFill>
                  <a:latin typeface="Arial" pitchFamily="34" charset="0"/>
                </a:endParaRPr>
              </a:p>
            </p:txBody>
          </p:sp>
          <p:sp>
            <p:nvSpPr>
              <p:cNvPr id="2067" name="Rectangle 36"/>
              <p:cNvSpPr>
                <a:spLocks noChangeArrowheads="1"/>
              </p:cNvSpPr>
              <p:nvPr/>
            </p:nvSpPr>
            <p:spPr bwMode="auto">
              <a:xfrm>
                <a:off x="3264" y="3938"/>
                <a:ext cx="2086" cy="4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hr-HR" sz="2000" b="1" dirty="0">
                    <a:solidFill>
                      <a:srgbClr val="EAEAEA"/>
                    </a:solidFill>
                  </a:rPr>
                  <a:t>polarization brightness, ray</a:t>
                </a:r>
                <a:r>
                  <a:rPr lang="hr-HR" sz="1400" b="1" dirty="0">
                    <a:solidFill>
                      <a:srgbClr val="EAEAEA"/>
                    </a:solidFill>
                  </a:rPr>
                  <a:t>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hr-HR" sz="1600" b="1" i="1" dirty="0">
                    <a:solidFill>
                      <a:srgbClr val="EAEAEA"/>
                    </a:solidFill>
                  </a:rPr>
                  <a:t>Poletto et al., </a:t>
                </a:r>
                <a:r>
                  <a:rPr lang="en-US" sz="1600" b="1" i="1" dirty="0">
                    <a:solidFill>
                      <a:srgbClr val="EAEAEA"/>
                    </a:solidFill>
                  </a:rPr>
                  <a:t> </a:t>
                </a:r>
                <a:r>
                  <a:rPr lang="hr-HR" sz="1600" b="1" i="1" dirty="0" smtClean="0">
                    <a:solidFill>
                      <a:srgbClr val="EAEAEA"/>
                    </a:solidFill>
                  </a:rPr>
                  <a:t>AG </a:t>
                </a:r>
                <a:r>
                  <a:rPr lang="en-US" sz="1600" b="1" i="1" dirty="0">
                    <a:solidFill>
                      <a:srgbClr val="EAEAEA"/>
                    </a:solidFill>
                  </a:rPr>
                  <a:t>(</a:t>
                </a:r>
                <a:r>
                  <a:rPr lang="hr-HR" sz="1600" b="1" i="1" dirty="0">
                    <a:solidFill>
                      <a:srgbClr val="EAEAEA"/>
                    </a:solidFill>
                  </a:rPr>
                  <a:t>2008)</a:t>
                </a:r>
              </a:p>
            </p:txBody>
          </p:sp>
        </p:grpSp>
        <p:grpSp>
          <p:nvGrpSpPr>
            <p:cNvPr id="9" name="Group 38"/>
            <p:cNvGrpSpPr>
              <a:grpSpLocks/>
            </p:cNvGrpSpPr>
            <p:nvPr/>
          </p:nvGrpSpPr>
          <p:grpSpPr bwMode="auto">
            <a:xfrm>
              <a:off x="192" y="3916"/>
              <a:ext cx="2525" cy="404"/>
              <a:chOff x="1248" y="3792"/>
              <a:chExt cx="2525" cy="404"/>
            </a:xfrm>
          </p:grpSpPr>
          <p:sp>
            <p:nvSpPr>
              <p:cNvPr id="2064" name="Line 30"/>
              <p:cNvSpPr>
                <a:spLocks noChangeShapeType="1"/>
              </p:cNvSpPr>
              <p:nvPr/>
            </p:nvSpPr>
            <p:spPr bwMode="auto">
              <a:xfrm>
                <a:off x="1248" y="3936"/>
                <a:ext cx="192" cy="0"/>
              </a:xfrm>
              <a:prstGeom prst="line">
                <a:avLst/>
              </a:prstGeom>
              <a:noFill/>
              <a:ln w="19050">
                <a:solidFill>
                  <a:schemeClr val="accent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 sz="1400" b="1">
                  <a:solidFill>
                    <a:srgbClr val="EAEAEA"/>
                  </a:solidFill>
                  <a:latin typeface="Arial" pitchFamily="34" charset="0"/>
                </a:endParaRPr>
              </a:p>
            </p:txBody>
          </p:sp>
          <p:sp>
            <p:nvSpPr>
              <p:cNvPr id="2065" name="Rectangle 37"/>
              <p:cNvSpPr>
                <a:spLocks noChangeArrowheads="1"/>
              </p:cNvSpPr>
              <p:nvPr/>
            </p:nvSpPr>
            <p:spPr bwMode="auto">
              <a:xfrm>
                <a:off x="1491" y="3792"/>
                <a:ext cx="2282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hr-HR" sz="2000" b="1" dirty="0">
                    <a:solidFill>
                      <a:srgbClr val="EAEAEA"/>
                    </a:solidFill>
                  </a:rPr>
                  <a:t>polarization brightness, corona 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hr-HR" sz="1600" b="1" i="1" dirty="0">
                    <a:solidFill>
                      <a:srgbClr val="EAEAEA"/>
                    </a:solidFill>
                  </a:rPr>
                  <a:t>Poletto et al. </a:t>
                </a:r>
                <a:r>
                  <a:rPr lang="en-US" sz="1600" b="1" i="1" dirty="0">
                    <a:solidFill>
                      <a:srgbClr val="EAEAEA"/>
                    </a:solidFill>
                  </a:rPr>
                  <a:t> (</a:t>
                </a:r>
                <a:r>
                  <a:rPr lang="hr-HR" sz="1600" b="1" i="1" dirty="0">
                    <a:solidFill>
                      <a:srgbClr val="EAEAEA"/>
                    </a:solidFill>
                  </a:rPr>
                  <a:t>2008)</a:t>
                </a:r>
              </a:p>
            </p:txBody>
          </p:sp>
        </p:grpSp>
      </p:grpSp>
      <p:sp>
        <p:nvSpPr>
          <p:cNvPr id="2061" name="Text Box 40"/>
          <p:cNvSpPr txBox="1">
            <a:spLocks noChangeArrowheads="1"/>
          </p:cNvSpPr>
          <p:nvPr/>
        </p:nvSpPr>
        <p:spPr bwMode="auto">
          <a:xfrm>
            <a:off x="6951663" y="2557463"/>
            <a:ext cx="814387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hr-HR" sz="1600" b="1" u="sng">
                <a:solidFill>
                  <a:srgbClr val="EAEAEA"/>
                </a:solidFill>
                <a:latin typeface="Arial" pitchFamily="34" charset="0"/>
              </a:rPr>
              <a:t>UVCS: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_rels/them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ST-SECCH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6_ST-SECCH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3600" b="1" i="0" u="none" strike="noStrike" cap="none" normalizeH="0" baseline="0" smtClean="0">
            <a:ln>
              <a:noFill/>
            </a:ln>
            <a:solidFill>
              <a:schemeClr val="accent2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1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17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18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3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Zen Hei"/>
        <a:cs typeface="WenQuanYi Zen Hei"/>
      </a:majorFont>
      <a:minorFont>
        <a:latin typeface="Arial"/>
        <a:ea typeface="WenQuanYi Zen Hei"/>
        <a:cs typeface="WenQuanYi Zen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2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Zen Hei"/>
        <a:cs typeface="WenQuanYi Zen Hei"/>
      </a:majorFont>
      <a:minorFont>
        <a:latin typeface="Arial"/>
        <a:ea typeface="WenQuanYi Zen Hei"/>
        <a:cs typeface="WenQuanYi Zen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1_Lock And Key">
  <a:themeElements>
    <a:clrScheme name="Lock And Key 1">
      <a:dk1>
        <a:srgbClr val="200B5B"/>
      </a:dk1>
      <a:lt1>
        <a:srgbClr val="EAEAEA"/>
      </a:lt1>
      <a:dk2>
        <a:srgbClr val="6600FF"/>
      </a:dk2>
      <a:lt2>
        <a:srgbClr val="FFCC66"/>
      </a:lt2>
      <a:accent1>
        <a:srgbClr val="EEB00B"/>
      </a:accent1>
      <a:accent2>
        <a:srgbClr val="6600CC"/>
      </a:accent2>
      <a:accent3>
        <a:srgbClr val="B8AAFF"/>
      </a:accent3>
      <a:accent4>
        <a:srgbClr val="C8C8C8"/>
      </a:accent4>
      <a:accent5>
        <a:srgbClr val="F5D4AA"/>
      </a:accent5>
      <a:accent6>
        <a:srgbClr val="5C00B9"/>
      </a:accent6>
      <a:hlink>
        <a:srgbClr val="FF33CC"/>
      </a:hlink>
      <a:folHlink>
        <a:srgbClr val="CC99FF"/>
      </a:folHlink>
    </a:clrScheme>
    <a:fontScheme name="Lock And Ke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ock And Key 1">
        <a:dk1>
          <a:srgbClr val="200B5B"/>
        </a:dk1>
        <a:lt1>
          <a:srgbClr val="EAEAEA"/>
        </a:lt1>
        <a:dk2>
          <a:srgbClr val="6600FF"/>
        </a:dk2>
        <a:lt2>
          <a:srgbClr val="FFCC66"/>
        </a:lt2>
        <a:accent1>
          <a:srgbClr val="EEB00B"/>
        </a:accent1>
        <a:accent2>
          <a:srgbClr val="6600CC"/>
        </a:accent2>
        <a:accent3>
          <a:srgbClr val="B8AAFF"/>
        </a:accent3>
        <a:accent4>
          <a:srgbClr val="C8C8C8"/>
        </a:accent4>
        <a:accent5>
          <a:srgbClr val="F5D4AA"/>
        </a:accent5>
        <a:accent6>
          <a:srgbClr val="5C00B9"/>
        </a:accent6>
        <a:hlink>
          <a:srgbClr val="FF33CC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2">
        <a:dk1>
          <a:srgbClr val="393939"/>
        </a:dk1>
        <a:lt1>
          <a:srgbClr val="FFFFFF"/>
        </a:lt1>
        <a:dk2>
          <a:srgbClr val="6600CC"/>
        </a:dk2>
        <a:lt2>
          <a:srgbClr val="CCCCFF"/>
        </a:lt2>
        <a:accent1>
          <a:srgbClr val="F9D87E"/>
        </a:accent1>
        <a:accent2>
          <a:srgbClr val="FFCCCC"/>
        </a:accent2>
        <a:accent3>
          <a:srgbClr val="FFFFFF"/>
        </a:accent3>
        <a:accent4>
          <a:srgbClr val="2F2F2F"/>
        </a:accent4>
        <a:accent5>
          <a:srgbClr val="FBE9C0"/>
        </a:accent5>
        <a:accent6>
          <a:srgbClr val="E7B9B9"/>
        </a:accent6>
        <a:hlink>
          <a:srgbClr val="FFCC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ock And Key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ock And Key 4">
        <a:dk1>
          <a:srgbClr val="330000"/>
        </a:dk1>
        <a:lt1>
          <a:srgbClr val="FFFFCC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330099"/>
        </a:accent2>
        <a:accent3>
          <a:srgbClr val="AAAAAA"/>
        </a:accent3>
        <a:accent4>
          <a:srgbClr val="DADAAE"/>
        </a:accent4>
        <a:accent5>
          <a:srgbClr val="FFCAAA"/>
        </a:accent5>
        <a:accent6>
          <a:srgbClr val="2D008A"/>
        </a:accent6>
        <a:hlink>
          <a:srgbClr val="FF6633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5">
        <a:dk1>
          <a:srgbClr val="333300"/>
        </a:dk1>
        <a:lt1>
          <a:srgbClr val="DDDDDD"/>
        </a:lt1>
        <a:dk2>
          <a:srgbClr val="996600"/>
        </a:dk2>
        <a:lt2>
          <a:srgbClr val="FFCC66"/>
        </a:lt2>
        <a:accent1>
          <a:srgbClr val="EEB00B"/>
        </a:accent1>
        <a:accent2>
          <a:srgbClr val="330099"/>
        </a:accent2>
        <a:accent3>
          <a:srgbClr val="CAB8AA"/>
        </a:accent3>
        <a:accent4>
          <a:srgbClr val="BDBDBD"/>
        </a:accent4>
        <a:accent5>
          <a:srgbClr val="F5D4AA"/>
        </a:accent5>
        <a:accent6>
          <a:srgbClr val="2D008A"/>
        </a:accent6>
        <a:hlink>
          <a:srgbClr val="FF66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6">
        <a:dk1>
          <a:srgbClr val="003300"/>
        </a:dk1>
        <a:lt1>
          <a:srgbClr val="FFFFCC"/>
        </a:lt1>
        <a:dk2>
          <a:srgbClr val="999933"/>
        </a:dk2>
        <a:lt2>
          <a:srgbClr val="FFFF66"/>
        </a:lt2>
        <a:accent1>
          <a:srgbClr val="CC9900"/>
        </a:accent1>
        <a:accent2>
          <a:srgbClr val="330099"/>
        </a:accent2>
        <a:accent3>
          <a:srgbClr val="CACAAD"/>
        </a:accent3>
        <a:accent4>
          <a:srgbClr val="DADAAE"/>
        </a:accent4>
        <a:accent5>
          <a:srgbClr val="E2CAAA"/>
        </a:accent5>
        <a:accent6>
          <a:srgbClr val="2D008A"/>
        </a:accent6>
        <a:hlink>
          <a:srgbClr val="FF9900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3_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T-SECCH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0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4.xml><?xml version="1.0" encoding="utf-8"?>
<a:theme xmlns:a="http://schemas.openxmlformats.org/drawingml/2006/main" name="26_SEB_r2">
  <a:themeElements>
    <a:clrScheme name="26_SEB_r2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3399"/>
      </a:hlink>
      <a:folHlink>
        <a:srgbClr val="B2B2B2"/>
      </a:folHlink>
    </a:clrScheme>
    <a:fontScheme name="26_SEB_r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58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58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6_SEB_r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SEB_r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SEB_r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SEB_r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SEB_r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SEB_r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SEB_r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SEB_r2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33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5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6.xml><?xml version="1.0" encoding="utf-8"?>
<a:theme xmlns:a="http://schemas.openxmlformats.org/drawingml/2006/main" name="27_SEB_r2">
  <a:themeElements>
    <a:clrScheme name="26_SEB_r2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3399"/>
      </a:hlink>
      <a:folHlink>
        <a:srgbClr val="B2B2B2"/>
      </a:folHlink>
    </a:clrScheme>
    <a:fontScheme name="26_SEB_r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58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58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26_SEB_r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SEB_r2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6_SEB_r2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SEB_r2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SEB_r2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SEB_r2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SEB_r2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6_SEB_r2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33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7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8.xml><?xml version="1.0" encoding="utf-8"?>
<a:theme xmlns:a="http://schemas.openxmlformats.org/drawingml/2006/main" name="4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WenQuanYi Zen Hei"/>
        <a:cs typeface="WenQuanYi Zen Hei"/>
      </a:majorFont>
      <a:minorFont>
        <a:latin typeface="Arial"/>
        <a:ea typeface="WenQuanYi Zen Hei"/>
        <a:cs typeface="WenQuanYi Zen He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9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T-SECCH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ST-SECCH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ST-SECCH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5_ST-SECCHI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1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915</Words>
  <Application>Microsoft Office PowerPoint</Application>
  <PresentationFormat>On-screen Show (4:3)</PresentationFormat>
  <Paragraphs>237</Paragraphs>
  <Slides>22</Slides>
  <Notes>3</Notes>
  <HiddenSlides>0</HiddenSlides>
  <MMClips>2</MMClips>
  <ScaleCrop>false</ScaleCrop>
  <HeadingPairs>
    <vt:vector size="6" baseType="variant">
      <vt:variant>
        <vt:lpstr>Theme</vt:lpstr>
      </vt:variant>
      <vt:variant>
        <vt:i4>39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62" baseType="lpstr">
      <vt:lpstr>ST-SECCHI</vt:lpstr>
      <vt:lpstr>1_Default Design</vt:lpstr>
      <vt:lpstr>1_ST-SECCHI</vt:lpstr>
      <vt:lpstr>2_ST-SECCHI</vt:lpstr>
      <vt:lpstr>3_ST-SECCHI</vt:lpstr>
      <vt:lpstr>4_ST-SECCHI</vt:lpstr>
      <vt:lpstr>5_ST-SECCHI</vt:lpstr>
      <vt:lpstr>Office Theme</vt:lpstr>
      <vt:lpstr>5_Custom Design</vt:lpstr>
      <vt:lpstr>6_Custom Design</vt:lpstr>
      <vt:lpstr>7_Custom Design</vt:lpstr>
      <vt:lpstr>8_Custom Design</vt:lpstr>
      <vt:lpstr>9_Custom Design</vt:lpstr>
      <vt:lpstr>10_Custom Design</vt:lpstr>
      <vt:lpstr>11_Custom Design</vt:lpstr>
      <vt:lpstr>12_Custom Design</vt:lpstr>
      <vt:lpstr>13_Custom Design</vt:lpstr>
      <vt:lpstr>6_ST-SECCHI</vt:lpstr>
      <vt:lpstr>14_Custom Design</vt:lpstr>
      <vt:lpstr>15_Custom Design</vt:lpstr>
      <vt:lpstr>16_Custom Design</vt:lpstr>
      <vt:lpstr>17_Custom Design</vt:lpstr>
      <vt:lpstr>18_Custom Design</vt:lpstr>
      <vt:lpstr>3_Office Theme</vt:lpstr>
      <vt:lpstr>2_Office Theme</vt:lpstr>
      <vt:lpstr>1_Lock And Key</vt:lpstr>
      <vt:lpstr>Title &amp; Subtitle</vt:lpstr>
      <vt:lpstr>3_Metro</vt:lpstr>
      <vt:lpstr>7_Office Theme</vt:lpstr>
      <vt:lpstr>Metro</vt:lpstr>
      <vt:lpstr>Custom Design</vt:lpstr>
      <vt:lpstr>1_Custom Design</vt:lpstr>
      <vt:lpstr>2_Custom Design</vt:lpstr>
      <vt:lpstr>26_SEB_r2</vt:lpstr>
      <vt:lpstr>3_Custom Design</vt:lpstr>
      <vt:lpstr>27_SEB_r2</vt:lpstr>
      <vt:lpstr>5_Office Theme</vt:lpstr>
      <vt:lpstr>4_Office Theme</vt:lpstr>
      <vt:lpstr>Tema di Office</vt:lpstr>
      <vt:lpstr>Chart</vt:lpstr>
      <vt:lpstr>CMEs, Current Sheets and Disconnection Events </vt:lpstr>
      <vt:lpstr>Slide 2</vt:lpstr>
      <vt:lpstr>Slide 3</vt:lpstr>
      <vt:lpstr>Slide 4</vt:lpstr>
      <vt:lpstr>Slide 5</vt:lpstr>
      <vt:lpstr>Slide 6</vt:lpstr>
      <vt:lpstr>Slide 7</vt:lpstr>
      <vt:lpstr>Slide 8</vt:lpstr>
      <vt:lpstr>Comparison of Models (CS characterized by Petshek-like reconnection geometry with diffusion region located at heliocentric distance RDR) &amp; Observations (excess density; Vrsnak et al., 2009) </vt:lpstr>
      <vt:lpstr>Imaging the Heliosphere with STEREO White Light Observations </vt:lpstr>
      <vt:lpstr>Slide 11</vt:lpstr>
      <vt:lpstr>Slide 12</vt:lpstr>
      <vt:lpstr>Estimating the Amount of Open Magnetic Field Flux Carried Away by CMEs </vt:lpstr>
      <vt:lpstr>Slide 14</vt:lpstr>
      <vt:lpstr>Slide 15</vt:lpstr>
      <vt:lpstr>Slide 16</vt:lpstr>
      <vt:lpstr>Slide 17</vt:lpstr>
      <vt:lpstr> CMEs:  What are They and  Why Are They Important?</vt:lpstr>
      <vt:lpstr>Slide 19</vt:lpstr>
      <vt:lpstr>Slide 20</vt:lpstr>
      <vt:lpstr>Slide 21</vt:lpstr>
      <vt:lpstr>Slide 22</vt:lpstr>
    </vt:vector>
  </TitlesOfParts>
  <Company>Boston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Davd Webb</dc:creator>
  <cp:lastModifiedBy>Davd Webb</cp:lastModifiedBy>
  <cp:revision>70</cp:revision>
  <dcterms:created xsi:type="dcterms:W3CDTF">2012-02-21T21:32:07Z</dcterms:created>
  <dcterms:modified xsi:type="dcterms:W3CDTF">2013-02-07T20:41:31Z</dcterms:modified>
</cp:coreProperties>
</file>