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3" r:id="rId4"/>
  </p:sldMasterIdLst>
  <p:notesMasterIdLst>
    <p:notesMasterId r:id="rId21"/>
  </p:notesMasterIdLst>
  <p:sldIdLst>
    <p:sldId id="264" r:id="rId5"/>
    <p:sldId id="383" r:id="rId6"/>
    <p:sldId id="387" r:id="rId7"/>
    <p:sldId id="388" r:id="rId8"/>
    <p:sldId id="385" r:id="rId9"/>
    <p:sldId id="389" r:id="rId10"/>
    <p:sldId id="390" r:id="rId11"/>
    <p:sldId id="391" r:id="rId12"/>
    <p:sldId id="392" r:id="rId13"/>
    <p:sldId id="384" r:id="rId14"/>
    <p:sldId id="386" r:id="rId15"/>
    <p:sldId id="393" r:id="rId16"/>
    <p:sldId id="396" r:id="rId17"/>
    <p:sldId id="397" r:id="rId18"/>
    <p:sldId id="395" r:id="rId19"/>
    <p:sldId id="398" r:id="rId20"/>
  </p:sldIdLst>
  <p:sldSz cx="9144000" cy="6858000" type="screen4x3"/>
  <p:notesSz cx="7010400" cy="9296400"/>
  <p:defaultTextStyle>
    <a:defPPr>
      <a:defRPr lang="en-US"/>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christi" initials="e"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clrMru>
    <a:srgbClr val="00CC99"/>
    <a:srgbClr val="FFFFFE"/>
    <a:srgbClr val="FF3300"/>
    <a:srgbClr val="C0C0C0"/>
    <a:srgbClr val="CC6600"/>
    <a:srgbClr val="66FFFF"/>
    <a:srgbClr val="CC0066"/>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559" autoAdjust="0"/>
  </p:normalViewPr>
  <p:slideViewPr>
    <p:cSldViewPr snapToGrid="0">
      <p:cViewPr>
        <p:scale>
          <a:sx n="75" d="100"/>
          <a:sy n="75" d="100"/>
        </p:scale>
        <p:origin x="-2136" y="-93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0" Type="http://schemas.openxmlformats.org/officeDocument/2006/relationships/slide" Target="slides/slide16.xml"/><Relationship Id="rId21" Type="http://schemas.openxmlformats.org/officeDocument/2006/relationships/notesMaster" Target="notesMasters/notesMaster1.xml"/><Relationship Id="rId22" Type="http://schemas.openxmlformats.org/officeDocument/2006/relationships/printerSettings" Target="printerSettings/printerSettings1.bin"/><Relationship Id="rId23" Type="http://schemas.openxmlformats.org/officeDocument/2006/relationships/commentAuthors" Target="commentAuthors.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1" y="0"/>
            <a:ext cx="3037628" cy="464184"/>
          </a:xfrm>
          <a:prstGeom prst="rect">
            <a:avLst/>
          </a:prstGeom>
          <a:noFill/>
          <a:ln w="9525">
            <a:noFill/>
            <a:miter lim="800000"/>
            <a:headEnd/>
            <a:tailEnd/>
          </a:ln>
          <a:effectLst/>
        </p:spPr>
        <p:txBody>
          <a:bodyPr vert="horz" wrap="square" lIns="93235" tIns="46618" rIns="93235" bIns="46618" numCol="1" anchor="t" anchorCtr="0" compatLnSpc="1">
            <a:prstTxWarp prst="textNoShape">
              <a:avLst/>
            </a:prstTxWarp>
          </a:bodyPr>
          <a:lstStyle>
            <a:lvl1pPr algn="l" defTabSz="932316">
              <a:defRPr sz="1200" smtClean="0"/>
            </a:lvl1pPr>
          </a:lstStyle>
          <a:p>
            <a:pPr>
              <a:defRPr/>
            </a:pPr>
            <a:endParaRPr lang="en-US" dirty="0"/>
          </a:p>
        </p:txBody>
      </p:sp>
      <p:sp>
        <p:nvSpPr>
          <p:cNvPr id="10243" name="Rectangle 3"/>
          <p:cNvSpPr>
            <a:spLocks noGrp="1" noChangeArrowheads="1"/>
          </p:cNvSpPr>
          <p:nvPr>
            <p:ph type="dt" idx="1"/>
          </p:nvPr>
        </p:nvSpPr>
        <p:spPr bwMode="auto">
          <a:xfrm>
            <a:off x="3971182" y="0"/>
            <a:ext cx="3037628" cy="464184"/>
          </a:xfrm>
          <a:prstGeom prst="rect">
            <a:avLst/>
          </a:prstGeom>
          <a:noFill/>
          <a:ln w="9525">
            <a:noFill/>
            <a:miter lim="800000"/>
            <a:headEnd/>
            <a:tailEnd/>
          </a:ln>
          <a:effectLst/>
        </p:spPr>
        <p:txBody>
          <a:bodyPr vert="horz" wrap="square" lIns="93235" tIns="46618" rIns="93235" bIns="46618" numCol="1" anchor="t" anchorCtr="0" compatLnSpc="1">
            <a:prstTxWarp prst="textNoShape">
              <a:avLst/>
            </a:prstTxWarp>
          </a:bodyPr>
          <a:lstStyle>
            <a:lvl1pPr algn="r" defTabSz="932316">
              <a:defRPr sz="1200" smtClean="0"/>
            </a:lvl1pPr>
          </a:lstStyle>
          <a:p>
            <a:pPr>
              <a:defRPr/>
            </a:pPr>
            <a:endParaRPr lang="en-US" dirty="0"/>
          </a:p>
        </p:txBody>
      </p:sp>
      <p:sp>
        <p:nvSpPr>
          <p:cNvPr id="6148" name="Rectangle 4"/>
          <p:cNvSpPr>
            <a:spLocks noGrp="1" noRot="1" noChangeAspect="1" noChangeArrowheads="1" noTextEdit="1"/>
          </p:cNvSpPr>
          <p:nvPr>
            <p:ph type="sldImg" idx="2"/>
          </p:nvPr>
        </p:nvSpPr>
        <p:spPr bwMode="auto">
          <a:xfrm>
            <a:off x="1181100" y="698500"/>
            <a:ext cx="4648200" cy="3486150"/>
          </a:xfrm>
          <a:prstGeom prst="rect">
            <a:avLst/>
          </a:prstGeom>
          <a:noFill/>
          <a:ln w="9525">
            <a:solidFill>
              <a:srgbClr val="000000"/>
            </a:solidFill>
            <a:miter lim="800000"/>
            <a:headEnd/>
            <a:tailEnd/>
          </a:ln>
        </p:spPr>
      </p:sp>
      <p:sp>
        <p:nvSpPr>
          <p:cNvPr id="10245" name="Rectangle 5"/>
          <p:cNvSpPr>
            <a:spLocks noGrp="1" noChangeArrowheads="1"/>
          </p:cNvSpPr>
          <p:nvPr>
            <p:ph type="body" sz="quarter" idx="3"/>
          </p:nvPr>
        </p:nvSpPr>
        <p:spPr bwMode="auto">
          <a:xfrm>
            <a:off x="701359" y="4416110"/>
            <a:ext cx="5607684" cy="4182427"/>
          </a:xfrm>
          <a:prstGeom prst="rect">
            <a:avLst/>
          </a:prstGeom>
          <a:noFill/>
          <a:ln w="9525">
            <a:noFill/>
            <a:miter lim="800000"/>
            <a:headEnd/>
            <a:tailEnd/>
          </a:ln>
          <a:effectLst/>
        </p:spPr>
        <p:txBody>
          <a:bodyPr vert="horz" wrap="square" lIns="93235" tIns="46618" rIns="93235" bIns="4661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0246" name="Rectangle 6"/>
          <p:cNvSpPr>
            <a:spLocks noGrp="1" noChangeArrowheads="1"/>
          </p:cNvSpPr>
          <p:nvPr>
            <p:ph type="ftr" sz="quarter" idx="4"/>
          </p:nvPr>
        </p:nvSpPr>
        <p:spPr bwMode="auto">
          <a:xfrm>
            <a:off x="1" y="8830627"/>
            <a:ext cx="3037628" cy="464184"/>
          </a:xfrm>
          <a:prstGeom prst="rect">
            <a:avLst/>
          </a:prstGeom>
          <a:noFill/>
          <a:ln w="9525">
            <a:noFill/>
            <a:miter lim="800000"/>
            <a:headEnd/>
            <a:tailEnd/>
          </a:ln>
          <a:effectLst/>
        </p:spPr>
        <p:txBody>
          <a:bodyPr vert="horz" wrap="square" lIns="93235" tIns="46618" rIns="93235" bIns="46618" numCol="1" anchor="b" anchorCtr="0" compatLnSpc="1">
            <a:prstTxWarp prst="textNoShape">
              <a:avLst/>
            </a:prstTxWarp>
          </a:bodyPr>
          <a:lstStyle>
            <a:lvl1pPr algn="l" defTabSz="932316">
              <a:defRPr sz="1200" smtClean="0"/>
            </a:lvl1pPr>
          </a:lstStyle>
          <a:p>
            <a:pPr>
              <a:defRPr/>
            </a:pPr>
            <a:endParaRPr lang="en-US" dirty="0"/>
          </a:p>
        </p:txBody>
      </p:sp>
      <p:sp>
        <p:nvSpPr>
          <p:cNvPr id="10247" name="Rectangle 7"/>
          <p:cNvSpPr>
            <a:spLocks noGrp="1" noChangeArrowheads="1"/>
          </p:cNvSpPr>
          <p:nvPr>
            <p:ph type="sldNum" sz="quarter" idx="5"/>
          </p:nvPr>
        </p:nvSpPr>
        <p:spPr bwMode="auto">
          <a:xfrm>
            <a:off x="3971182" y="8830627"/>
            <a:ext cx="3037628" cy="464184"/>
          </a:xfrm>
          <a:prstGeom prst="rect">
            <a:avLst/>
          </a:prstGeom>
          <a:noFill/>
          <a:ln w="9525">
            <a:noFill/>
            <a:miter lim="800000"/>
            <a:headEnd/>
            <a:tailEnd/>
          </a:ln>
          <a:effectLst/>
        </p:spPr>
        <p:txBody>
          <a:bodyPr vert="horz" wrap="square" lIns="93235" tIns="46618" rIns="93235" bIns="46618" numCol="1" anchor="b" anchorCtr="0" compatLnSpc="1">
            <a:prstTxWarp prst="textNoShape">
              <a:avLst/>
            </a:prstTxWarp>
          </a:bodyPr>
          <a:lstStyle>
            <a:lvl1pPr algn="r" defTabSz="932316">
              <a:defRPr sz="1200" smtClean="0"/>
            </a:lvl1pPr>
          </a:lstStyle>
          <a:p>
            <a:pPr>
              <a:defRPr/>
            </a:pPr>
            <a:fld id="{F847D127-D51C-4188-9A50-71C8B1289DC7}" type="slidenum">
              <a:rPr lang="en-US"/>
              <a:pPr>
                <a:defRPr/>
              </a:pPr>
              <a:t>‹#›</a:t>
            </a:fld>
            <a:endParaRPr lang="en-US" dirty="0"/>
          </a:p>
        </p:txBody>
      </p:sp>
    </p:spTree>
    <p:extLst>
      <p:ext uri="{BB962C8B-B14F-4D97-AF65-F5344CB8AC3E}">
        <p14:creationId xmlns:p14="http://schemas.microsoft.com/office/powerpoint/2010/main" val="19097232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57066" indent="-291179">
              <a:defRPr sz="2400">
                <a:solidFill>
                  <a:schemeClr val="tx1"/>
                </a:solidFill>
                <a:latin typeface="Arial" charset="0"/>
                <a:ea typeface="ＭＳ Ｐゴシック" charset="0"/>
              </a:defRPr>
            </a:lvl2pPr>
            <a:lvl3pPr marL="1164717" indent="-232943">
              <a:defRPr sz="2400">
                <a:solidFill>
                  <a:schemeClr val="tx1"/>
                </a:solidFill>
                <a:latin typeface="Arial" charset="0"/>
                <a:ea typeface="ＭＳ Ｐゴシック" charset="0"/>
              </a:defRPr>
            </a:lvl3pPr>
            <a:lvl4pPr marL="1630604" indent="-232943">
              <a:defRPr sz="2400">
                <a:solidFill>
                  <a:schemeClr val="tx1"/>
                </a:solidFill>
                <a:latin typeface="Arial" charset="0"/>
                <a:ea typeface="ＭＳ Ｐゴシック" charset="0"/>
              </a:defRPr>
            </a:lvl4pPr>
            <a:lvl5pPr marL="2096491" indent="-232943">
              <a:defRPr sz="2400">
                <a:solidFill>
                  <a:schemeClr val="tx1"/>
                </a:solidFill>
                <a:latin typeface="Arial" charset="0"/>
                <a:ea typeface="ＭＳ Ｐゴシック" charset="0"/>
              </a:defRPr>
            </a:lvl5pPr>
            <a:lvl6pPr marL="2562377" indent="-232943" eaLnBrk="0" fontAlgn="base" hangingPunct="0">
              <a:spcBef>
                <a:spcPct val="0"/>
              </a:spcBef>
              <a:spcAft>
                <a:spcPct val="0"/>
              </a:spcAft>
              <a:defRPr sz="2400">
                <a:solidFill>
                  <a:schemeClr val="tx1"/>
                </a:solidFill>
                <a:latin typeface="Arial" charset="0"/>
                <a:ea typeface="ＭＳ Ｐゴシック" charset="0"/>
              </a:defRPr>
            </a:lvl6pPr>
            <a:lvl7pPr marL="3028264" indent="-232943" eaLnBrk="0" fontAlgn="base" hangingPunct="0">
              <a:spcBef>
                <a:spcPct val="0"/>
              </a:spcBef>
              <a:spcAft>
                <a:spcPct val="0"/>
              </a:spcAft>
              <a:defRPr sz="2400">
                <a:solidFill>
                  <a:schemeClr val="tx1"/>
                </a:solidFill>
                <a:latin typeface="Arial" charset="0"/>
                <a:ea typeface="ＭＳ Ｐゴシック" charset="0"/>
              </a:defRPr>
            </a:lvl7pPr>
            <a:lvl8pPr marL="3494151" indent="-232943" eaLnBrk="0" fontAlgn="base" hangingPunct="0">
              <a:spcBef>
                <a:spcPct val="0"/>
              </a:spcBef>
              <a:spcAft>
                <a:spcPct val="0"/>
              </a:spcAft>
              <a:defRPr sz="2400">
                <a:solidFill>
                  <a:schemeClr val="tx1"/>
                </a:solidFill>
                <a:latin typeface="Arial" charset="0"/>
                <a:ea typeface="ＭＳ Ｐゴシック" charset="0"/>
              </a:defRPr>
            </a:lvl8pPr>
            <a:lvl9pPr marL="3960038" indent="-232943" eaLnBrk="0" fontAlgn="base" hangingPunct="0">
              <a:spcBef>
                <a:spcPct val="0"/>
              </a:spcBef>
              <a:spcAft>
                <a:spcPct val="0"/>
              </a:spcAft>
              <a:defRPr sz="2400">
                <a:solidFill>
                  <a:schemeClr val="tx1"/>
                </a:solidFill>
                <a:latin typeface="Arial" charset="0"/>
                <a:ea typeface="ＭＳ Ｐゴシック" charset="0"/>
              </a:defRPr>
            </a:lvl9pPr>
          </a:lstStyle>
          <a:p>
            <a:fld id="{C39260E4-74A4-FA43-91F7-6BAFD48759AD}" type="slidenum">
              <a:rPr lang="en-US" sz="1200"/>
              <a:pPr/>
              <a:t>10</a:t>
            </a:fld>
            <a:endParaRPr lang="en-US" sz="1200"/>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ea typeface="ＭＳ Ｐゴシック" charset="0"/>
                <a:cs typeface="ＭＳ Ｐゴシック" charset="0"/>
              </a:rPr>
              <a:t>All of this comes to fruition in the solar wind scaling law. Here we take into account the detailed physics of the transition from the chromosphere (50,000 K) into the million degree corona. It turns out that in this transition, the plasma becomes highly ionized, and electrons efficiently funnel energy from the temperature maximum in the coronal down into the chromosphere. That electron heat condution truns out to be very sensitive to the electron temperature, so as I heat the corona to higher and higher temperatures I also lose more and more energy through radiation. </a:t>
            </a:r>
          </a:p>
          <a:p>
            <a:pPr eaLnBrk="1" hangingPunct="1"/>
            <a:endParaRPr lang="en-US">
              <a:ea typeface="ＭＳ Ｐゴシック" charset="0"/>
              <a:cs typeface="ＭＳ Ｐゴシック" charset="0"/>
            </a:endParaRPr>
          </a:p>
          <a:p>
            <a:pPr eaLnBrk="1" hangingPunct="1"/>
            <a:r>
              <a:rPr lang="en-US">
                <a:ea typeface="ＭＳ Ｐゴシック" charset="0"/>
                <a:cs typeface="ＭＳ Ｐゴシック" charset="0"/>
              </a:rPr>
              <a:t>Now we wish to quantify this scaling law and and so I specify several parameters related to the base magnetic flux times the length and the injected energy per particle</a:t>
            </a:r>
          </a:p>
          <a:p>
            <a:pPr eaLnBrk="1" hangingPunct="1"/>
            <a:endParaRPr lang="en-US">
              <a:ea typeface="ＭＳ Ｐゴシック" charset="0"/>
              <a:cs typeface="ＭＳ Ｐゴシック" charset="0"/>
            </a:endParaRPr>
          </a:p>
          <a:p>
            <a:pPr eaLnBrk="1" hangingPunct="1"/>
            <a:r>
              <a:rPr lang="en-US">
                <a:ea typeface="ＭＳ Ｐゴシック" charset="0"/>
                <a:cs typeface="ＭＳ Ｐゴシック" charset="0"/>
              </a:rPr>
              <a:t>At the end of specifying these parameters I derive a relation between final solar wind speed and the maximum temperature in the corona. As that base temperature goes up the wind speed slows.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3" name="Rectangle 3"/>
          <p:cNvSpPr>
            <a:spLocks noGrp="1" noChangeArrowheads="1"/>
          </p:cNvSpPr>
          <p:nvPr>
            <p:ph type="subTitle" idx="1"/>
          </p:nvPr>
        </p:nvSpPr>
        <p:spPr bwMode="black">
          <a:xfrm>
            <a:off x="2850776" y="5401876"/>
            <a:ext cx="5832182" cy="1083784"/>
          </a:xfrm>
        </p:spPr>
        <p:txBody>
          <a:bodyPr/>
          <a:lstStyle>
            <a:lvl1pPr marL="0" indent="0" algn="ctr">
              <a:spcAft>
                <a:spcPct val="0"/>
              </a:spcAft>
              <a:buFont typeface="Wingdings" pitchFamily="2" charset="2"/>
              <a:buNone/>
              <a:defRPr sz="2800" i="1">
                <a:solidFill>
                  <a:schemeClr val="bg1"/>
                </a:solidFill>
              </a:defRPr>
            </a:lvl1pPr>
          </a:lstStyle>
          <a:p>
            <a:r>
              <a:rPr lang="en-US" dirty="0" smtClean="0"/>
              <a:t>Click to edit Master subtitle style</a:t>
            </a:r>
            <a:endParaRPr lang="en-US" dirty="0"/>
          </a:p>
        </p:txBody>
      </p:sp>
      <p:sp>
        <p:nvSpPr>
          <p:cNvPr id="5124" name="Rectangle 4"/>
          <p:cNvSpPr>
            <a:spLocks noGrp="1" noChangeArrowheads="1"/>
          </p:cNvSpPr>
          <p:nvPr>
            <p:ph type="ctrTitle"/>
          </p:nvPr>
        </p:nvSpPr>
        <p:spPr bwMode="black">
          <a:xfrm>
            <a:off x="2853095" y="3795913"/>
            <a:ext cx="5862638" cy="1248280"/>
          </a:xfrm>
        </p:spPr>
        <p:txBody>
          <a:bodyPr/>
          <a:lstStyle>
            <a:lvl1pPr algn="ctr">
              <a:lnSpc>
                <a:spcPts val="4800"/>
              </a:lnSpc>
              <a:defRPr sz="40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628708219"/>
      </p:ext>
    </p:extLst>
  </p:cSld>
  <p:clrMapOvr>
    <a:masterClrMapping/>
  </p:clrMapOvr>
  <p:transition xmlns:p14="http://schemas.microsoft.com/office/powerpoint/2010/mai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58775" y="1132114"/>
            <a:ext cx="8426450" cy="5238524"/>
          </a:xfrm>
        </p:spPr>
        <p:txBody>
          <a:bodyPr/>
          <a:lstStyle>
            <a:lvl1pPr>
              <a:lnSpc>
                <a:spcPct val="95000"/>
              </a:lnSpc>
              <a:spcAft>
                <a:spcPts val="300"/>
              </a:spcAft>
              <a:defRPr sz="2400"/>
            </a:lvl1pPr>
            <a:lvl2pPr marL="463550" indent="-234950">
              <a:lnSpc>
                <a:spcPct val="95000"/>
              </a:lnSpc>
              <a:spcAft>
                <a:spcPts val="300"/>
              </a:spcAft>
              <a:buClrTx/>
              <a:buSzPct val="115000"/>
              <a:buFont typeface="Wingdings" charset="2"/>
              <a:buChar char="§"/>
              <a:defRPr sz="2200"/>
            </a:lvl2pPr>
            <a:lvl3pPr>
              <a:lnSpc>
                <a:spcPct val="95000"/>
              </a:lnSpc>
              <a:spcAft>
                <a:spcPts val="300"/>
              </a:spcAft>
              <a:defRPr sz="1800"/>
            </a:lvl3pPr>
            <a:lvl4pPr>
              <a:lnSpc>
                <a:spcPct val="95000"/>
              </a:lnSpc>
              <a:spcAft>
                <a:spcPts val="300"/>
              </a:spcAft>
              <a:defRPr sz="1600"/>
            </a:lvl4pPr>
            <a:lvl5pPr>
              <a:lnSpc>
                <a:spcPct val="95000"/>
              </a:lnSpc>
              <a:spcAft>
                <a:spcPts val="300"/>
              </a:spcAft>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6"/>
          <p:cNvSpPr>
            <a:spLocks noGrp="1" noChangeArrowheads="1"/>
          </p:cNvSpPr>
          <p:nvPr>
            <p:ph type="title"/>
          </p:nvPr>
        </p:nvSpPr>
        <p:spPr bwMode="auto">
          <a:xfrm>
            <a:off x="683879" y="185100"/>
            <a:ext cx="7199939" cy="675511"/>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dirty="0" smtClean="0"/>
              <a:t>Click to edit Master title style</a:t>
            </a:r>
          </a:p>
        </p:txBody>
      </p:sp>
    </p:spTree>
    <p:extLst>
      <p:ext uri="{BB962C8B-B14F-4D97-AF65-F5344CB8AC3E}">
        <p14:creationId xmlns:p14="http://schemas.microsoft.com/office/powerpoint/2010/main" val="827443072"/>
      </p:ext>
    </p:extLst>
  </p:cSld>
  <p:clrMapOvr>
    <a:masterClrMapping/>
  </p:clrMapOvr>
  <p:transition xmlns:p14="http://schemas.microsoft.com/office/powerpoint/2010/mai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228600" y="1198709"/>
            <a:ext cx="4137025" cy="5286615"/>
          </a:xfrm>
        </p:spPr>
        <p:txBody>
          <a:bodyPr/>
          <a:lstStyle>
            <a:lvl1pPr>
              <a:spcAft>
                <a:spcPts val="0"/>
              </a:spcAft>
              <a:defRPr sz="2400"/>
            </a:lvl1pPr>
            <a:lvl2pPr marL="463550" indent="-234950">
              <a:spcAft>
                <a:spcPts val="0"/>
              </a:spcAft>
              <a:buClrTx/>
              <a:buFont typeface="Wingdings" charset="2"/>
              <a:buChar char="§"/>
              <a:defRPr sz="2200"/>
            </a:lvl2pPr>
            <a:lvl3pPr>
              <a:spcAft>
                <a:spcPts val="0"/>
              </a:spcAft>
              <a:defRPr sz="2000"/>
            </a:lvl3pPr>
            <a:lvl4pPr>
              <a:spcAft>
                <a:spcPts val="0"/>
              </a:spcAft>
              <a:defRPr sz="1800"/>
            </a:lvl4pPr>
            <a:lvl5pPr>
              <a:spcAft>
                <a:spcPts val="0"/>
              </a:spcAft>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Content Placeholder 2"/>
          <p:cNvSpPr>
            <a:spLocks noGrp="1"/>
          </p:cNvSpPr>
          <p:nvPr>
            <p:ph sz="half" idx="12"/>
          </p:nvPr>
        </p:nvSpPr>
        <p:spPr>
          <a:xfrm>
            <a:off x="4582584" y="1206393"/>
            <a:ext cx="4137025" cy="5286615"/>
          </a:xfrm>
        </p:spPr>
        <p:txBody>
          <a:bodyPr/>
          <a:lstStyle>
            <a:lvl1pPr>
              <a:spcAft>
                <a:spcPts val="0"/>
              </a:spcAft>
              <a:defRPr sz="2400"/>
            </a:lvl1pPr>
            <a:lvl2pPr marL="463550" indent="-234950">
              <a:spcAft>
                <a:spcPts val="0"/>
              </a:spcAft>
              <a:buClrTx/>
              <a:buFont typeface="Wingdings" charset="2"/>
              <a:buChar char="§"/>
              <a:defRPr sz="2000"/>
            </a:lvl2pPr>
            <a:lvl3pPr>
              <a:spcAft>
                <a:spcPts val="0"/>
              </a:spcAft>
              <a:defRPr sz="1800"/>
            </a:lvl3pPr>
            <a:lvl4pPr>
              <a:spcAft>
                <a:spcPts val="0"/>
              </a:spcAft>
              <a:defRPr sz="1600"/>
            </a:lvl4pPr>
            <a:lvl5pPr>
              <a:spcAft>
                <a:spcPts val="0"/>
              </a:spcAft>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90987813"/>
      </p:ext>
    </p:extLst>
  </p:cSld>
  <p:clrMapOvr>
    <a:masterClrMapping/>
  </p:clrMapOvr>
  <p:transition xmlns:p14="http://schemas.microsoft.com/office/powerpoint/2010/mai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68062660"/>
      </p:ext>
    </p:extLst>
  </p:cSld>
  <p:clrMapOvr>
    <a:masterClrMapping/>
  </p:clrMapOvr>
  <p:transition xmlns:p14="http://schemas.microsoft.com/office/powerpoint/2010/mai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en-US"/>
          </a:p>
        </p:txBody>
      </p:sp>
      <p:sp>
        <p:nvSpPr>
          <p:cNvPr id="3"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xfrm>
            <a:off x="6553200" y="6248400"/>
            <a:ext cx="1905000" cy="457200"/>
          </a:xfrm>
          <a:prstGeom prst="rect">
            <a:avLst/>
          </a:prstGeom>
          <a:ln/>
        </p:spPr>
        <p:txBody>
          <a:bodyPr/>
          <a:lstStyle>
            <a:lvl1pPr>
              <a:defRPr/>
            </a:lvl1pPr>
          </a:lstStyle>
          <a:p>
            <a:pPr>
              <a:defRPr/>
            </a:pPr>
            <a:fld id="{CF59A77B-78C9-7A45-8B59-D91B2F765203}" type="slidenum">
              <a:rPr lang="en-US"/>
              <a:pPr>
                <a:defRPr/>
              </a:pPr>
              <a:t>‹#›</a:t>
            </a:fld>
            <a:endParaRPr lang="en-US"/>
          </a:p>
        </p:txBody>
      </p:sp>
    </p:spTree>
    <p:extLst>
      <p:ext uri="{BB962C8B-B14F-4D97-AF65-F5344CB8AC3E}">
        <p14:creationId xmlns:p14="http://schemas.microsoft.com/office/powerpoint/2010/main" val="834870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6553200" y="6248400"/>
            <a:ext cx="1905000" cy="457200"/>
          </a:xfrm>
          <a:prstGeom prst="rect">
            <a:avLst/>
          </a:prstGeom>
          <a:ln/>
        </p:spPr>
        <p:txBody>
          <a:bodyPr/>
          <a:lstStyle>
            <a:lvl1pPr>
              <a:defRPr/>
            </a:lvl1pPr>
          </a:lstStyle>
          <a:p>
            <a:pPr>
              <a:defRPr/>
            </a:pPr>
            <a:fld id="{332C27C3-A503-3A4B-B725-B71C637DE30B}" type="slidenum">
              <a:rPr lang="en-US"/>
              <a:pPr>
                <a:defRPr/>
              </a:pPr>
              <a:t>‹#›</a:t>
            </a:fld>
            <a:endParaRPr lang="en-US"/>
          </a:p>
        </p:txBody>
      </p:sp>
    </p:spTree>
    <p:extLst>
      <p:ext uri="{BB962C8B-B14F-4D97-AF65-F5344CB8AC3E}">
        <p14:creationId xmlns:p14="http://schemas.microsoft.com/office/powerpoint/2010/main" val="21484968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 Id="rId8"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358775" y="1167973"/>
            <a:ext cx="8426450" cy="520266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4103" name="Line 7"/>
          <p:cNvSpPr>
            <a:spLocks noChangeShapeType="1"/>
          </p:cNvSpPr>
          <p:nvPr/>
        </p:nvSpPr>
        <p:spPr bwMode="gray">
          <a:xfrm flipV="1">
            <a:off x="304800" y="6593649"/>
            <a:ext cx="8501104" cy="0"/>
          </a:xfrm>
          <a:prstGeom prst="line">
            <a:avLst/>
          </a:prstGeom>
          <a:noFill/>
          <a:ln w="38100">
            <a:solidFill>
              <a:srgbClr val="01255B"/>
            </a:solidFill>
            <a:round/>
            <a:headEnd/>
            <a:tailEnd/>
          </a:ln>
          <a:effectLst/>
        </p:spPr>
        <p:txBody>
          <a:bodyPr/>
          <a:lstStyle/>
          <a:p>
            <a:pPr>
              <a:defRPr/>
            </a:pPr>
            <a:endParaRPr lang="en-US" dirty="0"/>
          </a:p>
        </p:txBody>
      </p:sp>
      <p:cxnSp>
        <p:nvCxnSpPr>
          <p:cNvPr id="18" name="Straight Connector 17"/>
          <p:cNvCxnSpPr/>
          <p:nvPr/>
        </p:nvCxnSpPr>
        <p:spPr bwMode="auto">
          <a:xfrm>
            <a:off x="9607138" y="843148"/>
            <a:ext cx="914400" cy="914400"/>
          </a:xfrm>
          <a:prstGeom prst="line">
            <a:avLst/>
          </a:prstGeom>
          <a:blipFill dpi="0" rotWithShape="0">
            <a:blip r:embed="rId8" cstate="print"/>
            <a:srcRect/>
            <a:stretch>
              <a:fillRect/>
            </a:stretch>
          </a:blipFill>
          <a:ln w="9525" cap="flat" cmpd="sng" algn="ctr">
            <a:noFill/>
            <a:prstDash val="solid"/>
            <a:round/>
            <a:headEnd type="none" w="med" len="med"/>
            <a:tailEnd type="none" w="med" len="med"/>
          </a:ln>
          <a:effectLst/>
        </p:spPr>
      </p:cxnSp>
      <p:sp>
        <p:nvSpPr>
          <p:cNvPr id="1030" name="Rectangle 6"/>
          <p:cNvSpPr>
            <a:spLocks noGrp="1" noChangeArrowheads="1"/>
          </p:cNvSpPr>
          <p:nvPr>
            <p:ph type="title"/>
          </p:nvPr>
        </p:nvSpPr>
        <p:spPr bwMode="auto">
          <a:xfrm>
            <a:off x="683879" y="185100"/>
            <a:ext cx="7199939" cy="675511"/>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dirty="0" smtClean="0"/>
              <a:t>Click to edit Master title style</a:t>
            </a:r>
          </a:p>
        </p:txBody>
      </p:sp>
      <p:sp>
        <p:nvSpPr>
          <p:cNvPr id="16" name="TextBox 15"/>
          <p:cNvSpPr txBox="1"/>
          <p:nvPr/>
        </p:nvSpPr>
        <p:spPr>
          <a:xfrm>
            <a:off x="7945291" y="628630"/>
            <a:ext cx="1213820" cy="271869"/>
          </a:xfrm>
          <a:prstGeom prst="rect">
            <a:avLst/>
          </a:prstGeom>
          <a:noFill/>
        </p:spPr>
        <p:txBody>
          <a:bodyPr wrap="square" rtlCol="0">
            <a:spAutoFit/>
          </a:bodyPr>
          <a:lstStyle/>
          <a:p>
            <a:pPr marL="0" marR="0" indent="0" algn="r" defTabSz="914400" rtl="0" eaLnBrk="1" fontAlgn="base" latinLnBrk="0" hangingPunct="1">
              <a:lnSpc>
                <a:spcPts val="700"/>
              </a:lnSpc>
              <a:spcBef>
                <a:spcPct val="0"/>
              </a:spcBef>
              <a:spcAft>
                <a:spcPct val="0"/>
              </a:spcAft>
              <a:buClrTx/>
              <a:buSzTx/>
              <a:buFontTx/>
              <a:buNone/>
              <a:tabLst/>
              <a:defRPr/>
            </a:pPr>
            <a:r>
              <a:rPr lang="en-US" sz="500" b="1" dirty="0" smtClean="0">
                <a:solidFill>
                  <a:schemeClr val="bg1"/>
                </a:solidFill>
                <a:latin typeface="Arial"/>
                <a:cs typeface="Arial"/>
              </a:rPr>
              <a:t>Solar Probe Plus</a:t>
            </a:r>
          </a:p>
          <a:p>
            <a:pPr algn="r">
              <a:lnSpc>
                <a:spcPts val="700"/>
              </a:lnSpc>
            </a:pPr>
            <a:r>
              <a:rPr lang="en-US" sz="500" b="1" i="1" dirty="0" smtClean="0">
                <a:solidFill>
                  <a:schemeClr val="bg1"/>
                </a:solidFill>
                <a:latin typeface="Arial"/>
                <a:cs typeface="Arial"/>
              </a:rPr>
              <a:t>A NASA Mission</a:t>
            </a:r>
            <a:r>
              <a:rPr lang="en-US" sz="500" b="1" i="1" baseline="0" dirty="0" smtClean="0">
                <a:solidFill>
                  <a:schemeClr val="bg1"/>
                </a:solidFill>
                <a:latin typeface="Arial"/>
                <a:cs typeface="Arial"/>
              </a:rPr>
              <a:t> to Touch the Sun</a:t>
            </a:r>
            <a:endParaRPr lang="en-US" sz="500" b="1" i="1" dirty="0" smtClean="0">
              <a:solidFill>
                <a:schemeClr val="bg1"/>
              </a:solidFill>
              <a:latin typeface="Arial"/>
              <a:cs typeface="Arial"/>
            </a:endParaRPr>
          </a:p>
        </p:txBody>
      </p:sp>
      <p:sp>
        <p:nvSpPr>
          <p:cNvPr id="29" name="TextBox 28"/>
          <p:cNvSpPr txBox="1"/>
          <p:nvPr userDrawn="1"/>
        </p:nvSpPr>
        <p:spPr>
          <a:xfrm>
            <a:off x="315045" y="6608269"/>
            <a:ext cx="998925" cy="246221"/>
          </a:xfrm>
          <a:prstGeom prst="rect">
            <a:avLst/>
          </a:prstGeom>
          <a:noFill/>
        </p:spPr>
        <p:txBody>
          <a:bodyPr wrap="square" rtlCol="0">
            <a:spAutoFit/>
          </a:bodyPr>
          <a:lstStyle/>
          <a:p>
            <a:pPr algn="l"/>
            <a:fld id="{2D0F559F-C369-4EF5-8FAC-43A9680FDB1E}" type="slidenum">
              <a:rPr lang="en-US" sz="1000" smtClean="0"/>
              <a:pPr algn="l"/>
              <a:t>‹#›</a:t>
            </a:fld>
            <a:endParaRPr lang="en-US" sz="1000" dirty="0"/>
          </a:p>
        </p:txBody>
      </p:sp>
      <p:sp>
        <p:nvSpPr>
          <p:cNvPr id="30" name="TextBox 29"/>
          <p:cNvSpPr txBox="1"/>
          <p:nvPr userDrawn="1"/>
        </p:nvSpPr>
        <p:spPr>
          <a:xfrm>
            <a:off x="7271657" y="6606989"/>
            <a:ext cx="1534245" cy="246221"/>
          </a:xfrm>
          <a:prstGeom prst="rect">
            <a:avLst/>
          </a:prstGeom>
          <a:noFill/>
        </p:spPr>
        <p:txBody>
          <a:bodyPr wrap="square" rtlCol="0">
            <a:spAutoFit/>
          </a:bodyPr>
          <a:lstStyle/>
          <a:p>
            <a:pPr algn="r"/>
            <a:r>
              <a:rPr lang="en-US" sz="1000" dirty="0" smtClean="0"/>
              <a:t>Apr</a:t>
            </a:r>
            <a:r>
              <a:rPr lang="en-US" sz="1000" baseline="0" dirty="0" smtClean="0"/>
              <a:t> 17</a:t>
            </a:r>
            <a:r>
              <a:rPr lang="en-US" sz="1000" dirty="0" smtClean="0"/>
              <a:t>, </a:t>
            </a:r>
            <a:r>
              <a:rPr lang="en-US" sz="1000" dirty="0" smtClean="0"/>
              <a:t>2014</a:t>
            </a:r>
            <a:endParaRPr lang="en-US" sz="1000" dirty="0"/>
          </a:p>
        </p:txBody>
      </p:sp>
      <p:sp>
        <p:nvSpPr>
          <p:cNvPr id="32" name="TextBox 31"/>
          <p:cNvSpPr txBox="1"/>
          <p:nvPr userDrawn="1"/>
        </p:nvSpPr>
        <p:spPr>
          <a:xfrm>
            <a:off x="2297527" y="6605709"/>
            <a:ext cx="4579684" cy="246221"/>
          </a:xfrm>
          <a:prstGeom prst="rect">
            <a:avLst/>
          </a:prstGeom>
          <a:noFill/>
        </p:spPr>
        <p:txBody>
          <a:bodyPr wrap="square" rtlCol="0">
            <a:spAutoFit/>
          </a:bodyPr>
          <a:lstStyle/>
          <a:p>
            <a:pPr algn="ctr"/>
            <a:r>
              <a:rPr lang="en-US" sz="1000" dirty="0" smtClean="0"/>
              <a:t>Schwadron</a:t>
            </a:r>
            <a:r>
              <a:rPr lang="en-US" sz="1000" baseline="0" dirty="0" smtClean="0"/>
              <a:t> - </a:t>
            </a:r>
            <a:r>
              <a:rPr lang="en-US" sz="1000" baseline="0" dirty="0" smtClean="0"/>
              <a:t>NESSC</a:t>
            </a:r>
            <a:endParaRPr lang="en-US" sz="1000" dirty="0"/>
          </a:p>
        </p:txBody>
      </p:sp>
    </p:spTree>
    <p:extLst>
      <p:ext uri="{BB962C8B-B14F-4D97-AF65-F5344CB8AC3E}">
        <p14:creationId xmlns:p14="http://schemas.microsoft.com/office/powerpoint/2010/main" val="120498893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9" r:id="rId5"/>
    <p:sldLayoutId id="2147483680" r:id="rId6"/>
  </p:sldLayoutIdLst>
  <p:transition xmlns:p14="http://schemas.microsoft.com/office/powerpoint/2010/main" spd="med">
    <p:fade/>
  </p:transition>
  <p:hf hdr="0" ftr="0"/>
  <p:txStyles>
    <p:title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tx2"/>
          </a:solidFill>
          <a:latin typeface="Arial" charset="0"/>
        </a:defRPr>
      </a:lvl2pPr>
      <a:lvl3pPr algn="l" rtl="0" eaLnBrk="1" fontAlgn="base" hangingPunct="1">
        <a:spcBef>
          <a:spcPct val="0"/>
        </a:spcBef>
        <a:spcAft>
          <a:spcPct val="0"/>
        </a:spcAft>
        <a:defRPr sz="3200" b="1">
          <a:solidFill>
            <a:schemeClr val="tx2"/>
          </a:solidFill>
          <a:latin typeface="Arial" charset="0"/>
        </a:defRPr>
      </a:lvl3pPr>
      <a:lvl4pPr algn="l" rtl="0" eaLnBrk="1" fontAlgn="base" hangingPunct="1">
        <a:spcBef>
          <a:spcPct val="0"/>
        </a:spcBef>
        <a:spcAft>
          <a:spcPct val="0"/>
        </a:spcAft>
        <a:defRPr sz="3200" b="1">
          <a:solidFill>
            <a:schemeClr val="tx2"/>
          </a:solidFill>
          <a:latin typeface="Arial" charset="0"/>
        </a:defRPr>
      </a:lvl4pPr>
      <a:lvl5pPr algn="l" rtl="0" eaLnBrk="1" fontAlgn="base" hangingPunct="1">
        <a:spcBef>
          <a:spcPct val="0"/>
        </a:spcBef>
        <a:spcAft>
          <a:spcPct val="0"/>
        </a:spcAft>
        <a:defRPr sz="3200" b="1">
          <a:solidFill>
            <a:schemeClr val="tx2"/>
          </a:solidFill>
          <a:latin typeface="Arial" charset="0"/>
        </a:defRPr>
      </a:lvl5pPr>
      <a:lvl6pPr marL="457200" algn="l" rtl="0" eaLnBrk="1" fontAlgn="base" hangingPunct="1">
        <a:spcBef>
          <a:spcPct val="0"/>
        </a:spcBef>
        <a:spcAft>
          <a:spcPct val="0"/>
        </a:spcAft>
        <a:defRPr sz="3200" b="1">
          <a:solidFill>
            <a:schemeClr val="tx2"/>
          </a:solidFill>
          <a:latin typeface="Arial" charset="0"/>
        </a:defRPr>
      </a:lvl6pPr>
      <a:lvl7pPr marL="914400" algn="l" rtl="0" eaLnBrk="1" fontAlgn="base" hangingPunct="1">
        <a:spcBef>
          <a:spcPct val="0"/>
        </a:spcBef>
        <a:spcAft>
          <a:spcPct val="0"/>
        </a:spcAft>
        <a:defRPr sz="3200" b="1">
          <a:solidFill>
            <a:schemeClr val="tx2"/>
          </a:solidFill>
          <a:latin typeface="Arial" charset="0"/>
        </a:defRPr>
      </a:lvl7pPr>
      <a:lvl8pPr marL="1371600" algn="l" rtl="0" eaLnBrk="1" fontAlgn="base" hangingPunct="1">
        <a:spcBef>
          <a:spcPct val="0"/>
        </a:spcBef>
        <a:spcAft>
          <a:spcPct val="0"/>
        </a:spcAft>
        <a:defRPr sz="3200" b="1">
          <a:solidFill>
            <a:schemeClr val="tx2"/>
          </a:solidFill>
          <a:latin typeface="Arial" charset="0"/>
        </a:defRPr>
      </a:lvl8pPr>
      <a:lvl9pPr marL="1828800" algn="l" rtl="0" eaLnBrk="1" fontAlgn="base" hangingPunct="1">
        <a:spcBef>
          <a:spcPct val="0"/>
        </a:spcBef>
        <a:spcAft>
          <a:spcPct val="0"/>
        </a:spcAft>
        <a:defRPr sz="3200" b="1">
          <a:solidFill>
            <a:schemeClr val="tx2"/>
          </a:solidFill>
          <a:latin typeface="Arial" charset="0"/>
        </a:defRPr>
      </a:lvl9pPr>
    </p:titleStyle>
    <p:bodyStyle>
      <a:lvl1pPr marL="227013" indent="-227013" algn="l" rtl="0" eaLnBrk="1" fontAlgn="base" hangingPunct="1">
        <a:lnSpc>
          <a:spcPct val="85000"/>
        </a:lnSpc>
        <a:spcBef>
          <a:spcPct val="0"/>
        </a:spcBef>
        <a:spcAft>
          <a:spcPct val="25000"/>
        </a:spcAft>
        <a:buFont typeface="Wingdings" pitchFamily="2" charset="2"/>
        <a:buChar char="§"/>
        <a:defRPr sz="2400" b="0">
          <a:solidFill>
            <a:schemeClr val="tx1"/>
          </a:solidFill>
          <a:latin typeface="+mn-lt"/>
          <a:ea typeface="+mn-ea"/>
          <a:cs typeface="+mn-cs"/>
        </a:defRPr>
      </a:lvl1pPr>
      <a:lvl2pPr marL="463550" indent="-234950" algn="l" rtl="0" eaLnBrk="1" fontAlgn="base" hangingPunct="1">
        <a:lnSpc>
          <a:spcPct val="85000"/>
        </a:lnSpc>
        <a:spcBef>
          <a:spcPct val="0"/>
        </a:spcBef>
        <a:spcAft>
          <a:spcPct val="25000"/>
        </a:spcAft>
        <a:buFont typeface="Wingdings" pitchFamily="2" charset="2"/>
        <a:buChar char="§"/>
        <a:defRPr sz="2200" b="0">
          <a:solidFill>
            <a:schemeClr val="tx1"/>
          </a:solidFill>
          <a:latin typeface="+mn-lt"/>
        </a:defRPr>
      </a:lvl2pPr>
      <a:lvl3pPr marL="798513" indent="-230188" algn="l" rtl="0" eaLnBrk="1" fontAlgn="base" hangingPunct="1">
        <a:lnSpc>
          <a:spcPct val="85000"/>
        </a:lnSpc>
        <a:spcBef>
          <a:spcPct val="0"/>
        </a:spcBef>
        <a:spcAft>
          <a:spcPct val="25000"/>
        </a:spcAft>
        <a:buFont typeface="Wingdings" pitchFamily="2" charset="2"/>
        <a:buChar char="§"/>
        <a:defRPr sz="1800" b="0">
          <a:solidFill>
            <a:schemeClr val="tx1"/>
          </a:solidFill>
          <a:latin typeface="+mn-lt"/>
        </a:defRPr>
      </a:lvl3pPr>
      <a:lvl4pPr marL="1144588" indent="-230188" algn="l" rtl="0" eaLnBrk="1" fontAlgn="base" hangingPunct="1">
        <a:lnSpc>
          <a:spcPct val="85000"/>
        </a:lnSpc>
        <a:spcBef>
          <a:spcPct val="0"/>
        </a:spcBef>
        <a:spcAft>
          <a:spcPct val="25000"/>
        </a:spcAft>
        <a:buFont typeface="Wingdings" pitchFamily="2" charset="2"/>
        <a:buChar char="§"/>
        <a:defRPr sz="1600" b="0">
          <a:solidFill>
            <a:schemeClr val="tx1"/>
          </a:solidFill>
          <a:latin typeface="+mn-lt"/>
        </a:defRPr>
      </a:lvl4pPr>
      <a:lvl5pPr marL="1482725" indent="-222250" algn="l" rtl="0" eaLnBrk="1" fontAlgn="base" hangingPunct="1">
        <a:lnSpc>
          <a:spcPct val="85000"/>
        </a:lnSpc>
        <a:spcBef>
          <a:spcPct val="0"/>
        </a:spcBef>
        <a:spcAft>
          <a:spcPct val="25000"/>
        </a:spcAft>
        <a:buFont typeface="Wingdings" pitchFamily="2" charset="2"/>
        <a:buChar char="§"/>
        <a:defRPr sz="1400" b="0">
          <a:solidFill>
            <a:schemeClr val="tx1"/>
          </a:solidFill>
          <a:latin typeface="+mn-lt"/>
        </a:defRPr>
      </a:lvl5pPr>
      <a:lvl6pPr marL="2514600" indent="-228600" algn="l" rtl="0" eaLnBrk="1" fontAlgn="base" hangingPunct="1">
        <a:lnSpc>
          <a:spcPct val="85000"/>
        </a:lnSpc>
        <a:spcBef>
          <a:spcPct val="0"/>
        </a:spcBef>
        <a:spcAft>
          <a:spcPct val="25000"/>
        </a:spcAft>
        <a:buFont typeface="Wingdings" pitchFamily="2" charset="2"/>
        <a:buChar char="§"/>
        <a:defRPr sz="2000" b="1">
          <a:solidFill>
            <a:schemeClr val="tx1"/>
          </a:solidFill>
          <a:latin typeface="+mn-lt"/>
        </a:defRPr>
      </a:lvl6pPr>
      <a:lvl7pPr marL="2971800" indent="-228600" algn="l" rtl="0" eaLnBrk="1" fontAlgn="base" hangingPunct="1">
        <a:lnSpc>
          <a:spcPct val="85000"/>
        </a:lnSpc>
        <a:spcBef>
          <a:spcPct val="0"/>
        </a:spcBef>
        <a:spcAft>
          <a:spcPct val="25000"/>
        </a:spcAft>
        <a:buFont typeface="Wingdings" pitchFamily="2" charset="2"/>
        <a:buChar char="§"/>
        <a:defRPr sz="2000" b="1">
          <a:solidFill>
            <a:schemeClr val="tx1"/>
          </a:solidFill>
          <a:latin typeface="+mn-lt"/>
        </a:defRPr>
      </a:lvl7pPr>
      <a:lvl8pPr marL="3429000" indent="-228600" algn="l" rtl="0" eaLnBrk="1" fontAlgn="base" hangingPunct="1">
        <a:lnSpc>
          <a:spcPct val="85000"/>
        </a:lnSpc>
        <a:spcBef>
          <a:spcPct val="0"/>
        </a:spcBef>
        <a:spcAft>
          <a:spcPct val="25000"/>
        </a:spcAft>
        <a:buFont typeface="Wingdings" pitchFamily="2" charset="2"/>
        <a:buChar char="§"/>
        <a:defRPr sz="2000" b="1">
          <a:solidFill>
            <a:schemeClr val="tx1"/>
          </a:solidFill>
          <a:latin typeface="+mn-lt"/>
        </a:defRPr>
      </a:lvl8pPr>
      <a:lvl9pPr marL="3886200" indent="-228600" algn="l" rtl="0" eaLnBrk="1" fontAlgn="base" hangingPunct="1">
        <a:lnSpc>
          <a:spcPct val="85000"/>
        </a:lnSpc>
        <a:spcBef>
          <a:spcPct val="0"/>
        </a:spcBef>
        <a:spcAft>
          <a:spcPct val="25000"/>
        </a:spcAft>
        <a:buFont typeface="Wingdings" pitchFamily="2" charset="2"/>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58109" y="5317209"/>
            <a:ext cx="5832182" cy="1083784"/>
          </a:xfrm>
        </p:spPr>
        <p:txBody>
          <a:bodyPr/>
          <a:lstStyle/>
          <a:p>
            <a:r>
              <a:rPr lang="en-US" dirty="0">
                <a:solidFill>
                  <a:srgbClr val="000000"/>
                </a:solidFill>
              </a:rPr>
              <a:t>N. A. Schwadron</a:t>
            </a:r>
          </a:p>
          <a:p>
            <a:r>
              <a:rPr lang="en-US" dirty="0" smtClean="0">
                <a:solidFill>
                  <a:srgbClr val="000000"/>
                </a:solidFill>
              </a:rPr>
              <a:t>U</a:t>
            </a:r>
            <a:r>
              <a:rPr lang="en-US" dirty="0">
                <a:solidFill>
                  <a:srgbClr val="000000"/>
                </a:solidFill>
              </a:rPr>
              <a:t>. New Hampshire</a:t>
            </a:r>
          </a:p>
          <a:p>
            <a:endParaRPr lang="en-US" dirty="0">
              <a:solidFill>
                <a:srgbClr val="000000"/>
              </a:solidFill>
            </a:endParaRPr>
          </a:p>
        </p:txBody>
      </p:sp>
      <p:sp>
        <p:nvSpPr>
          <p:cNvPr id="2" name="Title 1"/>
          <p:cNvSpPr>
            <a:spLocks noGrp="1"/>
          </p:cNvSpPr>
          <p:nvPr>
            <p:ph type="ctrTitle"/>
          </p:nvPr>
        </p:nvSpPr>
        <p:spPr>
          <a:xfrm>
            <a:off x="1385242" y="1980482"/>
            <a:ext cx="5862638" cy="1248280"/>
          </a:xfrm>
        </p:spPr>
        <p:txBody>
          <a:bodyPr/>
          <a:lstStyle/>
          <a:p>
            <a:r>
              <a:rPr lang="en-US" b="0" dirty="0">
                <a:solidFill>
                  <a:schemeClr val="tx1"/>
                </a:solidFill>
              </a:rPr>
              <a:t>Solar Wind and Coronal Electron Temperature in the Protracted Solar Minimum, the Cycle 24 Mini Maximum, and Over Centuries</a:t>
            </a:r>
            <a:endParaRPr lang="en-US" dirty="0">
              <a:solidFill>
                <a:schemeClr val="tx1"/>
              </a:solidFill>
            </a:endParaRPr>
          </a:p>
        </p:txBody>
      </p:sp>
      <p:sp>
        <p:nvSpPr>
          <p:cNvPr id="4" name="Slide Number Placeholder 3"/>
          <p:cNvSpPr>
            <a:spLocks noGrp="1"/>
          </p:cNvSpPr>
          <p:nvPr>
            <p:ph type="sldNum" sz="quarter" idx="4294967295"/>
          </p:nvPr>
        </p:nvSpPr>
        <p:spPr>
          <a:xfrm>
            <a:off x="0" y="6599238"/>
            <a:ext cx="2908300" cy="196850"/>
          </a:xfrm>
          <a:prstGeom prst="rect">
            <a:avLst/>
          </a:prstGeom>
        </p:spPr>
        <p:txBody>
          <a:bodyPr/>
          <a:lstStyle/>
          <a:p>
            <a:pPr>
              <a:defRPr/>
            </a:pPr>
            <a:fld id="{C21E7BA3-4211-4233-A686-9D52B25A43DE}" type="slidenum">
              <a:rPr lang="en-US" smtClean="0"/>
              <a:pPr>
                <a:defRPr/>
              </a:pPr>
              <a:t>1</a:t>
            </a:fld>
            <a:endParaRPr lang="en-US" dirty="0"/>
          </a:p>
        </p:txBody>
      </p:sp>
    </p:spTree>
    <p:extLst>
      <p:ext uri="{BB962C8B-B14F-4D97-AF65-F5344CB8AC3E}">
        <p14:creationId xmlns:p14="http://schemas.microsoft.com/office/powerpoint/2010/main" val="2253570089"/>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Footer Placeholder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400"/>
              <a:t>B. U. Colloquium, Feb 2008</a:t>
            </a:r>
          </a:p>
        </p:txBody>
      </p:sp>
      <p:pic>
        <p:nvPicPr>
          <p:cNvPr id="16386" name="Picture 2" descr="TA0038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4267" y="123347"/>
            <a:ext cx="5909733" cy="6489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ext Box 3"/>
          <p:cNvSpPr txBox="1">
            <a:spLocks noChangeArrowheads="1"/>
          </p:cNvSpPr>
          <p:nvPr/>
        </p:nvSpPr>
        <p:spPr bwMode="auto">
          <a:xfrm>
            <a:off x="280459" y="0"/>
            <a:ext cx="2530475"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4000" dirty="0">
                <a:latin typeface="Times New Roman" charset="0"/>
              </a:rPr>
              <a:t>Paths of deposited Energy</a:t>
            </a:r>
          </a:p>
        </p:txBody>
      </p:sp>
      <p:sp>
        <p:nvSpPr>
          <p:cNvPr id="16388" name="Text Box 4"/>
          <p:cNvSpPr txBox="1">
            <a:spLocks noChangeArrowheads="1"/>
          </p:cNvSpPr>
          <p:nvPr/>
        </p:nvSpPr>
        <p:spPr bwMode="auto">
          <a:xfrm rot="-5400000">
            <a:off x="989014" y="4150254"/>
            <a:ext cx="4343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600" i="1" dirty="0">
                <a:latin typeface="Times New Roman" charset="0"/>
              </a:rPr>
              <a:t>Schwadron and </a:t>
            </a:r>
            <a:r>
              <a:rPr lang="en-US" sz="1600" i="1" dirty="0" err="1">
                <a:latin typeface="Times New Roman" charset="0"/>
              </a:rPr>
              <a:t>McComas</a:t>
            </a:r>
            <a:r>
              <a:rPr lang="en-US" sz="1600" i="1" dirty="0">
                <a:latin typeface="Times New Roman" charset="0"/>
              </a:rPr>
              <a:t>, </a:t>
            </a:r>
            <a:r>
              <a:rPr lang="en-US" sz="1600" i="1" dirty="0" err="1">
                <a:latin typeface="Times New Roman" charset="0"/>
              </a:rPr>
              <a:t>ApJ</a:t>
            </a:r>
            <a:r>
              <a:rPr lang="en-US" sz="1600" i="1" dirty="0">
                <a:latin typeface="Times New Roman" charset="0"/>
              </a:rPr>
              <a:t>, 2003</a:t>
            </a:r>
          </a:p>
          <a:p>
            <a:pPr eaLnBrk="1" hangingPunct="1"/>
            <a:endParaRPr lang="en-US" sz="1600" i="1" dirty="0">
              <a:latin typeface="Times New Roman" charset="0"/>
            </a:endParaRPr>
          </a:p>
        </p:txBody>
      </p:sp>
      <p:sp>
        <p:nvSpPr>
          <p:cNvPr id="16389" name="Rectangle 5"/>
          <p:cNvSpPr>
            <a:spLocks noChangeArrowheads="1"/>
          </p:cNvSpPr>
          <p:nvPr/>
        </p:nvSpPr>
        <p:spPr bwMode="auto">
          <a:xfrm>
            <a:off x="0" y="2294466"/>
            <a:ext cx="2675467"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l" eaLnBrk="1" hangingPunct="1">
              <a:spcBef>
                <a:spcPct val="10000"/>
              </a:spcBef>
              <a:buFontTx/>
              <a:buChar char="•"/>
            </a:pPr>
            <a:r>
              <a:rPr lang="en-US" dirty="0">
                <a:solidFill>
                  <a:srgbClr val="000000"/>
                </a:solidFill>
              </a:rPr>
              <a:t>Solar Wind Scaling Law</a:t>
            </a:r>
          </a:p>
          <a:p>
            <a:pPr marL="342900" indent="-342900" algn="l" eaLnBrk="1" hangingPunct="1">
              <a:spcBef>
                <a:spcPct val="10000"/>
              </a:spcBef>
              <a:buFontTx/>
              <a:buChar char="•"/>
            </a:pPr>
            <a:r>
              <a:rPr lang="en-US" dirty="0">
                <a:solidFill>
                  <a:srgbClr val="000000"/>
                </a:solidFill>
              </a:rPr>
              <a:t>Electron heat conduction and </a:t>
            </a:r>
            <a:r>
              <a:rPr lang="en-US" dirty="0" err="1">
                <a:solidFill>
                  <a:srgbClr val="000000"/>
                </a:solidFill>
              </a:rPr>
              <a:t>radiative</a:t>
            </a:r>
            <a:r>
              <a:rPr lang="en-US" dirty="0">
                <a:solidFill>
                  <a:srgbClr val="000000"/>
                </a:solidFill>
              </a:rPr>
              <a:t> losses</a:t>
            </a:r>
          </a:p>
          <a:p>
            <a:pPr marL="342900" indent="-342900" algn="l" eaLnBrk="1" hangingPunct="1">
              <a:spcBef>
                <a:spcPct val="10000"/>
              </a:spcBef>
            </a:pPr>
            <a:endParaRPr lang="en-US" sz="2000" b="1" dirty="0">
              <a:solidFill>
                <a:srgbClr val="000000"/>
              </a:solidFill>
            </a:endParaRPr>
          </a:p>
          <a:p>
            <a:pPr marL="742950" lvl="1" indent="-285750" algn="l" eaLnBrk="1" hangingPunct="1">
              <a:spcBef>
                <a:spcPct val="10000"/>
              </a:spcBef>
            </a:pPr>
            <a:r>
              <a:rPr lang="en-US" sz="1800" b="1" dirty="0">
                <a:solidFill>
                  <a:srgbClr val="000000"/>
                </a:solidFill>
              </a:rPr>
              <a:t>Fast wind</a:t>
            </a:r>
            <a:endParaRPr lang="en-US" sz="1800" dirty="0">
              <a:solidFill>
                <a:srgbClr val="000000"/>
              </a:solidFill>
            </a:endParaRPr>
          </a:p>
          <a:p>
            <a:pPr marL="742950" lvl="1" indent="-285750" algn="l" eaLnBrk="1" hangingPunct="1">
              <a:spcBef>
                <a:spcPct val="10000"/>
              </a:spcBef>
            </a:pPr>
            <a:r>
              <a:rPr lang="en-US" sz="1800" dirty="0">
                <a:solidFill>
                  <a:srgbClr val="000000"/>
                </a:solidFill>
              </a:rPr>
              <a:t>	</a:t>
            </a:r>
            <a:r>
              <a:rPr lang="en-US" sz="1800" i="1" dirty="0">
                <a:solidFill>
                  <a:srgbClr val="000000"/>
                </a:solidFill>
              </a:rPr>
              <a:t>Cool, Dark</a:t>
            </a:r>
            <a:endParaRPr lang="en-US" sz="1800" dirty="0">
              <a:solidFill>
                <a:srgbClr val="000000"/>
              </a:solidFill>
            </a:endParaRPr>
          </a:p>
          <a:p>
            <a:pPr marL="742950" lvl="1" indent="-285750" algn="l" eaLnBrk="1" hangingPunct="1">
              <a:spcBef>
                <a:spcPct val="10000"/>
              </a:spcBef>
            </a:pPr>
            <a:r>
              <a:rPr lang="en-US" sz="1800" b="1" dirty="0">
                <a:solidFill>
                  <a:srgbClr val="000000"/>
                </a:solidFill>
              </a:rPr>
              <a:t>Slow wind</a:t>
            </a:r>
            <a:endParaRPr lang="en-US" sz="1800" dirty="0">
              <a:solidFill>
                <a:srgbClr val="000000"/>
              </a:solidFill>
            </a:endParaRPr>
          </a:p>
          <a:p>
            <a:pPr marL="742950" lvl="1" indent="-285750" algn="l" eaLnBrk="1" hangingPunct="1">
              <a:spcBef>
                <a:spcPct val="10000"/>
              </a:spcBef>
            </a:pPr>
            <a:r>
              <a:rPr lang="en-US" sz="1800" dirty="0">
                <a:solidFill>
                  <a:srgbClr val="000000"/>
                </a:solidFill>
              </a:rPr>
              <a:t>	</a:t>
            </a:r>
            <a:r>
              <a:rPr lang="en-US" sz="1800" i="1" dirty="0" err="1">
                <a:solidFill>
                  <a:srgbClr val="000000"/>
                </a:solidFill>
              </a:rPr>
              <a:t>Warm,Brighter</a:t>
            </a:r>
            <a:endParaRPr lang="en-US" sz="1800" dirty="0">
              <a:solidFill>
                <a:srgbClr val="000000"/>
              </a:solidFill>
            </a:endParaRPr>
          </a:p>
          <a:p>
            <a:pPr marL="742950" lvl="1" indent="-285750" algn="l" eaLnBrk="1" hangingPunct="1">
              <a:spcBef>
                <a:spcPct val="10000"/>
              </a:spcBef>
            </a:pPr>
            <a:r>
              <a:rPr lang="en-US" sz="1800" b="1" dirty="0" err="1">
                <a:solidFill>
                  <a:srgbClr val="000000"/>
                </a:solidFill>
              </a:rPr>
              <a:t>Radiative</a:t>
            </a:r>
            <a:r>
              <a:rPr lang="en-US" sz="1800" b="1" dirty="0">
                <a:solidFill>
                  <a:srgbClr val="000000"/>
                </a:solidFill>
              </a:rPr>
              <a:t> Loss</a:t>
            </a:r>
          </a:p>
          <a:p>
            <a:pPr marL="742950" lvl="1" indent="-285750" algn="l" eaLnBrk="1" hangingPunct="1">
              <a:spcBef>
                <a:spcPct val="10000"/>
              </a:spcBef>
            </a:pPr>
            <a:r>
              <a:rPr lang="en-US" sz="1800" b="1" dirty="0">
                <a:solidFill>
                  <a:srgbClr val="000000"/>
                </a:solidFill>
              </a:rPr>
              <a:t>	</a:t>
            </a:r>
            <a:r>
              <a:rPr lang="en-US" sz="1900" i="1" dirty="0">
                <a:solidFill>
                  <a:srgbClr val="000000"/>
                </a:solidFill>
              </a:rPr>
              <a:t>Hot, Bright</a:t>
            </a:r>
          </a:p>
        </p:txBody>
      </p:sp>
    </p:spTree>
    <p:extLst>
      <p:ext uri="{BB962C8B-B14F-4D97-AF65-F5344CB8AC3E}">
        <p14:creationId xmlns:p14="http://schemas.microsoft.com/office/powerpoint/2010/main" val="41617912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8" descr="FluxTubes.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463" y="-47625"/>
            <a:ext cx="11371263" cy="705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230679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a:xfrm>
            <a:off x="736600" y="338667"/>
            <a:ext cx="3352800" cy="1143000"/>
          </a:xfrm>
        </p:spPr>
        <p:txBody>
          <a:bodyPr/>
          <a:lstStyle/>
          <a:p>
            <a:r>
              <a:rPr lang="en-US" dirty="0">
                <a:solidFill>
                  <a:srgbClr val="000000"/>
                </a:solidFill>
                <a:latin typeface="Arial" charset="0"/>
                <a:ea typeface="ＭＳ Ｐゴシック" charset="0"/>
                <a:cs typeface="ＭＳ Ｐゴシック" charset="0"/>
              </a:rPr>
              <a:t>Scaling Law Model - </a:t>
            </a:r>
            <a:r>
              <a:rPr lang="en-US" b="1" i="1" u="sng" dirty="0">
                <a:solidFill>
                  <a:srgbClr val="000000"/>
                </a:solidFill>
                <a:latin typeface="Arial" charset="0"/>
                <a:ea typeface="ＭＳ Ｐゴシック" charset="0"/>
                <a:cs typeface="ＭＳ Ｐゴシック" charset="0"/>
              </a:rPr>
              <a:t>THEN</a:t>
            </a:r>
          </a:p>
        </p:txBody>
      </p:sp>
      <p:sp>
        <p:nvSpPr>
          <p:cNvPr id="22530" name="Content Placeholder 2"/>
          <p:cNvSpPr>
            <a:spLocks noGrp="1"/>
          </p:cNvSpPr>
          <p:nvPr>
            <p:ph sz="half" idx="1"/>
          </p:nvPr>
        </p:nvSpPr>
        <p:spPr>
          <a:xfrm>
            <a:off x="304800" y="2150534"/>
            <a:ext cx="3505200" cy="4114800"/>
          </a:xfrm>
        </p:spPr>
        <p:txBody>
          <a:bodyPr/>
          <a:lstStyle/>
          <a:p>
            <a:r>
              <a:rPr lang="en-US" dirty="0">
                <a:latin typeface="Arial" charset="0"/>
                <a:ea typeface="ＭＳ Ｐゴシック" charset="0"/>
                <a:cs typeface="ＭＳ Ｐゴシック" charset="0"/>
              </a:rPr>
              <a:t>Only free parameter is expansion factor</a:t>
            </a:r>
          </a:p>
          <a:p>
            <a:pPr>
              <a:buFontTx/>
              <a:buNone/>
            </a:pPr>
            <a:r>
              <a:rPr lang="en-US" dirty="0">
                <a:latin typeface="Arial" charset="0"/>
                <a:ea typeface="ＭＳ Ｐゴシック" charset="0"/>
                <a:cs typeface="ＭＳ Ｐゴシック" charset="0"/>
              </a:rPr>
              <a:t>	= 6.2 taken here</a:t>
            </a:r>
          </a:p>
          <a:p>
            <a:pPr>
              <a:buFontTx/>
              <a:buNone/>
            </a:pPr>
            <a:r>
              <a:rPr lang="en-US" dirty="0">
                <a:latin typeface="Arial" charset="0"/>
                <a:ea typeface="ＭＳ Ｐゴシック" charset="0"/>
                <a:cs typeface="ＭＳ Ｐゴシック" charset="0"/>
              </a:rPr>
              <a:t>	</a:t>
            </a:r>
          </a:p>
          <a:p>
            <a:pPr>
              <a:buFontTx/>
              <a:buNone/>
            </a:pPr>
            <a:r>
              <a:rPr lang="en-US" sz="2400" dirty="0">
                <a:latin typeface="Arial" charset="0"/>
                <a:ea typeface="ＭＳ Ｐゴシック" charset="0"/>
                <a:cs typeface="ＭＳ Ｐゴシック" charset="0"/>
              </a:rPr>
              <a:t>	Similar to 5.8 expansion factor found by Munro &amp; Jackson [1977]</a:t>
            </a:r>
          </a:p>
          <a:p>
            <a:pPr>
              <a:buFontTx/>
              <a:buNone/>
            </a:pPr>
            <a:endParaRPr lang="en-US" sz="2400" dirty="0">
              <a:latin typeface="Arial" charset="0"/>
              <a:ea typeface="ＭＳ Ｐゴシック" charset="0"/>
              <a:cs typeface="ＭＳ Ｐゴシック" charset="0"/>
            </a:endParaRPr>
          </a:p>
          <a:p>
            <a:pPr>
              <a:buFontTx/>
              <a:buNone/>
            </a:pPr>
            <a:r>
              <a:rPr lang="en-US" sz="2400" dirty="0">
                <a:latin typeface="Arial" charset="0"/>
                <a:ea typeface="ＭＳ Ｐゴシック" charset="0"/>
                <a:cs typeface="ＭＳ Ｐゴシック" charset="0"/>
              </a:rPr>
              <a:t>	</a:t>
            </a:r>
            <a:r>
              <a:rPr lang="en-US" sz="2000" dirty="0">
                <a:latin typeface="Arial" charset="0"/>
                <a:ea typeface="ＭＳ Ｐゴシック" charset="0"/>
                <a:cs typeface="ＭＳ Ｐゴシック" charset="0"/>
              </a:rPr>
              <a:t>Maps to 8-12 G fields  </a:t>
            </a:r>
            <a:endParaRPr lang="en-US" sz="2400" dirty="0">
              <a:latin typeface="Arial" charset="0"/>
              <a:ea typeface="ＭＳ Ｐゴシック" charset="0"/>
              <a:cs typeface="ＭＳ Ｐゴシック" charset="0"/>
            </a:endParaRPr>
          </a:p>
        </p:txBody>
      </p:sp>
      <p:pic>
        <p:nvPicPr>
          <p:cNvPr id="22531" name="Picture 4" descr="temp.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0"/>
            <a:ext cx="5181600" cy="690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59218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a:xfrm>
            <a:off x="736600" y="338667"/>
            <a:ext cx="3352800" cy="1143000"/>
          </a:xfrm>
        </p:spPr>
        <p:txBody>
          <a:bodyPr/>
          <a:lstStyle/>
          <a:p>
            <a:r>
              <a:rPr lang="en-US" dirty="0">
                <a:solidFill>
                  <a:srgbClr val="000000"/>
                </a:solidFill>
                <a:latin typeface="Arial" charset="0"/>
                <a:ea typeface="ＭＳ Ｐゴシック" charset="0"/>
                <a:cs typeface="ＭＳ Ｐゴシック" charset="0"/>
              </a:rPr>
              <a:t>Scaling Law Model - </a:t>
            </a:r>
            <a:r>
              <a:rPr lang="en-US" b="1" i="1" u="sng" dirty="0" smtClean="0">
                <a:solidFill>
                  <a:srgbClr val="000000"/>
                </a:solidFill>
                <a:latin typeface="Arial" charset="0"/>
                <a:ea typeface="ＭＳ Ｐゴシック" charset="0"/>
                <a:cs typeface="ＭＳ Ｐゴシック" charset="0"/>
              </a:rPr>
              <a:t>NOW</a:t>
            </a:r>
            <a:endParaRPr lang="en-US" b="1" i="1" u="sng" dirty="0">
              <a:solidFill>
                <a:srgbClr val="000000"/>
              </a:solidFill>
              <a:latin typeface="Arial" charset="0"/>
              <a:ea typeface="ＭＳ Ｐゴシック" charset="0"/>
              <a:cs typeface="ＭＳ Ｐゴシック" charset="0"/>
            </a:endParaRPr>
          </a:p>
        </p:txBody>
      </p:sp>
      <p:sp>
        <p:nvSpPr>
          <p:cNvPr id="22530" name="Content Placeholder 2"/>
          <p:cNvSpPr>
            <a:spLocks noGrp="1"/>
          </p:cNvSpPr>
          <p:nvPr>
            <p:ph sz="half" idx="1"/>
          </p:nvPr>
        </p:nvSpPr>
        <p:spPr>
          <a:xfrm>
            <a:off x="304800" y="2150534"/>
            <a:ext cx="3505200" cy="4114800"/>
          </a:xfrm>
        </p:spPr>
        <p:txBody>
          <a:bodyPr/>
          <a:lstStyle/>
          <a:p>
            <a:r>
              <a:rPr lang="en-US" dirty="0" smtClean="0">
                <a:latin typeface="Arial" charset="0"/>
                <a:ea typeface="ＭＳ Ｐゴシック" charset="0"/>
                <a:cs typeface="ＭＳ Ｐゴシック" charset="0"/>
              </a:rPr>
              <a:t>Not </a:t>
            </a:r>
            <a:r>
              <a:rPr lang="en-US" i="1" dirty="0" smtClean="0">
                <a:latin typeface="Arial" charset="0"/>
                <a:ea typeface="ＭＳ Ｐゴシック" charset="0"/>
                <a:cs typeface="ＭＳ Ｐゴシック" charset="0"/>
              </a:rPr>
              <a:t>Observed </a:t>
            </a:r>
            <a:r>
              <a:rPr lang="en-US" dirty="0" smtClean="0">
                <a:latin typeface="Arial" charset="0"/>
                <a:ea typeface="ＭＳ Ｐゴシック" charset="0"/>
                <a:cs typeface="ＭＳ Ｐゴシック" charset="0"/>
              </a:rPr>
              <a:t>rise in coronal temperature in cycle 24</a:t>
            </a:r>
            <a:endParaRPr lang="en-US" dirty="0">
              <a:latin typeface="Arial" charset="0"/>
              <a:ea typeface="ＭＳ Ｐゴシック" charset="0"/>
              <a:cs typeface="ＭＳ Ｐゴシック" charset="0"/>
            </a:endParaRPr>
          </a:p>
          <a:p>
            <a:pPr>
              <a:buFontTx/>
              <a:buNone/>
            </a:pPr>
            <a:r>
              <a:rPr lang="en-US" dirty="0">
                <a:latin typeface="Arial" charset="0"/>
                <a:ea typeface="ＭＳ Ｐゴシック" charset="0"/>
                <a:cs typeface="ＭＳ Ｐゴシック" charset="0"/>
              </a:rPr>
              <a:t>	</a:t>
            </a:r>
          </a:p>
          <a:p>
            <a:pPr>
              <a:buFontTx/>
              <a:buNone/>
            </a:pPr>
            <a:r>
              <a:rPr lang="en-US" sz="2400" dirty="0">
                <a:latin typeface="Arial" charset="0"/>
                <a:ea typeface="ＭＳ Ｐゴシック" charset="0"/>
                <a:cs typeface="ＭＳ Ｐゴシック" charset="0"/>
              </a:rPr>
              <a:t>	</a:t>
            </a:r>
          </a:p>
        </p:txBody>
      </p:sp>
      <p:pic>
        <p:nvPicPr>
          <p:cNvPr id="2" name="Picture 1" descr="f1.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1067" y="276578"/>
            <a:ext cx="4707466" cy="6276621"/>
          </a:xfrm>
          <a:prstGeom prst="rect">
            <a:avLst/>
          </a:prstGeom>
        </p:spPr>
      </p:pic>
    </p:spTree>
    <p:extLst>
      <p:ext uri="{BB962C8B-B14F-4D97-AF65-F5344CB8AC3E}">
        <p14:creationId xmlns:p14="http://schemas.microsoft.com/office/powerpoint/2010/main" val="335341978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8800" y="1810698"/>
            <a:ext cx="1727200" cy="2761301"/>
          </a:xfrm>
        </p:spPr>
        <p:txBody>
          <a:bodyPr/>
          <a:lstStyle/>
          <a:p>
            <a:r>
              <a:rPr lang="en-US" dirty="0" smtClean="0">
                <a:solidFill>
                  <a:srgbClr val="000000"/>
                </a:solidFill>
              </a:rPr>
              <a:t>Cycle 24 Decay in Coronal Temp</a:t>
            </a:r>
            <a:endParaRPr lang="en-US" dirty="0">
              <a:solidFill>
                <a:srgbClr val="000000"/>
              </a:solidFill>
            </a:endParaRPr>
          </a:p>
        </p:txBody>
      </p:sp>
      <p:sp>
        <p:nvSpPr>
          <p:cNvPr id="6" name="Slide Number Placeholder 5"/>
          <p:cNvSpPr>
            <a:spLocks noGrp="1"/>
          </p:cNvSpPr>
          <p:nvPr>
            <p:ph type="sldNum" sz="quarter" idx="12"/>
          </p:nvPr>
        </p:nvSpPr>
        <p:spPr/>
        <p:txBody>
          <a:bodyPr/>
          <a:lstStyle/>
          <a:p>
            <a:pPr>
              <a:defRPr/>
            </a:pPr>
            <a:fld id="{332C27C3-A503-3A4B-B725-B71C637DE30B}" type="slidenum">
              <a:rPr lang="en-US" smtClean="0"/>
              <a:pPr>
                <a:defRPr/>
              </a:pPr>
              <a:t>14</a:t>
            </a:fld>
            <a:endParaRPr lang="en-US"/>
          </a:p>
        </p:txBody>
      </p:sp>
      <p:pic>
        <p:nvPicPr>
          <p:cNvPr id="7" name="Picture 6" descr="f3.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4401" y="-84667"/>
            <a:ext cx="6959600" cy="6959600"/>
          </a:xfrm>
          <a:prstGeom prst="rect">
            <a:avLst/>
          </a:prstGeom>
        </p:spPr>
      </p:pic>
    </p:spTree>
    <p:extLst>
      <p:ext uri="{BB962C8B-B14F-4D97-AF65-F5344CB8AC3E}">
        <p14:creationId xmlns:p14="http://schemas.microsoft.com/office/powerpoint/2010/main" val="2918887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0000"/>
                </a:solidFill>
              </a:rPr>
              <a:t>Historic Period – Dalton-like</a:t>
            </a:r>
            <a:endParaRPr lang="en-US" dirty="0">
              <a:solidFill>
                <a:srgbClr val="000000"/>
              </a:solidFill>
            </a:endParaRPr>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pic>
        <p:nvPicPr>
          <p:cNvPr id="7" name="Picture 6" descr="f4.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47582"/>
            <a:ext cx="8788400" cy="5267021"/>
          </a:xfrm>
          <a:prstGeom prst="rect">
            <a:avLst/>
          </a:prstGeom>
        </p:spPr>
      </p:pic>
    </p:spTree>
    <p:extLst>
      <p:ext uri="{BB962C8B-B14F-4D97-AF65-F5344CB8AC3E}">
        <p14:creationId xmlns:p14="http://schemas.microsoft.com/office/powerpoint/2010/main" val="544997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0000"/>
                </a:solidFill>
              </a:rPr>
              <a:t>Conclusions</a:t>
            </a:r>
            <a:endParaRPr lang="en-US" dirty="0">
              <a:solidFill>
                <a:srgbClr val="000000"/>
              </a:solidFill>
            </a:endParaRPr>
          </a:p>
        </p:txBody>
      </p:sp>
      <p:sp>
        <p:nvSpPr>
          <p:cNvPr id="3" name="Content Placeholder 2"/>
          <p:cNvSpPr>
            <a:spLocks noGrp="1"/>
          </p:cNvSpPr>
          <p:nvPr>
            <p:ph sz="half" idx="1"/>
          </p:nvPr>
        </p:nvSpPr>
        <p:spPr>
          <a:xfrm>
            <a:off x="931333" y="1981200"/>
            <a:ext cx="7755467" cy="4114799"/>
          </a:xfrm>
        </p:spPr>
        <p:txBody>
          <a:bodyPr/>
          <a:lstStyle/>
          <a:p>
            <a:r>
              <a:rPr lang="en-US" sz="3200" dirty="0" smtClean="0"/>
              <a:t>Protracted Cycle 23 and Mini Max of 24 historic periods of low activity</a:t>
            </a:r>
          </a:p>
          <a:p>
            <a:r>
              <a:rPr lang="en-US" sz="3200" dirty="0" smtClean="0"/>
              <a:t> Affect acting across all/most elements of system</a:t>
            </a:r>
          </a:p>
          <a:p>
            <a:r>
              <a:rPr lang="en-US" sz="3200" dirty="0" smtClean="0"/>
              <a:t>Further more stringent test of coronal scaling law</a:t>
            </a:r>
          </a:p>
          <a:p>
            <a:r>
              <a:rPr lang="en-US" sz="3200" dirty="0" smtClean="0"/>
              <a:t>Weak effect on Alfven radius</a:t>
            </a:r>
          </a:p>
          <a:p>
            <a:r>
              <a:rPr lang="en-US" sz="3200" dirty="0" smtClean="0"/>
              <a:t>Worsening </a:t>
            </a:r>
            <a:r>
              <a:rPr lang="en-US" sz="3200" smtClean="0"/>
              <a:t>Radiation Environment</a:t>
            </a:r>
            <a:endParaRPr lang="en-US" dirty="0"/>
          </a:p>
        </p:txBody>
      </p:sp>
      <p:sp>
        <p:nvSpPr>
          <p:cNvPr id="6" name="Slide Number Placeholder 5"/>
          <p:cNvSpPr>
            <a:spLocks noGrp="1"/>
          </p:cNvSpPr>
          <p:nvPr>
            <p:ph type="sldNum" sz="quarter" idx="12"/>
          </p:nvPr>
        </p:nvSpPr>
        <p:spPr/>
        <p:txBody>
          <a:bodyPr/>
          <a:lstStyle/>
          <a:p>
            <a:pPr>
              <a:defRPr/>
            </a:pPr>
            <a:fld id="{332C27C3-A503-3A4B-B725-B71C637DE30B}" type="slidenum">
              <a:rPr lang="en-US" smtClean="0"/>
              <a:pPr>
                <a:defRPr/>
              </a:pPr>
              <a:t>16</a:t>
            </a:fld>
            <a:endParaRPr lang="en-US"/>
          </a:p>
        </p:txBody>
      </p:sp>
    </p:spTree>
    <p:extLst>
      <p:ext uri="{BB962C8B-B14F-4D97-AF65-F5344CB8AC3E}">
        <p14:creationId xmlns:p14="http://schemas.microsoft.com/office/powerpoint/2010/main" val="2090852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a:t>
            </a:r>
            <a:endParaRPr lang="en-US" dirty="0"/>
          </a:p>
        </p:txBody>
      </p:sp>
      <p:sp>
        <p:nvSpPr>
          <p:cNvPr id="3" name="Title 2"/>
          <p:cNvSpPr>
            <a:spLocks noGrp="1"/>
          </p:cNvSpPr>
          <p:nvPr>
            <p:ph type="title"/>
          </p:nvPr>
        </p:nvSpPr>
        <p:spPr/>
        <p:txBody>
          <a:bodyPr/>
          <a:lstStyle/>
          <a:p>
            <a:endParaRPr lang="en-US"/>
          </a:p>
        </p:txBody>
      </p:sp>
      <p:pic>
        <p:nvPicPr>
          <p:cNvPr id="5" name="Picture 4"/>
          <p:cNvPicPr>
            <a:picLocks noChangeAspect="1"/>
          </p:cNvPicPr>
          <p:nvPr/>
        </p:nvPicPr>
        <p:blipFill>
          <a:blip r:embed="rId2"/>
          <a:stretch>
            <a:fillRect/>
          </a:stretch>
        </p:blipFill>
        <p:spPr>
          <a:xfrm>
            <a:off x="0" y="-228600"/>
            <a:ext cx="9144000" cy="2728172"/>
          </a:xfrm>
          <a:prstGeom prst="rect">
            <a:avLst/>
          </a:prstGeom>
        </p:spPr>
      </p:pic>
      <p:pic>
        <p:nvPicPr>
          <p:cNvPr id="6" name="Picture 5"/>
          <p:cNvPicPr>
            <a:picLocks noChangeAspect="1"/>
          </p:cNvPicPr>
          <p:nvPr/>
        </p:nvPicPr>
        <p:blipFill>
          <a:blip r:embed="rId3"/>
          <a:stretch>
            <a:fillRect/>
          </a:stretch>
        </p:blipFill>
        <p:spPr>
          <a:xfrm>
            <a:off x="0" y="1969820"/>
            <a:ext cx="9144000" cy="2652945"/>
          </a:xfrm>
          <a:prstGeom prst="rect">
            <a:avLst/>
          </a:prstGeom>
        </p:spPr>
      </p:pic>
      <p:pic>
        <p:nvPicPr>
          <p:cNvPr id="8" name="Picture 7"/>
          <p:cNvPicPr>
            <a:picLocks noChangeAspect="1"/>
          </p:cNvPicPr>
          <p:nvPr/>
        </p:nvPicPr>
        <p:blipFill>
          <a:blip r:embed="rId4"/>
          <a:stretch>
            <a:fillRect/>
          </a:stretch>
        </p:blipFill>
        <p:spPr>
          <a:xfrm>
            <a:off x="0" y="4928803"/>
            <a:ext cx="9144000" cy="1929197"/>
          </a:xfrm>
          <a:prstGeom prst="rect">
            <a:avLst/>
          </a:prstGeom>
        </p:spPr>
      </p:pic>
    </p:spTree>
    <p:extLst>
      <p:ext uri="{BB962C8B-B14F-4D97-AF65-F5344CB8AC3E}">
        <p14:creationId xmlns:p14="http://schemas.microsoft.com/office/powerpoint/2010/main" val="3432607450"/>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rcRect t="-18445" b="-18445"/>
          <a:stretch>
            <a:fillRect/>
          </a:stretch>
        </p:blipFill>
        <p:spPr>
          <a:xfrm>
            <a:off x="-16933" y="592667"/>
            <a:ext cx="9260582" cy="5757333"/>
          </a:xfrm>
        </p:spPr>
      </p:pic>
      <p:sp>
        <p:nvSpPr>
          <p:cNvPr id="3" name="Title 2"/>
          <p:cNvSpPr>
            <a:spLocks noGrp="1"/>
          </p:cNvSpPr>
          <p:nvPr>
            <p:ph type="title"/>
          </p:nvPr>
        </p:nvSpPr>
        <p:spPr/>
        <p:txBody>
          <a:bodyPr/>
          <a:lstStyle/>
          <a:p>
            <a:r>
              <a:rPr lang="en-US" dirty="0" smtClean="0">
                <a:solidFill>
                  <a:schemeClr val="tx1"/>
                </a:solidFill>
              </a:rPr>
              <a:t>Background - Ulysses</a:t>
            </a:r>
            <a:endParaRPr lang="en-US" dirty="0">
              <a:solidFill>
                <a:schemeClr val="tx1"/>
              </a:solidFill>
            </a:endParaRPr>
          </a:p>
        </p:txBody>
      </p:sp>
      <p:sp>
        <p:nvSpPr>
          <p:cNvPr id="5" name="TextBox 4"/>
          <p:cNvSpPr txBox="1"/>
          <p:nvPr/>
        </p:nvSpPr>
        <p:spPr>
          <a:xfrm>
            <a:off x="5429759" y="5909733"/>
            <a:ext cx="3007291" cy="369332"/>
          </a:xfrm>
          <a:prstGeom prst="rect">
            <a:avLst/>
          </a:prstGeom>
          <a:noFill/>
        </p:spPr>
        <p:txBody>
          <a:bodyPr wrap="none" rtlCol="0">
            <a:spAutoFit/>
          </a:bodyPr>
          <a:lstStyle/>
          <a:p>
            <a:r>
              <a:rPr lang="en-US" dirty="0" err="1" smtClean="0"/>
              <a:t>McComas</a:t>
            </a:r>
            <a:r>
              <a:rPr lang="en-US" dirty="0" smtClean="0"/>
              <a:t> et al., </a:t>
            </a:r>
            <a:r>
              <a:rPr lang="en-US" dirty="0" err="1" smtClean="0"/>
              <a:t>ApJ</a:t>
            </a:r>
            <a:r>
              <a:rPr lang="en-US" dirty="0" smtClean="0"/>
              <a:t>, 2013</a:t>
            </a:r>
            <a:endParaRPr lang="en-US" dirty="0"/>
          </a:p>
        </p:txBody>
      </p:sp>
    </p:spTree>
    <p:extLst>
      <p:ext uri="{BB962C8B-B14F-4D97-AF65-F5344CB8AC3E}">
        <p14:creationId xmlns:p14="http://schemas.microsoft.com/office/powerpoint/2010/main" val="26774451"/>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rcRect l="-74925" r="-74925"/>
          <a:stretch>
            <a:fillRect/>
          </a:stretch>
        </p:blipFill>
        <p:spPr>
          <a:xfrm>
            <a:off x="1422400" y="-58571"/>
            <a:ext cx="11125200" cy="6916571"/>
          </a:xfrm>
        </p:spPr>
      </p:pic>
      <p:sp>
        <p:nvSpPr>
          <p:cNvPr id="3" name="Title 2"/>
          <p:cNvSpPr>
            <a:spLocks noGrp="1"/>
          </p:cNvSpPr>
          <p:nvPr>
            <p:ph type="title"/>
          </p:nvPr>
        </p:nvSpPr>
        <p:spPr>
          <a:xfrm>
            <a:off x="683879" y="185100"/>
            <a:ext cx="3803454" cy="1288100"/>
          </a:xfrm>
        </p:spPr>
        <p:txBody>
          <a:bodyPr/>
          <a:lstStyle/>
          <a:p>
            <a:r>
              <a:rPr lang="en-US" dirty="0" smtClean="0">
                <a:solidFill>
                  <a:srgbClr val="000000"/>
                </a:solidFill>
              </a:rPr>
              <a:t>Protracted Min (23) and Mini Max (24)</a:t>
            </a:r>
            <a:endParaRPr lang="en-US" dirty="0">
              <a:solidFill>
                <a:srgbClr val="000000"/>
              </a:solidFill>
            </a:endParaRPr>
          </a:p>
        </p:txBody>
      </p:sp>
      <p:sp>
        <p:nvSpPr>
          <p:cNvPr id="5" name="Rectangle 5"/>
          <p:cNvSpPr>
            <a:spLocks noChangeArrowheads="1"/>
          </p:cNvSpPr>
          <p:nvPr/>
        </p:nvSpPr>
        <p:spPr bwMode="auto">
          <a:xfrm>
            <a:off x="1" y="1710266"/>
            <a:ext cx="3572932" cy="4588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l" eaLnBrk="1" hangingPunct="1">
              <a:spcBef>
                <a:spcPct val="10000"/>
              </a:spcBef>
              <a:buFontTx/>
              <a:buChar char="•"/>
            </a:pPr>
            <a:r>
              <a:rPr lang="en-US" sz="2400" dirty="0" smtClean="0">
                <a:solidFill>
                  <a:srgbClr val="000000"/>
                </a:solidFill>
              </a:rPr>
              <a:t>Dropping solar wind</a:t>
            </a:r>
          </a:p>
          <a:p>
            <a:pPr marL="800100" lvl="1" indent="-342900" algn="l">
              <a:spcBef>
                <a:spcPct val="10000"/>
              </a:spcBef>
              <a:buFontTx/>
              <a:buChar char="•"/>
            </a:pPr>
            <a:r>
              <a:rPr lang="en-US" sz="2400" dirty="0" smtClean="0">
                <a:solidFill>
                  <a:srgbClr val="000000"/>
                </a:solidFill>
              </a:rPr>
              <a:t>Flux</a:t>
            </a:r>
            <a:endParaRPr lang="en-US" sz="2400" dirty="0">
              <a:solidFill>
                <a:srgbClr val="000000"/>
              </a:solidFill>
            </a:endParaRPr>
          </a:p>
          <a:p>
            <a:pPr marL="800100" lvl="1" indent="-342900" algn="l">
              <a:spcBef>
                <a:spcPct val="10000"/>
              </a:spcBef>
              <a:buFontTx/>
              <a:buChar char="•"/>
            </a:pPr>
            <a:r>
              <a:rPr lang="en-US" sz="2400" dirty="0" smtClean="0">
                <a:solidFill>
                  <a:srgbClr val="000000"/>
                </a:solidFill>
              </a:rPr>
              <a:t>Pressure</a:t>
            </a:r>
          </a:p>
          <a:p>
            <a:pPr marL="800100" lvl="1" indent="-342900" algn="l">
              <a:spcBef>
                <a:spcPct val="10000"/>
              </a:spcBef>
              <a:buFontTx/>
              <a:buChar char="•"/>
            </a:pPr>
            <a:r>
              <a:rPr lang="en-US" sz="2400" dirty="0" smtClean="0">
                <a:solidFill>
                  <a:srgbClr val="000000"/>
                </a:solidFill>
              </a:rPr>
              <a:t>Magnetic Field </a:t>
            </a:r>
          </a:p>
          <a:p>
            <a:pPr marL="342900" indent="-342900" algn="l">
              <a:spcBef>
                <a:spcPct val="10000"/>
              </a:spcBef>
              <a:buFontTx/>
              <a:buChar char="•"/>
            </a:pPr>
            <a:r>
              <a:rPr lang="en-US" sz="2400" dirty="0" smtClean="0">
                <a:solidFill>
                  <a:srgbClr val="000000"/>
                </a:solidFill>
              </a:rPr>
              <a:t>Continues trend observed by Ulysses</a:t>
            </a:r>
            <a:endParaRPr lang="en-US" sz="2400" dirty="0">
              <a:solidFill>
                <a:srgbClr val="000000"/>
              </a:solidFill>
            </a:endParaRPr>
          </a:p>
          <a:p>
            <a:pPr marL="342900" indent="-342900" algn="l" eaLnBrk="1" hangingPunct="1">
              <a:spcBef>
                <a:spcPct val="10000"/>
              </a:spcBef>
              <a:buFontTx/>
              <a:buChar char="•"/>
            </a:pPr>
            <a:endParaRPr lang="en-US" sz="1900" i="1" dirty="0">
              <a:solidFill>
                <a:srgbClr val="000000"/>
              </a:solidFill>
            </a:endParaRPr>
          </a:p>
        </p:txBody>
      </p:sp>
      <p:sp>
        <p:nvSpPr>
          <p:cNvPr id="6" name="TextBox 5"/>
          <p:cNvSpPr txBox="1"/>
          <p:nvPr/>
        </p:nvSpPr>
        <p:spPr>
          <a:xfrm>
            <a:off x="485225" y="5706533"/>
            <a:ext cx="3007291" cy="369332"/>
          </a:xfrm>
          <a:prstGeom prst="rect">
            <a:avLst/>
          </a:prstGeom>
          <a:noFill/>
        </p:spPr>
        <p:txBody>
          <a:bodyPr wrap="none" rtlCol="0">
            <a:spAutoFit/>
          </a:bodyPr>
          <a:lstStyle/>
          <a:p>
            <a:r>
              <a:rPr lang="en-US" dirty="0" err="1" smtClean="0"/>
              <a:t>McComas</a:t>
            </a:r>
            <a:r>
              <a:rPr lang="en-US" dirty="0" smtClean="0"/>
              <a:t> et al., </a:t>
            </a:r>
            <a:r>
              <a:rPr lang="en-US" dirty="0" err="1" smtClean="0"/>
              <a:t>ApJ</a:t>
            </a:r>
            <a:r>
              <a:rPr lang="en-US" dirty="0" smtClean="0"/>
              <a:t>, 2013</a:t>
            </a:r>
            <a:endParaRPr lang="en-US" dirty="0"/>
          </a:p>
        </p:txBody>
      </p:sp>
    </p:spTree>
    <p:extLst>
      <p:ext uri="{BB962C8B-B14F-4D97-AF65-F5344CB8AC3E}">
        <p14:creationId xmlns:p14="http://schemas.microsoft.com/office/powerpoint/2010/main" val="3250457539"/>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4792133" y="313267"/>
            <a:ext cx="3352800" cy="1143000"/>
          </a:xfrm>
        </p:spPr>
        <p:txBody>
          <a:bodyPr/>
          <a:lstStyle/>
          <a:p>
            <a:pPr eaLnBrk="1" hangingPunct="1"/>
            <a:r>
              <a:rPr lang="en-US" dirty="0">
                <a:solidFill>
                  <a:srgbClr val="000000"/>
                </a:solidFill>
                <a:latin typeface="Arial" charset="0"/>
                <a:ea typeface="ＭＳ Ｐゴシック" charset="0"/>
                <a:cs typeface="ＭＳ Ｐゴシック" charset="0"/>
              </a:rPr>
              <a:t>Energy-per-particle fixed from the Source</a:t>
            </a:r>
          </a:p>
        </p:txBody>
      </p:sp>
      <p:pic>
        <p:nvPicPr>
          <p:cNvPr id="18436" name="Pictur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2819400"/>
            <a:ext cx="4244975"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4433888"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438" name="Straight Connector 12"/>
          <p:cNvCxnSpPr>
            <a:cxnSpLocks noChangeShapeType="1"/>
          </p:cNvCxnSpPr>
          <p:nvPr/>
        </p:nvCxnSpPr>
        <p:spPr bwMode="auto">
          <a:xfrm rot="16200000" flipH="1">
            <a:off x="4114800" y="533400"/>
            <a:ext cx="3200400" cy="3200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8439" name="Straight Connector 14"/>
          <p:cNvCxnSpPr>
            <a:cxnSpLocks noChangeShapeType="1"/>
          </p:cNvCxnSpPr>
          <p:nvPr/>
        </p:nvCxnSpPr>
        <p:spPr bwMode="auto">
          <a:xfrm>
            <a:off x="457200" y="3810000"/>
            <a:ext cx="6629400" cy="76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8440" name="Straight Connector 20"/>
          <p:cNvCxnSpPr>
            <a:cxnSpLocks noChangeShapeType="1"/>
          </p:cNvCxnSpPr>
          <p:nvPr/>
        </p:nvCxnSpPr>
        <p:spPr bwMode="auto">
          <a:xfrm rot="5400000" flipH="1" flipV="1">
            <a:off x="7315200" y="2895600"/>
            <a:ext cx="762000" cy="609600"/>
          </a:xfrm>
          <a:prstGeom prst="line">
            <a:avLst/>
          </a:prstGeom>
          <a:noFill/>
          <a:ln w="76200">
            <a:solidFill>
              <a:srgbClr val="FFFFFF"/>
            </a:solidFill>
            <a:round/>
            <a:headEnd/>
            <a:tailEnd/>
          </a:ln>
          <a:extLst>
            <a:ext uri="{909E8E84-426E-40dd-AFC4-6F175D3DCCD1}">
              <a14:hiddenFill xmlns:a14="http://schemas.microsoft.com/office/drawing/2010/main">
                <a:noFill/>
              </a14:hiddenFill>
            </a:ext>
          </a:extLst>
        </p:spPr>
      </p:cxnSp>
      <p:cxnSp>
        <p:nvCxnSpPr>
          <p:cNvPr id="18441" name="Straight Connector 21"/>
          <p:cNvCxnSpPr>
            <a:cxnSpLocks noChangeShapeType="1"/>
          </p:cNvCxnSpPr>
          <p:nvPr/>
        </p:nvCxnSpPr>
        <p:spPr bwMode="auto">
          <a:xfrm rot="10800000">
            <a:off x="6096000" y="2819400"/>
            <a:ext cx="1066800" cy="914400"/>
          </a:xfrm>
          <a:prstGeom prst="line">
            <a:avLst/>
          </a:prstGeom>
          <a:noFill/>
          <a:ln w="76200">
            <a:solidFill>
              <a:srgbClr val="FFFFFF"/>
            </a:solidFill>
            <a:round/>
            <a:headEnd/>
            <a:tailEnd/>
          </a:ln>
          <a:extLst>
            <a:ext uri="{909E8E84-426E-40dd-AFC4-6F175D3DCCD1}">
              <a14:hiddenFill xmlns:a14="http://schemas.microsoft.com/office/drawing/2010/main">
                <a:noFill/>
              </a14:hiddenFill>
            </a:ext>
          </a:extLst>
        </p:spPr>
      </p:cxnSp>
      <p:cxnSp>
        <p:nvCxnSpPr>
          <p:cNvPr id="18442" name="Straight Connector 24"/>
          <p:cNvCxnSpPr>
            <a:cxnSpLocks noChangeShapeType="1"/>
          </p:cNvCxnSpPr>
          <p:nvPr/>
        </p:nvCxnSpPr>
        <p:spPr bwMode="auto">
          <a:xfrm rot="10800000">
            <a:off x="533400" y="3810000"/>
            <a:ext cx="1143000" cy="990600"/>
          </a:xfrm>
          <a:prstGeom prst="line">
            <a:avLst/>
          </a:prstGeom>
          <a:noFill/>
          <a:ln w="76200">
            <a:solidFill>
              <a:srgbClr val="FFFFFF"/>
            </a:solidFill>
            <a:round/>
            <a:headEnd/>
            <a:tailEnd/>
          </a:ln>
          <a:extLst>
            <a:ext uri="{909E8E84-426E-40dd-AFC4-6F175D3DCCD1}">
              <a14:hiddenFill xmlns:a14="http://schemas.microsoft.com/office/drawing/2010/main">
                <a:noFill/>
              </a14:hiddenFill>
            </a:ext>
          </a:extLst>
        </p:spPr>
      </p:cxnSp>
      <p:cxnSp>
        <p:nvCxnSpPr>
          <p:cNvPr id="18443" name="Straight Connector 26"/>
          <p:cNvCxnSpPr>
            <a:cxnSpLocks noChangeShapeType="1"/>
          </p:cNvCxnSpPr>
          <p:nvPr/>
        </p:nvCxnSpPr>
        <p:spPr bwMode="auto">
          <a:xfrm rot="5400000" flipH="1" flipV="1">
            <a:off x="3162300" y="3924300"/>
            <a:ext cx="1066800" cy="838200"/>
          </a:xfrm>
          <a:prstGeom prst="line">
            <a:avLst/>
          </a:prstGeom>
          <a:noFill/>
          <a:ln w="76200">
            <a:solidFill>
              <a:srgbClr val="FFFFFF"/>
            </a:solidFill>
            <a:round/>
            <a:headEnd/>
            <a:tailEnd/>
          </a:ln>
          <a:extLst>
            <a:ext uri="{909E8E84-426E-40dd-AFC4-6F175D3DCCD1}">
              <a14:hiddenFill xmlns:a14="http://schemas.microsoft.com/office/drawing/2010/main">
                <a:noFill/>
              </a14:hiddenFill>
            </a:ext>
          </a:extLst>
        </p:spPr>
      </p:cxnSp>
      <p:sp>
        <p:nvSpPr>
          <p:cNvPr id="18444" name="TextBox 29"/>
          <p:cNvSpPr txBox="1">
            <a:spLocks noChangeArrowheads="1"/>
          </p:cNvSpPr>
          <p:nvPr/>
        </p:nvSpPr>
        <p:spPr bwMode="auto">
          <a:xfrm>
            <a:off x="228600" y="4495800"/>
            <a:ext cx="2600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a:t>Schwadron et al., 2008</a:t>
            </a:r>
          </a:p>
        </p:txBody>
      </p:sp>
      <p:sp>
        <p:nvSpPr>
          <p:cNvPr id="18445" name="TextBox 30"/>
          <p:cNvSpPr txBox="1">
            <a:spLocks noChangeArrowheads="1"/>
          </p:cNvSpPr>
          <p:nvPr/>
        </p:nvSpPr>
        <p:spPr bwMode="auto">
          <a:xfrm>
            <a:off x="5257800" y="3124200"/>
            <a:ext cx="2266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a:t>Pevtsov et al., 2003</a:t>
            </a:r>
          </a:p>
        </p:txBody>
      </p:sp>
    </p:spTree>
    <p:extLst>
      <p:ext uri="{BB962C8B-B14F-4D97-AF65-F5344CB8AC3E}">
        <p14:creationId xmlns:p14="http://schemas.microsoft.com/office/powerpoint/2010/main" val="2300642516"/>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rcRect l="-31500" r="-31500"/>
          <a:stretch>
            <a:fillRect/>
          </a:stretch>
        </p:blipFill>
        <p:spPr>
          <a:xfrm>
            <a:off x="0" y="1064380"/>
            <a:ext cx="8426450" cy="5238524"/>
          </a:xfrm>
        </p:spPr>
      </p:pic>
      <p:sp>
        <p:nvSpPr>
          <p:cNvPr id="3" name="Title 2"/>
          <p:cNvSpPr>
            <a:spLocks noGrp="1"/>
          </p:cNvSpPr>
          <p:nvPr>
            <p:ph type="title"/>
          </p:nvPr>
        </p:nvSpPr>
        <p:spPr/>
        <p:txBody>
          <a:bodyPr/>
          <a:lstStyle/>
          <a:p>
            <a:r>
              <a:rPr lang="en-US" dirty="0" smtClean="0">
                <a:solidFill>
                  <a:srgbClr val="000000"/>
                </a:solidFill>
              </a:rPr>
              <a:t>Correlated Reduction in Ram Pressure and Magnetic </a:t>
            </a:r>
            <a:r>
              <a:rPr lang="en-US" dirty="0" err="1" smtClean="0">
                <a:solidFill>
                  <a:srgbClr val="000000"/>
                </a:solidFill>
              </a:rPr>
              <a:t>FLux</a:t>
            </a:r>
            <a:endParaRPr lang="en-US" dirty="0">
              <a:solidFill>
                <a:srgbClr val="000000"/>
              </a:solidFill>
            </a:endParaRPr>
          </a:p>
        </p:txBody>
      </p:sp>
      <p:sp>
        <p:nvSpPr>
          <p:cNvPr id="5" name="TextBox 4"/>
          <p:cNvSpPr txBox="1"/>
          <p:nvPr/>
        </p:nvSpPr>
        <p:spPr>
          <a:xfrm>
            <a:off x="5819226" y="6062133"/>
            <a:ext cx="3007291" cy="369332"/>
          </a:xfrm>
          <a:prstGeom prst="rect">
            <a:avLst/>
          </a:prstGeom>
          <a:noFill/>
        </p:spPr>
        <p:txBody>
          <a:bodyPr wrap="none" rtlCol="0">
            <a:spAutoFit/>
          </a:bodyPr>
          <a:lstStyle/>
          <a:p>
            <a:r>
              <a:rPr lang="en-US" dirty="0" err="1" smtClean="0"/>
              <a:t>McComas</a:t>
            </a:r>
            <a:r>
              <a:rPr lang="en-US" dirty="0" smtClean="0"/>
              <a:t> et al., </a:t>
            </a:r>
            <a:r>
              <a:rPr lang="en-US" dirty="0" err="1" smtClean="0"/>
              <a:t>ApJ</a:t>
            </a:r>
            <a:r>
              <a:rPr lang="en-US" dirty="0" smtClean="0"/>
              <a:t>, 2013</a:t>
            </a:r>
            <a:endParaRPr lang="en-US" dirty="0"/>
          </a:p>
        </p:txBody>
      </p:sp>
    </p:spTree>
    <p:extLst>
      <p:ext uri="{BB962C8B-B14F-4D97-AF65-F5344CB8AC3E}">
        <p14:creationId xmlns:p14="http://schemas.microsoft.com/office/powerpoint/2010/main" val="3671783367"/>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rcRect l="-22765" r="-22765"/>
          <a:stretch>
            <a:fillRect/>
          </a:stretch>
        </p:blipFill>
        <p:spPr>
          <a:xfrm>
            <a:off x="1619314" y="1066801"/>
            <a:ext cx="8906503" cy="5537200"/>
          </a:xfrm>
        </p:spPr>
      </p:pic>
      <p:sp>
        <p:nvSpPr>
          <p:cNvPr id="3" name="Title 2"/>
          <p:cNvSpPr>
            <a:spLocks noGrp="1"/>
          </p:cNvSpPr>
          <p:nvPr>
            <p:ph type="title"/>
          </p:nvPr>
        </p:nvSpPr>
        <p:spPr/>
        <p:txBody>
          <a:bodyPr/>
          <a:lstStyle/>
          <a:p>
            <a:r>
              <a:rPr lang="en-US" dirty="0" smtClean="0">
                <a:solidFill>
                  <a:srgbClr val="000000"/>
                </a:solidFill>
              </a:rPr>
              <a:t>Reductions in Magnetic Field &amp; SSN</a:t>
            </a:r>
            <a:endParaRPr lang="en-US" dirty="0">
              <a:solidFill>
                <a:srgbClr val="000000"/>
              </a:solidFill>
            </a:endParaRPr>
          </a:p>
        </p:txBody>
      </p:sp>
      <p:sp>
        <p:nvSpPr>
          <p:cNvPr id="5" name="Rectangle 5"/>
          <p:cNvSpPr>
            <a:spLocks noChangeArrowheads="1"/>
          </p:cNvSpPr>
          <p:nvPr/>
        </p:nvSpPr>
        <p:spPr bwMode="auto">
          <a:xfrm>
            <a:off x="0" y="1202268"/>
            <a:ext cx="3166532" cy="4944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l">
              <a:spcBef>
                <a:spcPct val="10000"/>
              </a:spcBef>
              <a:buFontTx/>
              <a:buChar char="•"/>
            </a:pPr>
            <a:r>
              <a:rPr lang="en-US" sz="2400" dirty="0" smtClean="0">
                <a:solidFill>
                  <a:srgbClr val="000000"/>
                </a:solidFill>
              </a:rPr>
              <a:t>SSN (black)</a:t>
            </a:r>
          </a:p>
          <a:p>
            <a:pPr marL="342900" indent="-342900" algn="l">
              <a:spcBef>
                <a:spcPct val="10000"/>
              </a:spcBef>
              <a:buFontTx/>
              <a:buChar char="•"/>
            </a:pPr>
            <a:r>
              <a:rPr lang="en-US" sz="2400" dirty="0" smtClean="0">
                <a:solidFill>
                  <a:srgbClr val="000000"/>
                </a:solidFill>
              </a:rPr>
              <a:t>Predicted (red)</a:t>
            </a:r>
            <a:endParaRPr lang="en-US" sz="2400" dirty="0">
              <a:solidFill>
                <a:srgbClr val="000000"/>
              </a:solidFill>
            </a:endParaRPr>
          </a:p>
          <a:p>
            <a:pPr marL="342900" indent="-342900" algn="l">
              <a:spcBef>
                <a:spcPct val="10000"/>
              </a:spcBef>
              <a:buFontTx/>
              <a:buChar char="•"/>
            </a:pPr>
            <a:r>
              <a:rPr lang="en-US" sz="2400" dirty="0" smtClean="0">
                <a:solidFill>
                  <a:srgbClr val="000000"/>
                </a:solidFill>
              </a:rPr>
              <a:t>OMNI (blue)</a:t>
            </a:r>
          </a:p>
          <a:p>
            <a:pPr marL="342900" indent="-342900" algn="l">
              <a:spcBef>
                <a:spcPct val="10000"/>
              </a:spcBef>
              <a:buFontTx/>
              <a:buChar char="•"/>
            </a:pPr>
            <a:r>
              <a:rPr lang="en-US" sz="2400" baseline="30000" dirty="0" smtClean="0">
                <a:solidFill>
                  <a:srgbClr val="000000"/>
                </a:solidFill>
              </a:rPr>
              <a:t>10</a:t>
            </a:r>
            <a:r>
              <a:rPr lang="en-US" sz="2400" dirty="0" smtClean="0">
                <a:solidFill>
                  <a:srgbClr val="000000"/>
                </a:solidFill>
              </a:rPr>
              <a:t>Be (green)</a:t>
            </a:r>
            <a:endParaRPr lang="en-US" sz="2400" dirty="0">
              <a:solidFill>
                <a:srgbClr val="000000"/>
              </a:solidFill>
            </a:endParaRPr>
          </a:p>
          <a:p>
            <a:pPr marL="342900" indent="-342900" algn="l">
              <a:spcBef>
                <a:spcPct val="10000"/>
              </a:spcBef>
              <a:buFontTx/>
              <a:buChar char="•"/>
            </a:pPr>
            <a:r>
              <a:rPr lang="en-US" sz="2000" dirty="0" smtClean="0">
                <a:solidFill>
                  <a:srgbClr val="000000"/>
                </a:solidFill>
              </a:rPr>
              <a:t>Magnetic Flux Balance (Schwadron et al.,, 2010)</a:t>
            </a:r>
          </a:p>
          <a:p>
            <a:pPr algn="l">
              <a:spcBef>
                <a:spcPct val="10000"/>
              </a:spcBef>
            </a:pPr>
            <a:endParaRPr lang="en-US" sz="2400" dirty="0" smtClean="0">
              <a:solidFill>
                <a:srgbClr val="000000"/>
              </a:solidFill>
            </a:endParaRPr>
          </a:p>
          <a:p>
            <a:pPr marL="342900" indent="-342900" algn="l">
              <a:spcBef>
                <a:spcPct val="10000"/>
              </a:spcBef>
              <a:buFontTx/>
              <a:buChar char="•"/>
            </a:pPr>
            <a:endParaRPr lang="en-US" sz="2400" dirty="0" smtClean="0">
              <a:solidFill>
                <a:srgbClr val="000000"/>
              </a:solidFill>
            </a:endParaRPr>
          </a:p>
          <a:p>
            <a:pPr algn="l">
              <a:spcBef>
                <a:spcPct val="10000"/>
              </a:spcBef>
            </a:pPr>
            <a:endParaRPr lang="en-US" sz="2400" dirty="0" smtClean="0">
              <a:solidFill>
                <a:srgbClr val="000000"/>
              </a:solidFill>
            </a:endParaRPr>
          </a:p>
          <a:p>
            <a:pPr marL="342900" indent="-342900" algn="l" eaLnBrk="1" hangingPunct="1">
              <a:spcBef>
                <a:spcPct val="10000"/>
              </a:spcBef>
              <a:buFontTx/>
              <a:buChar char="•"/>
            </a:pPr>
            <a:endParaRPr lang="en-US" sz="1900" i="1" dirty="0">
              <a:solidFill>
                <a:srgbClr val="000000"/>
              </a:solidFill>
            </a:endParaRPr>
          </a:p>
        </p:txBody>
      </p:sp>
      <p:sp>
        <p:nvSpPr>
          <p:cNvPr id="6" name="TextBox 5"/>
          <p:cNvSpPr txBox="1"/>
          <p:nvPr/>
        </p:nvSpPr>
        <p:spPr>
          <a:xfrm>
            <a:off x="3375797" y="6251602"/>
            <a:ext cx="2712552" cy="369332"/>
          </a:xfrm>
          <a:prstGeom prst="rect">
            <a:avLst/>
          </a:prstGeom>
          <a:noFill/>
        </p:spPr>
        <p:txBody>
          <a:bodyPr wrap="none" rtlCol="0">
            <a:spAutoFit/>
          </a:bodyPr>
          <a:lstStyle/>
          <a:p>
            <a:r>
              <a:rPr lang="en-US" dirty="0" err="1" smtClean="0"/>
              <a:t>Goelzer</a:t>
            </a:r>
            <a:r>
              <a:rPr lang="en-US" dirty="0" smtClean="0"/>
              <a:t> et al., </a:t>
            </a:r>
            <a:r>
              <a:rPr lang="en-US" dirty="0" err="1" smtClean="0"/>
              <a:t>ApJ</a:t>
            </a:r>
            <a:r>
              <a:rPr lang="en-US" dirty="0" smtClean="0"/>
              <a:t>, 2013</a:t>
            </a:r>
            <a:endParaRPr lang="en-US" dirty="0"/>
          </a:p>
        </p:txBody>
      </p:sp>
      <p:pic>
        <p:nvPicPr>
          <p:cNvPr id="7" name="Picture 6"/>
          <p:cNvPicPr>
            <a:picLocks noChangeAspect="1"/>
          </p:cNvPicPr>
          <p:nvPr/>
        </p:nvPicPr>
        <p:blipFill rotWithShape="1">
          <a:blip r:embed="rId3"/>
          <a:srcRect r="49009"/>
          <a:stretch/>
        </p:blipFill>
        <p:spPr>
          <a:xfrm>
            <a:off x="101601" y="3962399"/>
            <a:ext cx="2540001" cy="829733"/>
          </a:xfrm>
          <a:prstGeom prst="rect">
            <a:avLst/>
          </a:prstGeom>
        </p:spPr>
      </p:pic>
      <p:pic>
        <p:nvPicPr>
          <p:cNvPr id="8" name="Picture 7"/>
          <p:cNvPicPr>
            <a:picLocks noChangeAspect="1"/>
          </p:cNvPicPr>
          <p:nvPr/>
        </p:nvPicPr>
        <p:blipFill>
          <a:blip r:embed="rId4"/>
          <a:stretch>
            <a:fillRect/>
          </a:stretch>
        </p:blipFill>
        <p:spPr>
          <a:xfrm>
            <a:off x="0" y="5393466"/>
            <a:ext cx="2895602" cy="813728"/>
          </a:xfrm>
          <a:prstGeom prst="rect">
            <a:avLst/>
          </a:prstGeom>
        </p:spPr>
      </p:pic>
      <p:pic>
        <p:nvPicPr>
          <p:cNvPr id="10" name="Picture 9"/>
          <p:cNvPicPr>
            <a:picLocks noChangeAspect="1"/>
          </p:cNvPicPr>
          <p:nvPr/>
        </p:nvPicPr>
        <p:blipFill rotWithShape="1">
          <a:blip r:embed="rId3"/>
          <a:srcRect l="48728" r="4273"/>
          <a:stretch/>
        </p:blipFill>
        <p:spPr>
          <a:xfrm>
            <a:off x="897472" y="4496604"/>
            <a:ext cx="2235195" cy="792181"/>
          </a:xfrm>
          <a:prstGeom prst="rect">
            <a:avLst/>
          </a:prstGeom>
        </p:spPr>
      </p:pic>
    </p:spTree>
    <p:extLst>
      <p:ext uri="{BB962C8B-B14F-4D97-AF65-F5344CB8AC3E}">
        <p14:creationId xmlns:p14="http://schemas.microsoft.com/office/powerpoint/2010/main" val="2069616446"/>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a:t>
            </a:r>
            <a:endParaRPr lang="en-US" dirty="0"/>
          </a:p>
        </p:txBody>
      </p:sp>
      <p:sp>
        <p:nvSpPr>
          <p:cNvPr id="3" name="Title 2"/>
          <p:cNvSpPr>
            <a:spLocks noGrp="1"/>
          </p:cNvSpPr>
          <p:nvPr>
            <p:ph type="title"/>
          </p:nvPr>
        </p:nvSpPr>
        <p:spPr/>
        <p:txBody>
          <a:bodyPr/>
          <a:lstStyle/>
          <a:p>
            <a:r>
              <a:rPr lang="en-US" dirty="0" smtClean="0">
                <a:solidFill>
                  <a:srgbClr val="000000"/>
                </a:solidFill>
              </a:rPr>
              <a:t>Alfven Radius in the Mini Maximum</a:t>
            </a:r>
            <a:endParaRPr lang="en-US" dirty="0">
              <a:solidFill>
                <a:srgbClr val="000000"/>
              </a:solidFill>
            </a:endParaRPr>
          </a:p>
        </p:txBody>
      </p:sp>
      <p:pic>
        <p:nvPicPr>
          <p:cNvPr id="4" name="Picture 3"/>
          <p:cNvPicPr>
            <a:picLocks noChangeAspect="1"/>
          </p:cNvPicPr>
          <p:nvPr/>
        </p:nvPicPr>
        <p:blipFill>
          <a:blip r:embed="rId2"/>
          <a:stretch>
            <a:fillRect/>
          </a:stretch>
        </p:blipFill>
        <p:spPr>
          <a:xfrm>
            <a:off x="355600" y="1219199"/>
            <a:ext cx="8111067" cy="4350139"/>
          </a:xfrm>
          <a:prstGeom prst="rect">
            <a:avLst/>
          </a:prstGeom>
        </p:spPr>
      </p:pic>
      <p:sp>
        <p:nvSpPr>
          <p:cNvPr id="5" name="TextBox 4"/>
          <p:cNvSpPr txBox="1"/>
          <p:nvPr/>
        </p:nvSpPr>
        <p:spPr>
          <a:xfrm>
            <a:off x="5437209" y="6166936"/>
            <a:ext cx="2789195" cy="369332"/>
          </a:xfrm>
          <a:prstGeom prst="rect">
            <a:avLst/>
          </a:prstGeom>
          <a:noFill/>
        </p:spPr>
        <p:txBody>
          <a:bodyPr wrap="none" rtlCol="0">
            <a:spAutoFit/>
          </a:bodyPr>
          <a:lstStyle/>
          <a:p>
            <a:r>
              <a:rPr lang="en-US" dirty="0" err="1" smtClean="0"/>
              <a:t>Goelzer</a:t>
            </a:r>
            <a:r>
              <a:rPr lang="en-US" dirty="0" smtClean="0"/>
              <a:t> et al., JGR, 2014</a:t>
            </a:r>
            <a:endParaRPr lang="en-US" dirty="0"/>
          </a:p>
        </p:txBody>
      </p:sp>
    </p:spTree>
    <p:extLst>
      <p:ext uri="{BB962C8B-B14F-4D97-AF65-F5344CB8AC3E}">
        <p14:creationId xmlns:p14="http://schemas.microsoft.com/office/powerpoint/2010/main" val="66119154"/>
      </p:ext>
    </p:extLst>
  </p:cSld>
  <p:clrMapOvr>
    <a:masterClrMapping/>
  </p:clrMapOvr>
  <p:transition xmlns:p14="http://schemas.microsoft.com/office/powerpoint/2010/mai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8775" y="1642532"/>
            <a:ext cx="1944158" cy="4728105"/>
          </a:xfrm>
        </p:spPr>
        <p:txBody>
          <a:bodyPr/>
          <a:lstStyle/>
          <a:p>
            <a:r>
              <a:rPr lang="en-US" dirty="0" smtClean="0"/>
              <a:t>Significantly worsening space environment</a:t>
            </a:r>
            <a:r>
              <a:rPr lang="en-US" dirty="0"/>
              <a:t> </a:t>
            </a:r>
            <a:r>
              <a:rPr lang="en-US" dirty="0" smtClean="0"/>
              <a:t>in Cycle 24</a:t>
            </a:r>
          </a:p>
        </p:txBody>
      </p:sp>
      <p:pic>
        <p:nvPicPr>
          <p:cNvPr id="4" name="Picture 3" descr="LongTermDoses.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74093" y="0"/>
            <a:ext cx="6569908" cy="6858000"/>
          </a:xfrm>
          <a:prstGeom prst="rect">
            <a:avLst/>
          </a:prstGeom>
        </p:spPr>
      </p:pic>
      <p:sp>
        <p:nvSpPr>
          <p:cNvPr id="5" name="TextBox 4"/>
          <p:cNvSpPr txBox="1"/>
          <p:nvPr/>
        </p:nvSpPr>
        <p:spPr>
          <a:xfrm>
            <a:off x="1887542" y="6488668"/>
            <a:ext cx="2545852" cy="369332"/>
          </a:xfrm>
          <a:prstGeom prst="rect">
            <a:avLst/>
          </a:prstGeom>
          <a:noFill/>
        </p:spPr>
        <p:txBody>
          <a:bodyPr wrap="none" rtlCol="0">
            <a:spAutoFit/>
          </a:bodyPr>
          <a:lstStyle/>
          <a:p>
            <a:r>
              <a:rPr lang="en-US" dirty="0" smtClean="0"/>
              <a:t>Schwadron et al., 2014</a:t>
            </a:r>
            <a:endParaRPr lang="en-US" dirty="0"/>
          </a:p>
        </p:txBody>
      </p:sp>
    </p:spTree>
    <p:extLst>
      <p:ext uri="{BB962C8B-B14F-4D97-AF65-F5344CB8AC3E}">
        <p14:creationId xmlns:p14="http://schemas.microsoft.com/office/powerpoint/2010/main" val="1143783474"/>
      </p:ext>
    </p:extLst>
  </p:cSld>
  <p:clrMapOvr>
    <a:masterClrMapping/>
  </p:clrMapOvr>
  <p:transition xmlns:p14="http://schemas.microsoft.com/office/powerpoint/2010/main" spd="med">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Mid Phase B Status - ISIS - DRAFT 1">
  <a:themeElements>
    <a:clrScheme name="Heritage Blu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Heritage Blu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stretch>
            <a:fillRect/>
          </a:stretch>
        </a:blipFill>
        <a:ln w="9525" cap="flat" cmpd="sng" algn="ctr">
          <a:noFill/>
          <a:prstDash val="solid"/>
          <a:round/>
          <a:headEnd type="none" w="med" len="med"/>
          <a:tailEnd type="none" w="med" len="med"/>
        </a:ln>
        <a:effectLst/>
      </a:spPr>
      <a:bodyPr vert="horz" wrap="square" lIns="4572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stretch>
            <a:fillRect/>
          </a:stretch>
        </a:blipFill>
        <a:ln w="9525" cap="flat" cmpd="sng" algn="ctr">
          <a:noFill/>
          <a:prstDash val="solid"/>
          <a:round/>
          <a:headEnd type="none" w="med" len="med"/>
          <a:tailEnd type="none" w="med" len="med"/>
        </a:ln>
        <a:effectLst/>
      </a:spPr>
      <a:bodyPr vert="horz" wrap="square" lIns="4572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Heritage Blu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eritage Blu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eritage Blu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eritage Blu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eritage Blu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eritage Blu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eritage Blu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eritage Blu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eritage Blu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eritage Blu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eritage Blu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eritage Blu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Heritage Blue 13">
        <a:dk1>
          <a:srgbClr val="333300"/>
        </a:dk1>
        <a:lt1>
          <a:srgbClr val="FFFFFF"/>
        </a:lt1>
        <a:dk2>
          <a:srgbClr val="990000"/>
        </a:dk2>
        <a:lt2>
          <a:srgbClr val="996633"/>
        </a:lt2>
        <a:accent1>
          <a:srgbClr val="C8BBAC"/>
        </a:accent1>
        <a:accent2>
          <a:srgbClr val="336699"/>
        </a:accent2>
        <a:accent3>
          <a:srgbClr val="FFFFFF"/>
        </a:accent3>
        <a:accent4>
          <a:srgbClr val="2A2A00"/>
        </a:accent4>
        <a:accent5>
          <a:srgbClr val="E0DAD2"/>
        </a:accent5>
        <a:accent6>
          <a:srgbClr val="2D5C8A"/>
        </a:accent6>
        <a:hlink>
          <a:srgbClr val="669900"/>
        </a:hlink>
        <a:folHlink>
          <a:srgbClr val="990000"/>
        </a:folHlink>
      </a:clrScheme>
      <a:clrMap bg1="lt1" tx1="dk1" bg2="lt2" tx2="dk2" accent1="accent1" accent2="accent2" accent3="accent3" accent4="accent4" accent5="accent5" accent6="accent6" hlink="hlink" folHlink="folHlink"/>
    </a:extraClrScheme>
    <a:extraClrScheme>
      <a:clrScheme name="Heritage Blue 14">
        <a:dk1>
          <a:srgbClr val="333300"/>
        </a:dk1>
        <a:lt1>
          <a:srgbClr val="FFFFFF"/>
        </a:lt1>
        <a:dk2>
          <a:srgbClr val="990000"/>
        </a:dk2>
        <a:lt2>
          <a:srgbClr val="846F58"/>
        </a:lt2>
        <a:accent1>
          <a:srgbClr val="C8BBAC"/>
        </a:accent1>
        <a:accent2>
          <a:srgbClr val="336699"/>
        </a:accent2>
        <a:accent3>
          <a:srgbClr val="FFFFFF"/>
        </a:accent3>
        <a:accent4>
          <a:srgbClr val="2A2A00"/>
        </a:accent4>
        <a:accent5>
          <a:srgbClr val="E0DAD2"/>
        </a:accent5>
        <a:accent6>
          <a:srgbClr val="2D5C8A"/>
        </a:accent6>
        <a:hlink>
          <a:srgbClr val="669900"/>
        </a:hlink>
        <a:folHlink>
          <a:srgbClr val="990000"/>
        </a:folHlink>
      </a:clrScheme>
      <a:clrMap bg1="lt1" tx1="dk1" bg2="lt2" tx2="dk2" accent1="accent1" accent2="accent2" accent3="accent3" accent4="accent4" accent5="accent5" accent6="accent6" hlink="hlink" folHlink="folHlink"/>
    </a:extraClrScheme>
    <a:extraClrScheme>
      <a:clrScheme name="Heritage Blue 15">
        <a:dk1>
          <a:srgbClr val="000000"/>
        </a:dk1>
        <a:lt1>
          <a:srgbClr val="FFFFFF"/>
        </a:lt1>
        <a:dk2>
          <a:srgbClr val="002850"/>
        </a:dk2>
        <a:lt2>
          <a:srgbClr val="846F58"/>
        </a:lt2>
        <a:accent1>
          <a:srgbClr val="C8BBAC"/>
        </a:accent1>
        <a:accent2>
          <a:srgbClr val="CCCCFF"/>
        </a:accent2>
        <a:accent3>
          <a:srgbClr val="FFFFFF"/>
        </a:accent3>
        <a:accent4>
          <a:srgbClr val="000000"/>
        </a:accent4>
        <a:accent5>
          <a:srgbClr val="E0DAD2"/>
        </a:accent5>
        <a:accent6>
          <a:srgbClr val="B9B9E7"/>
        </a:accent6>
        <a:hlink>
          <a:srgbClr val="006699"/>
        </a:hlink>
        <a:folHlink>
          <a:srgbClr val="002850"/>
        </a:folHlink>
      </a:clrScheme>
      <a:clrMap bg1="lt1" tx1="dk1" bg2="lt2" tx2="dk2" accent1="accent1" accent2="accent2" accent3="accent3" accent4="accent4" accent5="accent5" accent6="accent6" hlink="hlink" folHlink="folHlink"/>
    </a:extraClrScheme>
    <a:extraClrScheme>
      <a:clrScheme name="Heritage Blue 16">
        <a:dk1>
          <a:srgbClr val="000000"/>
        </a:dk1>
        <a:lt1>
          <a:srgbClr val="FFFFFF"/>
        </a:lt1>
        <a:dk2>
          <a:srgbClr val="01255B"/>
        </a:dk2>
        <a:lt2>
          <a:srgbClr val="846F58"/>
        </a:lt2>
        <a:accent1>
          <a:srgbClr val="C8BBAC"/>
        </a:accent1>
        <a:accent2>
          <a:srgbClr val="CCCCFF"/>
        </a:accent2>
        <a:accent3>
          <a:srgbClr val="FFFFFF"/>
        </a:accent3>
        <a:accent4>
          <a:srgbClr val="000000"/>
        </a:accent4>
        <a:accent5>
          <a:srgbClr val="E0DAD2"/>
        </a:accent5>
        <a:accent6>
          <a:srgbClr val="B9B9E7"/>
        </a:accent6>
        <a:hlink>
          <a:srgbClr val="006699"/>
        </a:hlink>
        <a:folHlink>
          <a:srgbClr val="01255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165AC792EEC324A992116C4FEEA565B" ma:contentTypeVersion="0" ma:contentTypeDescription="Create a new document." ma:contentTypeScope="" ma:versionID="75758037e8e258a534e6b8f9ab9c8463">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0BE7FE1-DA25-45B9-9FC6-A4D256D68B48}">
  <ds:schemaRefs>
    <ds:schemaRef ds:uri="http://schemas.microsoft.com/sharepoint/v3/contenttype/forms"/>
  </ds:schemaRefs>
</ds:datastoreItem>
</file>

<file path=customXml/itemProps2.xml><?xml version="1.0" encoding="utf-8"?>
<ds:datastoreItem xmlns:ds="http://schemas.openxmlformats.org/officeDocument/2006/customXml" ds:itemID="{92EB1E82-37FB-4953-99C4-8D01CD6179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85CAFA1D-9CFE-4BF4-B37C-D0E67195DF6F}">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42462</TotalTime>
  <Words>461</Words>
  <Application>Microsoft Macintosh PowerPoint</Application>
  <PresentationFormat>On-screen Show (4:3)</PresentationFormat>
  <Paragraphs>72</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Mid Phase B Status - ISIS - DRAFT 1</vt:lpstr>
      <vt:lpstr>Solar Wind and Coronal Electron Temperature in the Protracted Solar Minimum, the Cycle 24 Mini Maximum, and Over Centuries</vt:lpstr>
      <vt:lpstr>PowerPoint Presentation</vt:lpstr>
      <vt:lpstr>Background - Ulysses</vt:lpstr>
      <vt:lpstr>Protracted Min (23) and Mini Max (24)</vt:lpstr>
      <vt:lpstr>Energy-per-particle fixed from the Source</vt:lpstr>
      <vt:lpstr>Correlated Reduction in Ram Pressure and Magnetic FLux</vt:lpstr>
      <vt:lpstr>Reductions in Magnetic Field &amp; SSN</vt:lpstr>
      <vt:lpstr>Alfven Radius in the Mini Maximum</vt:lpstr>
      <vt:lpstr>PowerPoint Presentation</vt:lpstr>
      <vt:lpstr>PowerPoint Presentation</vt:lpstr>
      <vt:lpstr>PowerPoint Presentation</vt:lpstr>
      <vt:lpstr>Scaling Law Model - THEN</vt:lpstr>
      <vt:lpstr>Scaling Law Model - NOW</vt:lpstr>
      <vt:lpstr>Cycle 24 Decay in Coronal Temp</vt:lpstr>
      <vt:lpstr>Historic Period – Dalton-like</vt:lpstr>
      <vt:lpstr>Conclusions</vt:lpstr>
    </vt:vector>
  </TitlesOfParts>
  <Company>JHUAPL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Conde, Richard</dc:creator>
  <cp:lastModifiedBy>Nathan Schwadron</cp:lastModifiedBy>
  <cp:revision>947</cp:revision>
  <cp:lastPrinted>2013-07-15T15:12:29Z</cp:lastPrinted>
  <dcterms:created xsi:type="dcterms:W3CDTF">2009-04-28T16:03:47Z</dcterms:created>
  <dcterms:modified xsi:type="dcterms:W3CDTF">2014-04-17T11:45:02Z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0x0101008165AC792EEC324A992116C4FEEA565B</vt:lpwstr>
  </property>
</Properties>
</file>