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8" r:id="rId2"/>
    <p:sldId id="263" r:id="rId3"/>
    <p:sldId id="257" r:id="rId4"/>
    <p:sldId id="261" r:id="rId5"/>
    <p:sldId id="262" r:id="rId6"/>
    <p:sldId id="264" r:id="rId7"/>
    <p:sldId id="265" r:id="rId8"/>
    <p:sldId id="267" r:id="rId9"/>
    <p:sldId id="273" r:id="rId10"/>
    <p:sldId id="275" r:id="rId11"/>
    <p:sldId id="266" r:id="rId12"/>
    <p:sldId id="268" r:id="rId13"/>
    <p:sldId id="269" r:id="rId14"/>
    <p:sldId id="270" r:id="rId15"/>
    <p:sldId id="271" r:id="rId16"/>
    <p:sldId id="256" r:id="rId17"/>
    <p:sldId id="276" r:id="rId18"/>
    <p:sldId id="274" r:id="rId19"/>
    <p:sldId id="272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13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-2824" y="-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297FCD-D9D2-DD4F-A988-EC4047532259}" type="datetimeFigureOut">
              <a:rPr lang="en-US" smtClean="0"/>
              <a:t>4/17/14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B62E9-0219-5746-93AD-2B7CD946B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15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3B93B-925B-E34F-A6EA-EC7ED5B2A7C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4/17/14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85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4/17/14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633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4/17/14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958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4/17/14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01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4/17/14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622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4/17/14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29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4/17/14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829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4/17/14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020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4/17/14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150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4/17/14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3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25E85-321A-9843-A94E-BF08A8A46CA8}" type="datetimeFigureOut">
              <a:rPr lang="en-US" smtClean="0"/>
              <a:pPr/>
              <a:t>4/17/14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04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25E85-321A-9843-A94E-BF08A8A46CA8}" type="datetimeFigureOut">
              <a:rPr lang="en-US" smtClean="0"/>
              <a:pPr/>
              <a:t>4/17/14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EFEB3-AB0C-1548-9445-0C6F236CF9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6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Relationship Id="rId3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33" y="1598119"/>
            <a:ext cx="9057933" cy="3910051"/>
          </a:xfrm>
        </p:spPr>
        <p:txBody>
          <a:bodyPr>
            <a:normAutofit/>
          </a:bodyPr>
          <a:lstStyle/>
          <a:p>
            <a:r>
              <a:rPr kumimoji="1" lang="en-US" sz="3200" b="1" i="1" dirty="0" smtClean="0">
                <a:solidFill>
                  <a:srgbClr val="0000FF"/>
                </a:solidFill>
                <a:latin typeface="Times New Roman" charset="0"/>
                <a:ea typeface="宋体" charset="0"/>
                <a:cs typeface="宋体" charset="0"/>
              </a:rPr>
              <a:t>North-South Asymmetry in the Solar Wind </a:t>
            </a:r>
            <a:br>
              <a:rPr kumimoji="1" lang="en-US" sz="3200" b="1" i="1" dirty="0" smtClean="0">
                <a:solidFill>
                  <a:srgbClr val="0000FF"/>
                </a:solidFill>
                <a:latin typeface="Times New Roman" charset="0"/>
                <a:ea typeface="宋体" charset="0"/>
                <a:cs typeface="宋体" charset="0"/>
              </a:rPr>
            </a:br>
            <a:r>
              <a:rPr kumimoji="1" lang="en-US" sz="3200" b="1" i="1" dirty="0" smtClean="0">
                <a:solidFill>
                  <a:srgbClr val="0000FF"/>
                </a:solidFill>
                <a:latin typeface="Times New Roman" charset="0"/>
                <a:ea typeface="宋体" charset="0"/>
                <a:cs typeface="宋体" charset="0"/>
              </a:rPr>
              <a:t>During Recent and Past Solar Cycles </a:t>
            </a:r>
            <a:endParaRPr lang="en-US" sz="3200" dirty="0"/>
          </a:p>
        </p:txBody>
      </p:sp>
      <p:pic>
        <p:nvPicPr>
          <p:cNvPr id="3" name="Picture 2" descr="boston_univ_rgb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33" y="225186"/>
            <a:ext cx="1766975" cy="7926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3933" y="4794357"/>
            <a:ext cx="8562725" cy="97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2400" b="1" dirty="0">
                <a:latin typeface="Times New Roman"/>
                <a:cs typeface="Times New Roman"/>
              </a:rPr>
              <a:t>Bertalan </a:t>
            </a:r>
            <a:r>
              <a:rPr lang="en-US" altLang="zh-CN" sz="2400" b="1" dirty="0" smtClean="0">
                <a:latin typeface="Times New Roman"/>
                <a:cs typeface="Times New Roman"/>
              </a:rPr>
              <a:t>Zieger</a:t>
            </a:r>
            <a:endParaRPr lang="en-US" altLang="zh-CN" sz="2400" b="1" baseline="30000" dirty="0" smtClean="0">
              <a:latin typeface="Times New Roman"/>
              <a:cs typeface="Times New Roman"/>
            </a:endParaRPr>
          </a:p>
          <a:p>
            <a:pPr algn="ctr">
              <a:defRPr/>
            </a:pPr>
            <a:endParaRPr lang="en-US" altLang="zh-CN" sz="2000" b="1" baseline="30000" dirty="0">
              <a:latin typeface="Arial" charset="0"/>
            </a:endParaRPr>
          </a:p>
          <a:p>
            <a:pPr algn="ctr">
              <a:defRPr/>
            </a:pPr>
            <a:r>
              <a:rPr lang="en-US" altLang="zh-CN" sz="2000" dirty="0">
                <a:latin typeface="Arial" charset="0"/>
              </a:rPr>
              <a:t> </a:t>
            </a:r>
            <a:r>
              <a:rPr lang="en-US" altLang="zh-CN" i="1" dirty="0" smtClean="0">
                <a:latin typeface="Arial" charset="0"/>
              </a:rPr>
              <a:t>Center </a:t>
            </a:r>
            <a:r>
              <a:rPr lang="en-US" altLang="zh-CN" i="1" dirty="0">
                <a:latin typeface="Arial" charset="0"/>
              </a:rPr>
              <a:t>for Space Physics, Boston </a:t>
            </a:r>
            <a:r>
              <a:rPr lang="en-US" altLang="zh-CN" i="1" dirty="0" smtClean="0">
                <a:latin typeface="Arial" charset="0"/>
              </a:rPr>
              <a:t>University</a:t>
            </a:r>
            <a:endParaRPr lang="en-US" dirty="0"/>
          </a:p>
        </p:txBody>
      </p:sp>
      <p:pic>
        <p:nvPicPr>
          <p:cNvPr id="8" name="Picture 7" descr="DialPlo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9516" y="225187"/>
            <a:ext cx="2256674" cy="2243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larField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8"/>
            <a:ext cx="9144000" cy="4945487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Polar Field Strength</a:t>
            </a:r>
            <a:endParaRPr lang="en-US" sz="3000" b="1" dirty="0" smtClean="0">
              <a:solidFill>
                <a:srgbClr val="0000FF"/>
              </a:solidFill>
              <a:latin typeface="Times New Roman"/>
              <a:ea typeface="+mj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60943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qfl_col_jg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0564" y="1283991"/>
            <a:ext cx="4856916" cy="5226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72874" y="291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err="1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Quadrupole</a:t>
            </a: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 Field Configurations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2874" y="1712270"/>
            <a:ext cx="3309770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Axial </a:t>
            </a:r>
            <a:r>
              <a:rPr lang="en-US" sz="2400" dirty="0" err="1" smtClean="0"/>
              <a:t>quadrupole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g</a:t>
            </a:r>
            <a:r>
              <a:rPr lang="en-US" sz="2400" baseline="-25000" dirty="0" smtClean="0"/>
              <a:t>2,0</a:t>
            </a:r>
            <a:r>
              <a:rPr lang="en-US" sz="2400" dirty="0" smtClean="0"/>
              <a:t>, g</a:t>
            </a:r>
            <a:r>
              <a:rPr lang="en-US" sz="2400" baseline="-25000" dirty="0" smtClean="0"/>
              <a:t>2,1</a:t>
            </a:r>
            <a:r>
              <a:rPr lang="en-US" sz="2400" dirty="0" smtClean="0"/>
              <a:t>, h</a:t>
            </a:r>
            <a:r>
              <a:rPr lang="en-US" sz="2400" baseline="-25000" dirty="0" smtClean="0"/>
              <a:t>2,1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Tilt angle:</a:t>
            </a:r>
          </a:p>
          <a:p>
            <a:r>
              <a:rPr lang="en-US" sz="2400" dirty="0" smtClean="0"/>
              <a:t>atan(g</a:t>
            </a:r>
            <a:r>
              <a:rPr lang="en-US" sz="2400" baseline="-25000" dirty="0" smtClean="0"/>
              <a:t>2,0</a:t>
            </a:r>
            <a:r>
              <a:rPr lang="en-US" sz="2400" dirty="0" smtClean="0"/>
              <a:t>/sqrt(g</a:t>
            </a:r>
            <a:r>
              <a:rPr lang="en-US" sz="2400" baseline="-25000" dirty="0" smtClean="0"/>
              <a:t>2,1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+h</a:t>
            </a:r>
            <a:r>
              <a:rPr lang="en-US" sz="2400" baseline="-25000" dirty="0" smtClean="0"/>
              <a:t>2,1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))</a:t>
            </a:r>
          </a:p>
          <a:p>
            <a:endParaRPr lang="en-US" sz="2400" baseline="300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272874" y="1172120"/>
            <a:ext cx="4821793" cy="272536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g_axial_dipole_quadrupole.ep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550" y="1172120"/>
            <a:ext cx="6184900" cy="51181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72874" y="291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Axial Dipole and </a:t>
            </a:r>
            <a:r>
              <a:rPr lang="en-US" sz="3000" b="1" dirty="0" err="1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Quadrupole</a:t>
            </a: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 Components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g_dipole_quadrupole_tilt.ep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681" y="1172120"/>
            <a:ext cx="6362700" cy="51181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72874" y="291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Dipole and </a:t>
            </a:r>
            <a:r>
              <a:rPr lang="en-US" sz="3000" b="1" dirty="0" err="1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Quadrupole</a:t>
            </a: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 Tilts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g_SSN_V_1y.ep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473" y="1417638"/>
            <a:ext cx="6427739" cy="5191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059" y="1417638"/>
            <a:ext cx="3225195" cy="25806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fig_dipole_quadrupole_tilt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800" y="1172120"/>
            <a:ext cx="4767412" cy="2709026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2874" y="291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The Cause of the Solar Wind Asymmetry: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Axial </a:t>
            </a:r>
            <a:r>
              <a:rPr lang="en-US" sz="3000" b="1" dirty="0" err="1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Quadrupole</a:t>
            </a: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gneticFieldDipo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54" y="1928865"/>
            <a:ext cx="7038271" cy="3559741"/>
          </a:xfrm>
          <a:prstGeom prst="rect">
            <a:avLst/>
          </a:prstGeom>
        </p:spPr>
      </p:pic>
      <p:sp>
        <p:nvSpPr>
          <p:cNvPr id="5" name="Connector 4"/>
          <p:cNvSpPr/>
          <p:nvPr/>
        </p:nvSpPr>
        <p:spPr>
          <a:xfrm>
            <a:off x="3699334" y="2753540"/>
            <a:ext cx="1545766" cy="1386659"/>
          </a:xfrm>
          <a:prstGeom prst="flowChartConnector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72874" y="291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Superposition of a Positive Dipole Moment With a Negative </a:t>
            </a:r>
            <a:r>
              <a:rPr lang="en-US" sz="3000" b="1" dirty="0" err="1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Quadrupole</a:t>
            </a: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 Moment</a:t>
            </a:r>
          </a:p>
        </p:txBody>
      </p:sp>
    </p:spTree>
    <p:extLst>
      <p:ext uri="{BB962C8B-B14F-4D97-AF65-F5344CB8AC3E}">
        <p14:creationId xmlns:p14="http://schemas.microsoft.com/office/powerpoint/2010/main" val="304947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gneticFieldDipo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54" y="1446265"/>
            <a:ext cx="7038271" cy="3559741"/>
          </a:xfrm>
          <a:prstGeom prst="rect">
            <a:avLst/>
          </a:prstGeom>
        </p:spPr>
      </p:pic>
      <p:sp>
        <p:nvSpPr>
          <p:cNvPr id="5" name="Connector 4"/>
          <p:cNvSpPr/>
          <p:nvPr/>
        </p:nvSpPr>
        <p:spPr>
          <a:xfrm>
            <a:off x="3699334" y="2753540"/>
            <a:ext cx="1545766" cy="1386659"/>
          </a:xfrm>
          <a:prstGeom prst="flowChartConnector">
            <a:avLst/>
          </a:prstGeom>
          <a:solidFill>
            <a:schemeClr val="accent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72874" y="291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Superposition of a Positive Dipole Moment With a Positive </a:t>
            </a:r>
            <a:r>
              <a:rPr lang="en-US" sz="3000" b="1" dirty="0" err="1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Quadrupole</a:t>
            </a: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 Moment</a:t>
            </a:r>
          </a:p>
        </p:txBody>
      </p:sp>
    </p:spTree>
    <p:extLst>
      <p:ext uri="{BB962C8B-B14F-4D97-AF65-F5344CB8AC3E}">
        <p14:creationId xmlns:p14="http://schemas.microsoft.com/office/powerpoint/2010/main" val="304947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1155700"/>
            <a:ext cx="8153400" cy="4546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41600" y="5976277"/>
            <a:ext cx="304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/>
                <a:cs typeface="Times New Roman"/>
              </a:rPr>
              <a:t>Crooker et al.</a:t>
            </a:r>
            <a:r>
              <a:rPr lang="en-US" sz="2000" dirty="0" smtClean="0"/>
              <a:t>, </a:t>
            </a:r>
            <a:r>
              <a:rPr lang="en-US" sz="2000" dirty="0" smtClean="0"/>
              <a:t>2007</a:t>
            </a:r>
            <a:endParaRPr lang="en-US" sz="20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72874" y="291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Solar Wind Speed Map in Early 1995</a:t>
            </a:r>
            <a:endParaRPr lang="en-US" sz="3000" b="1" dirty="0" smtClean="0">
              <a:solidFill>
                <a:srgbClr val="0000FF"/>
              </a:solidFill>
              <a:latin typeface="Times New Roman"/>
              <a:ea typeface="+mj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59507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14" y="1257300"/>
            <a:ext cx="2731786" cy="53818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700" y="1397000"/>
            <a:ext cx="5035781" cy="37465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noProof="0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North-South Asymmetry in </a:t>
            </a: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Helium Abundance</a:t>
            </a:r>
            <a:endParaRPr lang="en-US" sz="3000" b="1" noProof="0" dirty="0" smtClean="0">
              <a:solidFill>
                <a:srgbClr val="0000FF"/>
              </a:solidFill>
              <a:latin typeface="Times New Roman"/>
              <a:ea typeface="+mj-ea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41600" y="5976277"/>
            <a:ext cx="304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/>
                <a:cs typeface="Times New Roman"/>
              </a:rPr>
              <a:t>Kasper et al.</a:t>
            </a:r>
            <a:r>
              <a:rPr lang="en-US" sz="2000" dirty="0" smtClean="0"/>
              <a:t>, </a:t>
            </a:r>
            <a:r>
              <a:rPr lang="en-US" sz="2000" dirty="0" smtClean="0"/>
              <a:t>2007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634246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72874" y="291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Conclusions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9900" y="1172120"/>
            <a:ext cx="8032574" cy="5556171"/>
          </a:xfrm>
        </p:spPr>
        <p:txBody>
          <a:bodyPr>
            <a:normAutofit/>
          </a:bodyPr>
          <a:lstStyle/>
          <a:p>
            <a:pPr marL="914400" lvl="1" indent="-457200">
              <a:buFont typeface="+mj-lt"/>
              <a:buAutoNum type="arabicPeriod"/>
            </a:pPr>
            <a:r>
              <a:rPr lang="en-US" sz="2000" dirty="0" smtClean="0">
                <a:latin typeface="Times New Roman"/>
                <a:cs typeface="Times New Roman"/>
              </a:rPr>
              <a:t>The latitudinal distribution of solar wind speed is asymmetric during solar minima.</a:t>
            </a:r>
          </a:p>
          <a:p>
            <a:pPr marL="914400" lvl="1" indent="-457200">
              <a:buFont typeface="+mj-lt"/>
              <a:buAutoNum type="arabicPeriod"/>
            </a:pPr>
            <a:endParaRPr lang="en-US" sz="2000" dirty="0" smtClean="0">
              <a:latin typeface="Times New Roman"/>
              <a:cs typeface="Times New Roman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>
                <a:latin typeface="Times New Roman"/>
                <a:cs typeface="Times New Roman"/>
              </a:rPr>
              <a:t>The north-south asymmetry shows a systematic 22-year pattern.  </a:t>
            </a:r>
          </a:p>
          <a:p>
            <a:pPr marL="914400" lvl="1" indent="-457200">
              <a:buFont typeface="+mj-lt"/>
              <a:buAutoNum type="arabicPeriod"/>
            </a:pPr>
            <a:endParaRPr lang="en-US" sz="2000" dirty="0" smtClean="0">
              <a:latin typeface="Times New Roman"/>
              <a:cs typeface="Times New Roman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>
                <a:latin typeface="Times New Roman"/>
                <a:cs typeface="Times New Roman"/>
              </a:rPr>
              <a:t>The  north-south asymmetry of solar wind speed is caused by the axial </a:t>
            </a:r>
            <a:r>
              <a:rPr lang="en-US" sz="2000" dirty="0" err="1" smtClean="0">
                <a:latin typeface="Times New Roman"/>
                <a:cs typeface="Times New Roman"/>
              </a:rPr>
              <a:t>quadrupole</a:t>
            </a:r>
            <a:r>
              <a:rPr lang="en-US" sz="2000" dirty="0" smtClean="0">
                <a:latin typeface="Times New Roman"/>
                <a:cs typeface="Times New Roman"/>
              </a:rPr>
              <a:t> component of the coronal magnetic field.</a:t>
            </a:r>
          </a:p>
          <a:p>
            <a:pPr marL="914400" lvl="1" indent="-457200">
              <a:buNone/>
            </a:pPr>
            <a:endParaRPr lang="en-US" sz="2000" dirty="0" smtClean="0">
              <a:latin typeface="Times New Roman"/>
              <a:cs typeface="Times New Roman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>
                <a:latin typeface="Times New Roman"/>
                <a:cs typeface="Times New Roman"/>
              </a:rPr>
              <a:t>The oscillation of the axial </a:t>
            </a:r>
            <a:r>
              <a:rPr lang="en-US" sz="2000" dirty="0" err="1" smtClean="0">
                <a:latin typeface="Times New Roman"/>
                <a:cs typeface="Times New Roman"/>
              </a:rPr>
              <a:t>quadrupole</a:t>
            </a:r>
            <a:r>
              <a:rPr lang="en-US" sz="2000" dirty="0" smtClean="0">
                <a:latin typeface="Times New Roman"/>
                <a:cs typeface="Times New Roman"/>
              </a:rPr>
              <a:t> component is equivalent with a north-south oscillation of the solar dynamo center.</a:t>
            </a:r>
          </a:p>
          <a:p>
            <a:pPr marL="914400" lvl="1" indent="-457200">
              <a:buFont typeface="+mj-lt"/>
              <a:buAutoNum type="arabicPeriod"/>
            </a:pPr>
            <a:endParaRPr lang="en-US" sz="2000" dirty="0" smtClean="0">
              <a:latin typeface="Times New Roman"/>
              <a:cs typeface="Times New Roman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>
                <a:latin typeface="Times New Roman"/>
                <a:cs typeface="Times New Roman"/>
              </a:rPr>
              <a:t>Cycle 24 is </a:t>
            </a:r>
            <a:r>
              <a:rPr lang="en-US" sz="2000" dirty="0" err="1" smtClean="0">
                <a:latin typeface="Times New Roman"/>
                <a:cs typeface="Times New Roman"/>
              </a:rPr>
              <a:t>exeptional</a:t>
            </a:r>
            <a:r>
              <a:rPr lang="en-US" sz="2000" dirty="0" smtClean="0">
                <a:latin typeface="Times New Roman"/>
                <a:cs typeface="Times New Roman"/>
              </a:rPr>
              <a:t> in that it brakes a century-long asymmetry pattern that has prevailed in the previous 7 cycles since 1930.</a:t>
            </a:r>
          </a:p>
          <a:p>
            <a:pPr marL="914400" lvl="1" indent="-457200">
              <a:buFont typeface="+mj-lt"/>
              <a:buAutoNum type="arabicPeriod"/>
            </a:pPr>
            <a:endParaRPr lang="en-US" sz="2000" dirty="0" smtClean="0">
              <a:latin typeface="Times New Roman"/>
              <a:cs typeface="Times New Roman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>
                <a:latin typeface="Times New Roman"/>
                <a:cs typeface="Times New Roman"/>
              </a:rPr>
              <a:t>The Sun is currently approaching a </a:t>
            </a:r>
            <a:r>
              <a:rPr lang="en-US" sz="2000" smtClean="0">
                <a:latin typeface="Times New Roman"/>
                <a:cs typeface="Times New Roman"/>
              </a:rPr>
              <a:t>grand minimum.</a:t>
            </a:r>
          </a:p>
          <a:p>
            <a:pPr lvl="1">
              <a:buFont typeface="Arial"/>
              <a:buChar char="•"/>
            </a:pPr>
            <a:endParaRPr lang="en-US" sz="2000" dirty="0" smtClean="0">
              <a:latin typeface="Times New Roman"/>
              <a:cs typeface="Times New Roman"/>
            </a:endParaRPr>
          </a:p>
          <a:p>
            <a:pPr marL="457200" lvl="1" indent="0">
              <a:buNone/>
            </a:pPr>
            <a:endParaRPr lang="en-US" sz="2000" dirty="0" smtClean="0">
              <a:latin typeface="Times New Roman"/>
              <a:cs typeface="Times New Roman"/>
            </a:endParaRPr>
          </a:p>
          <a:p>
            <a:pPr marL="457200" lvl="1" indent="0">
              <a:buNone/>
            </a:pPr>
            <a:endParaRPr lang="en-US" sz="2000" baseline="30000" dirty="0">
              <a:latin typeface="Times New Roman"/>
              <a:cs typeface="Times New Roman"/>
            </a:endParaRPr>
          </a:p>
          <a:p>
            <a:pPr marL="457200" lvl="1" indent="0">
              <a:buNone/>
            </a:pPr>
            <a:endParaRPr lang="en-US" sz="2000" dirty="0" smtClean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lPlo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1099" y="938634"/>
            <a:ext cx="4524567" cy="4497825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-144864" y="1755077"/>
            <a:ext cx="4535963" cy="5556171"/>
          </a:xfrm>
        </p:spPr>
        <p:txBody>
          <a:bodyPr>
            <a:normAutofit/>
          </a:bodyPr>
          <a:lstStyle/>
          <a:p>
            <a:pPr lvl="1">
              <a:buFont typeface="Arial"/>
              <a:buChar char="•"/>
            </a:pPr>
            <a:r>
              <a:rPr lang="en-US" sz="2000" dirty="0" smtClean="0">
                <a:latin typeface="Times New Roman"/>
                <a:cs typeface="Times New Roman"/>
              </a:rPr>
              <a:t>Is the solar wind distribution symmetric to the solar equator? </a:t>
            </a:r>
          </a:p>
          <a:p>
            <a:pPr lvl="1">
              <a:buFont typeface="Arial"/>
              <a:buChar char="•"/>
            </a:pPr>
            <a:endParaRPr lang="en-US" sz="2000" dirty="0" smtClean="0">
              <a:latin typeface="Times New Roman"/>
              <a:cs typeface="Times New Roman"/>
            </a:endParaRPr>
          </a:p>
          <a:p>
            <a:pPr lvl="1">
              <a:buFont typeface="Arial"/>
              <a:buChar char="•"/>
            </a:pPr>
            <a:r>
              <a:rPr lang="en-US" sz="2000" dirty="0" smtClean="0">
                <a:latin typeface="Times New Roman"/>
                <a:cs typeface="Times New Roman"/>
              </a:rPr>
              <a:t>What causes the asymmetry?</a:t>
            </a:r>
          </a:p>
          <a:p>
            <a:pPr lvl="1">
              <a:buFont typeface="Arial"/>
              <a:buChar char="•"/>
            </a:pPr>
            <a:endParaRPr lang="en-US" sz="2000" dirty="0" smtClean="0">
              <a:latin typeface="Times New Roman"/>
              <a:cs typeface="Times New Roman"/>
            </a:endParaRPr>
          </a:p>
          <a:p>
            <a:pPr lvl="1">
              <a:buFont typeface="Arial"/>
              <a:buChar char="•"/>
            </a:pPr>
            <a:r>
              <a:rPr lang="en-US" sz="2000" dirty="0" smtClean="0">
                <a:latin typeface="Times New Roman"/>
                <a:cs typeface="Times New Roman"/>
              </a:rPr>
              <a:t>How does the north-south asymmetry change during the solar cycles?</a:t>
            </a:r>
          </a:p>
          <a:p>
            <a:pPr lvl="1">
              <a:buFont typeface="Arial"/>
              <a:buChar char="•"/>
            </a:pPr>
            <a:endParaRPr lang="en-US" sz="2000" dirty="0" smtClean="0">
              <a:latin typeface="Times New Roman"/>
              <a:cs typeface="Times New Roman"/>
            </a:endParaRPr>
          </a:p>
          <a:p>
            <a:pPr lvl="1">
              <a:buFont typeface="Arial"/>
              <a:buChar char="•"/>
            </a:pPr>
            <a:r>
              <a:rPr lang="en-US" sz="2000" dirty="0" smtClean="0">
                <a:latin typeface="Times New Roman"/>
                <a:cs typeface="Times New Roman"/>
              </a:rPr>
              <a:t>Is Solar Cycle 24 exceptional?</a:t>
            </a:r>
          </a:p>
          <a:p>
            <a:pPr lvl="1">
              <a:buFont typeface="Arial"/>
              <a:buChar char="•"/>
            </a:pPr>
            <a:endParaRPr lang="en-US" sz="2000" dirty="0" smtClean="0">
              <a:latin typeface="Times New Roman"/>
              <a:cs typeface="Times New Roman"/>
            </a:endParaRPr>
          </a:p>
          <a:p>
            <a:pPr marL="457200" lvl="1" indent="0">
              <a:buNone/>
            </a:pPr>
            <a:endParaRPr lang="en-US" sz="2000" dirty="0" smtClean="0">
              <a:latin typeface="Times New Roman"/>
              <a:cs typeface="Times New Roman"/>
            </a:endParaRPr>
          </a:p>
          <a:p>
            <a:pPr marL="457200" lvl="1" indent="0">
              <a:buNone/>
            </a:pPr>
            <a:endParaRPr lang="en-US" sz="2000" baseline="30000" dirty="0">
              <a:latin typeface="Times New Roman"/>
              <a:cs typeface="Times New Roman"/>
            </a:endParaRPr>
          </a:p>
          <a:p>
            <a:pPr marL="457200" lvl="1" indent="0">
              <a:buNone/>
            </a:pPr>
            <a:endParaRPr lang="en-US" sz="2000" dirty="0" smtClean="0">
              <a:latin typeface="Times New Roman"/>
              <a:cs typeface="Times New Roman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Questions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Annual and Semiannual Variation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err="1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i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n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Solar Wind</a:t>
            </a:r>
            <a:r>
              <a:rPr kumimoji="0" lang="en-US" sz="3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Speed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1500" y="5976277"/>
            <a:ext cx="4302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/>
                <a:cs typeface="Times New Roman"/>
              </a:rPr>
              <a:t>Zieger and </a:t>
            </a:r>
            <a:r>
              <a:rPr lang="en-US" sz="2000" i="1" dirty="0" err="1" smtClean="0">
                <a:latin typeface="Times New Roman"/>
                <a:cs typeface="Times New Roman"/>
              </a:rPr>
              <a:t>Mursula</a:t>
            </a:r>
            <a:r>
              <a:rPr lang="en-US" sz="2000" dirty="0" smtClean="0"/>
              <a:t>, 1998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054" y="1417638"/>
            <a:ext cx="5725173" cy="4493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Alternating</a:t>
            </a:r>
            <a:r>
              <a:rPr kumimoji="0" lang="en-US" sz="3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Phase Between Spring and Fall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1500" y="5976277"/>
            <a:ext cx="4302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Times New Roman"/>
                <a:cs typeface="Times New Roman"/>
              </a:rPr>
              <a:t>Zieger and </a:t>
            </a:r>
            <a:r>
              <a:rPr lang="en-US" sz="2000" i="1" dirty="0" err="1" smtClean="0">
                <a:latin typeface="Times New Roman"/>
                <a:cs typeface="Times New Roman"/>
              </a:rPr>
              <a:t>Mursula</a:t>
            </a:r>
            <a:r>
              <a:rPr lang="en-US" sz="2000" dirty="0" smtClean="0"/>
              <a:t>, 1998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640" y="1137262"/>
            <a:ext cx="5891733" cy="46677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90373" y="2669118"/>
            <a:ext cx="3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190372" y="3640235"/>
            <a:ext cx="501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</a:t>
            </a:r>
            <a:r>
              <a:rPr lang="en-US" baseline="-25000" dirty="0" err="1" smtClean="0"/>
              <a:t>p</a:t>
            </a:r>
            <a:endParaRPr lang="en-US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7190373" y="4710404"/>
            <a:ext cx="501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r>
              <a:rPr lang="en-US" baseline="-25000" dirty="0" smtClean="0"/>
              <a:t>s</a:t>
            </a:r>
            <a:endParaRPr lang="en-US" baseline="-25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41500" y="5976277"/>
            <a:ext cx="4302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 smtClean="0">
                <a:latin typeface="Times New Roman"/>
                <a:cs typeface="Times New Roman"/>
              </a:rPr>
              <a:t>Mursula</a:t>
            </a:r>
            <a:r>
              <a:rPr lang="en-US" sz="2000" i="1" dirty="0" smtClean="0">
                <a:latin typeface="Times New Roman"/>
                <a:cs typeface="Times New Roman"/>
              </a:rPr>
              <a:t> and Zieger</a:t>
            </a:r>
            <a:r>
              <a:rPr lang="en-US" sz="2000" dirty="0" smtClean="0"/>
              <a:t>, 2001</a:t>
            </a:r>
            <a:endParaRPr lang="en-US" sz="20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noProof="0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North-South Asymmetry in Past Solar Cycles: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SC 9 to 22 (Years 1840-2000)</a:t>
            </a:r>
            <a:endParaRPr lang="en-US" sz="3000" b="1" noProof="0" dirty="0" smtClean="0">
              <a:solidFill>
                <a:srgbClr val="0000FF"/>
              </a:solidFill>
              <a:latin typeface="Times New Roman"/>
              <a:ea typeface="+mj-ea"/>
              <a:cs typeface="Times New Roman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8967"/>
            <a:ext cx="8680756" cy="35810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528982" y="4325143"/>
            <a:ext cx="3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528982" y="3254974"/>
            <a:ext cx="615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aa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ig_SSN_V_1y.ep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473" y="1417638"/>
            <a:ext cx="6427739" cy="519114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noProof="0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North-South Asymmetry in  Recent Solar Cycles: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SC 20 to 24 (Years 1960-2014)</a:t>
            </a:r>
            <a:endParaRPr lang="en-US" sz="3000" b="1" noProof="0" dirty="0" smtClean="0">
              <a:solidFill>
                <a:srgbClr val="0000FF"/>
              </a:solidFill>
              <a:latin typeface="Times New Roman"/>
              <a:ea typeface="+mj-ea"/>
              <a:cs typeface="Times New Roman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Coronal Magnetic Field During CR 1642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(June 1976) </a:t>
            </a:r>
            <a:endParaRPr lang="en-US" sz="3000" b="1" noProof="0" dirty="0" smtClean="0">
              <a:solidFill>
                <a:srgbClr val="0000FF"/>
              </a:solidFill>
              <a:latin typeface="Times New Roman"/>
              <a:ea typeface="+mj-ea"/>
              <a:cs typeface="Times New Roman"/>
            </a:endParaRPr>
          </a:p>
        </p:txBody>
      </p:sp>
      <p:pic>
        <p:nvPicPr>
          <p:cNvPr id="5" name="Picture 4" descr="WSO-S.164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6753"/>
            <a:ext cx="9144000" cy="47457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Harmonic Coefficients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159" y="1682749"/>
            <a:ext cx="8862841" cy="4505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Axial </a:t>
            </a:r>
            <a:r>
              <a:rPr lang="en-US" sz="3000" b="1" dirty="0" err="1" smtClean="0">
                <a:solidFill>
                  <a:srgbClr val="0000FF"/>
                </a:solidFill>
                <a:latin typeface="Times New Roman"/>
                <a:ea typeface="+mj-ea"/>
                <a:cs typeface="Times New Roman"/>
              </a:rPr>
              <a:t>Multipoles</a:t>
            </a:r>
            <a:endParaRPr lang="en-US" sz="3000" b="1" dirty="0" smtClean="0">
              <a:solidFill>
                <a:srgbClr val="0000FF"/>
              </a:solidFill>
              <a:latin typeface="Times New Roman"/>
              <a:ea typeface="+mj-ea"/>
              <a:cs typeface="Times New Roman"/>
            </a:endParaRPr>
          </a:p>
        </p:txBody>
      </p:sp>
      <p:pic>
        <p:nvPicPr>
          <p:cNvPr id="5" name="Picture 4" descr="MultiAxis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500" y="1130300"/>
            <a:ext cx="6860055" cy="530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290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340</Words>
  <Application>Microsoft Macintosh PowerPoint</Application>
  <PresentationFormat>On-screen Show (4:3)</PresentationFormat>
  <Paragraphs>65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North-South Asymmetry in the Solar Wind  During Recent and Past Solar Cycles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Boston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Bertalan Zieger</dc:creator>
  <cp:lastModifiedBy>Bertalan Zieger</cp:lastModifiedBy>
  <cp:revision>36</cp:revision>
  <dcterms:created xsi:type="dcterms:W3CDTF">2014-04-17T01:13:03Z</dcterms:created>
  <dcterms:modified xsi:type="dcterms:W3CDTF">2014-04-17T13:32:52Z</dcterms:modified>
</cp:coreProperties>
</file>